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y="5143500" cx="9144000"/>
  <p:notesSz cx="5143500" cy="9144000"/>
  <p:embeddedFontLst>
    <p:embeddedFont>
      <p:font typeface="Inter"/>
      <p:regular r:id="rId30"/>
      <p:bold r:id="rId31"/>
      <p:italic r:id="rId32"/>
      <p:boldItalic r:id="rId33"/>
    </p:embeddedFont>
    <p:embeddedFont>
      <p:font typeface="Roboto Mono"/>
      <p:regular r:id="rId34"/>
      <p:bold r:id="rId35"/>
      <p:italic r:id="rId36"/>
      <p:boldItalic r:id="rId3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8" roundtripDataSignature="AMtx7mj0avJJOqrJ0dVPimeApZLVHnANY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Inter-bold.fntdata"/><Relationship Id="rId30" Type="http://schemas.openxmlformats.org/officeDocument/2006/relationships/font" Target="fonts/Inter-regular.fntdata"/><Relationship Id="rId11" Type="http://schemas.openxmlformats.org/officeDocument/2006/relationships/slide" Target="slides/slide7.xml"/><Relationship Id="rId33" Type="http://schemas.openxmlformats.org/officeDocument/2006/relationships/font" Target="fonts/Inter-boldItalic.fntdata"/><Relationship Id="rId10" Type="http://schemas.openxmlformats.org/officeDocument/2006/relationships/slide" Target="slides/slide6.xml"/><Relationship Id="rId32" Type="http://schemas.openxmlformats.org/officeDocument/2006/relationships/font" Target="fonts/Inter-italic.fntdata"/><Relationship Id="rId13" Type="http://schemas.openxmlformats.org/officeDocument/2006/relationships/slide" Target="slides/slide9.xml"/><Relationship Id="rId35" Type="http://schemas.openxmlformats.org/officeDocument/2006/relationships/font" Target="fonts/RobotoMono-bold.fntdata"/><Relationship Id="rId12" Type="http://schemas.openxmlformats.org/officeDocument/2006/relationships/slide" Target="slides/slide8.xml"/><Relationship Id="rId34" Type="http://schemas.openxmlformats.org/officeDocument/2006/relationships/font" Target="fonts/RobotoMono-regular.fntdata"/><Relationship Id="rId15" Type="http://schemas.openxmlformats.org/officeDocument/2006/relationships/slide" Target="slides/slide11.xml"/><Relationship Id="rId37" Type="http://schemas.openxmlformats.org/officeDocument/2006/relationships/font" Target="fonts/RobotoMono-boldItalic.fntdata"/><Relationship Id="rId14" Type="http://schemas.openxmlformats.org/officeDocument/2006/relationships/slide" Target="slides/slide10.xml"/><Relationship Id="rId36" Type="http://schemas.openxmlformats.org/officeDocument/2006/relationships/font" Target="fonts/RobotoMono-italic.fntdata"/><Relationship Id="rId17" Type="http://schemas.openxmlformats.org/officeDocument/2006/relationships/slide" Target="slides/slide13.xml"/><Relationship Id="rId16" Type="http://schemas.openxmlformats.org/officeDocument/2006/relationships/slide" Target="slides/slide12.xml"/><Relationship Id="rId38" Type="http://customschemas.google.com/relationships/presentationmetadata" Target="meta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Open by naming where this sits in the arc of the course. Weeks 1 and 2 built the mental model of how Cursor works, what rules do, how tests fence Agent in. Week 3 is about the patterns that make the whole system feel like it belongs to your team rather than something you negotiate with every time you open the editor. Hooks are the most important piece of that. By the end of the hour, attendees should know what hooks are, when they earn their keep, and how to build one.</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1" name="Google Shape;221;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replaces the source material's 'prompt hook for policy injection' example. The source used an event called prompt with a message field; neither exists. The right tool is sessionStart with additional_context. The behavior to call out is that additional_context is system-level: it is added to Agent's working context for the conversation but does not appear in the user-visible chat. That makes it a natural place for project-wide instructions that you would otherwise put in AGENTS.md or .cursor/rules/. Worth flagging the choice between sessionStart context injection and AGENTS.md or rules files. Rules and AGENTS.md are the default answer. sessionStart becomes useful when the context depends on state you can compute at session-start time: the current git branch, the output of a status command, the contents of a changelog, a list of files modified since the last tag. Static text goes in rules; computed text goes in sessionStart.</a:t>
            </a:r>
            <a:endParaRPr/>
          </a:p>
        </p:txBody>
      </p:sp>
      <p:sp>
        <p:nvSpPr>
          <p:cNvPr id="222" name="Google Shape;222;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4" name="Google Shape;24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sets up the live exercise. The matcher on beforeShellExecution is a pattern matched against the full shell command string, so it is the right tool to scope 'only fire for risky things, not every ls.' Between the matcher and the script's own logic, you get two layers of filtering. The three possible return values are 'allow' (proceed), 'deny' (block, surface a message to the user and Agent), and 'ask' (prompt the user for permission). For destructive commands, 'ask' is usually better than 'deny': it lets the human decide, rather than blocking a legitimate-but-risky command outright. Do not build the full script on this slide. The exercise three slides from now does that. Here the goal is to set up the shape so the exercise feels like construction rather than discovery.</a:t>
            </a:r>
            <a:endParaRPr/>
          </a:p>
        </p:txBody>
      </p:sp>
      <p:sp>
        <p:nvSpPr>
          <p:cNvPr id="245" name="Google Shape;24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8" name="Google Shape;268;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Mention prompt hooks because they exist and attendees will find them in the docs. The trade-off is predictable: prompt hooks are faster to write and handle fuzzy conditions well, but they cost a model call on every fire and are non-deterministic. For a high-volume hook like beforeShellExecution, the latency and cost add up; for a low-volume hook like sessionStart, either option is fine. Rule of thumb to share: if you can express the condition in a few lines of code, use a command hook. If the condition is genuinely fuzzy ('does this look like a data-exfiltration attempt'), a prompt hook may save you from writing brittle regex. Skip this slide if time is tight. The exercise does not use a prompt hook.</a:t>
            </a:r>
            <a:endParaRPr/>
          </a:p>
        </p:txBody>
      </p:sp>
      <p:sp>
        <p:nvSpPr>
          <p:cNvPr id="269" name="Google Shape;269;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1" name="Google Shape;291;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matcher is the single biggest source of confusion when people first write hooks, because 'matcher' sounds universal but it actually changes meaning per event. Be explicit about this: on afterFileEdit the matcher filters by which tool did the writing (Agent vs Tab), on beforeShellExecution it filters by the command text. Using the wrong mental model produces hooks that either never fire or fire too often. For most teams, the two matchers that actually matter day to day are beforeShellExecution (where the matcher lets you scope to risky commands) and preToolUse / postToolUse (where the matcher lets you scope by tool type). Everything else is reference material. One subtle point: you can leave matcher off entirely, and the hook will run on every event. That is fine for stop (you want it to fire every time), but wasteful for beforeShellExecution (do you really want to spawn a subprocess on every ls?). Match narrowly when you can.</a:t>
            </a:r>
            <a:endParaRPr/>
          </a:p>
        </p:txBody>
      </p:sp>
      <p:sp>
        <p:nvSpPr>
          <p:cNvPr id="292" name="Google Shape;292;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1" name="Google Shape;331;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hierarchy matters for two reasons. First, project hooks are the main vector for sharing with this team: put the hook in .cursor/hooks.json, commit it, everyone who clones the repo gets it. That is the assumption every other slide in this deck operates under. Second, user hooks are where you put things that are specific to you and not the team. Your personal formatter preferences, a hook that logs Cursor activity to your own journal, a safety check you care about but your team does not. They live in ~/.cursor/hooks.json and apply globally, across every project you open. Note for the Atlassian and Bitbucket attendees: nothing here is GitHub-specific. Project hooks live in .cursor/ in your repo, which works with any git backend. The Cloud Hook Distribution feature is Enterprise-only and is a separate concern.</a:t>
            </a:r>
            <a:endParaRPr/>
          </a:p>
        </p:txBody>
      </p:sp>
      <p:sp>
        <p:nvSpPr>
          <p:cNvPr id="332" name="Google Shape;332;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9" name="Google Shape;359;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Frame the exercise before starting. Attendees need to know what we are building, why we picked this hook specifically, and what to look for. The two shapes slide earlier (slide 6) primed the idea that beforeShellExecution is a permission hook; this is where that pattern comes to life. Explicit ask for the room: anyone who wants to code along should have demo/demo-app checked out and Cursor open on it. Anyone who wants to just watch can close their editor. No breakouts, no pairing; this is facilitator-led. Timing: the exercise has four parts (setup, write the script, hook it up, verify), each roughly four minutes.</a:t>
            </a:r>
            <a:endParaRPr/>
          </a:p>
        </p:txBody>
      </p:sp>
      <p:sp>
        <p:nvSpPr>
          <p:cNvPr id="360" name="Google Shape;360;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6" name="Google Shape;376;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setup step is deliberately explicit because adding to an existing hooks.json is where people often make JSON mistakes on their first pass. Walk through the file live: keep the existing stop array, add the new beforeShellExecution array, make sure the commas are right. The matcher pattern is worth reading aloud. It matches: any command containing rm (with trailing space), any command ending in rm, any rmdir command, any command with --force, and the specific curl | sh pattern. It is not exhaustive (nothing ever is) but it covers the four categories of command people actually worry about. Flag the Hooks tab in Cursor Settings. After saving, you can open Settings &gt; Hooks and see the new hook listed as loaded. That is the quickest sanity check.</a:t>
            </a:r>
            <a:endParaRPr/>
          </a:p>
        </p:txBody>
      </p:sp>
      <p:sp>
        <p:nvSpPr>
          <p:cNvPr id="377" name="Google Shape;377;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3" name="Google Shape;403;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Build this live, top to bottom. Narrate the structure as you go: typed input, typed output, detection logic, decision. The types do not enforce anything at runtime, but they make the script self-documenting and catch typos in property names. The detection logic is deliberately conservative. Each regex is narrow enough to not fire on innocuous commands (a plain rm file.txt does not trigger; a rm -rf does). The reasons array collects every match, which makes the user-facing message specific ('recursive delete and force push' is more useful than 'risky command'). The two message fields on the output are worth pausing on. user_message is what the user sees in Cursor's permission prompt. agent_message is what Agent receives as feedback when the command is blocked or deferred. Filling in both gives a good experience on both sides: the human knows what the flag is, and Agent knows to wait rather than retrying the same command. Point out the permission choice: we use 'ask', not 'deny'. The difference matters. 'deny' blocks the command outright and Agent cannot proceed. 'ask' surfaces a confirmation dialog to the user; they can approve and the command runs. For safety gates, 'ask' is almost always the right default because it keeps the human in the loop without stopping legitimate work.</a:t>
            </a:r>
            <a:endParaRPr/>
          </a:p>
        </p:txBody>
      </p:sp>
      <p:sp>
        <p:nvSpPr>
          <p:cNvPr id="404" name="Google Shape;404;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6" name="Google Shape;416;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part that makes the hook real. Run each test live. The first one is important to demonstrate because it shows the matcher is doing its job: a plain ls does not fire the hook, so we are not paying the startup cost of the script on every shell command. For (2) through (4), approve each prompt when it appears. The goal is not to block the commands; it is to confirm the hook is catching them. After each fire, open Settings &gt; Hooks and show the entry. Attendees can see the full stdin and stdout for each fire, which is enormously useful for debugging their own hooks later. If Agent does not produce the expected command verbatim on the first prompt (it sometimes reaches for find -delete instead of rm -rf, for example), that is a teaching moment about how Agent phrases requests versus how the hook's matcher sees them. Adjust the matcher or the prompt and re-run.</a:t>
            </a:r>
            <a:endParaRPr/>
          </a:p>
        </p:txBody>
      </p:sp>
      <p:sp>
        <p:nvSpPr>
          <p:cNvPr id="417" name="Google Shape;417;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4" name="Shape 444"/>
        <p:cNvGrpSpPr/>
        <p:nvPr/>
      </p:nvGrpSpPr>
      <p:grpSpPr>
        <a:xfrm>
          <a:off x="0" y="0"/>
          <a:ext cx="0" cy="0"/>
          <a:chOff x="0" y="0"/>
          <a:chExt cx="0" cy="0"/>
        </a:xfrm>
      </p:grpSpPr>
      <p:sp>
        <p:nvSpPr>
          <p:cNvPr id="445" name="Google Shape;44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6" name="Google Shape;446;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Do not try to live-build any of these. If there is time after verification, talk through what each would look like, maybe open audit.jsonl logging if the appetite is there. The follow-ups on the second half of the slide are the homework. Each is roughly a 30-minute Saturday afternoon project and each produces something immediately useful. Attendees should pick one that fits their actual work, not try to do all three. The framing to leave people with: this hook we just built is not special. It is 30 lines of TypeScript in a repo. Every other hook they build will have the same shape: read stdin, make a decision, write stdout. Once they have one under their belt, the next five are trivial.</a:t>
            </a:r>
            <a:endParaRPr/>
          </a:p>
        </p:txBody>
      </p:sp>
      <p:sp>
        <p:nvSpPr>
          <p:cNvPr id="447" name="Google Shape;447;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 name="Google Shape;25;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Walk through the agenda in about 45 seconds. Flag that the middle third is a live coding exercise, not a demo: attendees with an editor open can follow along, but there is no assumption that everyone does. The key mental model to leave with is the two shapes of hook, because most of the event catalog collapses into one or the other. Attendees who have to drop early should still leave with the concept and the stop hook recap, which together cover the most common case.</a:t>
            </a:r>
            <a:endParaRPr/>
          </a:p>
        </p:txBody>
      </p:sp>
      <p:sp>
        <p:nvSpPr>
          <p:cNvPr id="26" name="Google Shape;26;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6" name="Shape 476"/>
        <p:cNvGrpSpPr/>
        <p:nvPr/>
      </p:nvGrpSpPr>
      <p:grpSpPr>
        <a:xfrm>
          <a:off x="0" y="0"/>
          <a:ext cx="0" cy="0"/>
          <a:chOff x="0" y="0"/>
          <a:chExt cx="0" cy="0"/>
        </a:xfrm>
      </p:grpSpPr>
      <p:sp>
        <p:nvSpPr>
          <p:cNvPr id="477" name="Google Shape;477;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8" name="Google Shape;478;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pitch in one sentence: the safety hook asked 'should this happen,' and this one says 'clean up after it happened.' Different output type, same protocol, same config file. Biome is already installed and configured in the demo project, package.json, biome.json, and a baseline sweep of src/, tests/, and .cursor/hooks/ are all in place. The focus here is purely on the hook that wires it in. If attendees ask about the Biome config, the short answer is that vcs.useIgnoreFile: true honours .gitignore, files.includes scopes it to the three directories we care about, and the formatter options match the project's existing conventions so the first run does not reformat everything. The hook script follows the same pattern as test-loop.ts: read stdin, narrow by conditions, run the tool, write {}. Two early exits keep it cheap, skip unsupported file types, skip files outside the project or inside node_modules/dist. The bunx @biomejs/biome check --write command applies formatter and safe lint fixes in one pass. Unsafe fixes are intentionally left alone; a hook that applies unsafe fixes on every edit loses the team's trust quickly. The hooks.json update shows that multiple hooks coexist: the stop hook from Thursday is still there; the new afterFileEdit hook sits next to it. One meta-moment worth flagging live: the first time Biome runs on this hook script itself, it reformats it. That is the clearest demonstration of what an afterFileEdit hook does, the change is visible in the diff pane within seconds of saving. To verify more broadly, ask Agent to add a POST endpoint; watch Biome clean up the draft in the same turn. To verify, ask Agent in the demo-app to 'add a POST /standups/batch endpoint that accepts an array.' The hook will fire after each file edit. Watch the diff: Agent's messy draft code lands, Biome cleans it up inside the same turn. Attendees see the formatted result, not the draft. A shortcut for the session: the three files above are already in place on the demo machine (verified Apr 24, 2026). Live-build can mean retyping them from scratch or just walking through the existing files and narrating the choices. Pick based on remaining time; the substance is the same either way.</a:t>
            </a:r>
            <a:endParaRPr/>
          </a:p>
        </p:txBody>
      </p:sp>
      <p:sp>
        <p:nvSpPr>
          <p:cNvPr id="479" name="Google Shape;479;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4" name="Shape 504"/>
        <p:cNvGrpSpPr/>
        <p:nvPr/>
      </p:nvGrpSpPr>
      <p:grpSpPr>
        <a:xfrm>
          <a:off x="0" y="0"/>
          <a:ext cx="0" cy="0"/>
          <a:chOff x="0" y="0"/>
          <a:chExt cx="0" cy="0"/>
        </a:xfrm>
      </p:grpSpPr>
      <p:sp>
        <p:nvSpPr>
          <p:cNvPr id="505" name="Google Shape;505;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6" name="Google Shape;506;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Tell the story straight: Friday morning, Debug session, stop hook firing every pause, Agent trying to heal the test we were trying to diagnose. This is exactly the kind of surprise-behavior attendees will hit once they start checking hooks into real repos, so it is worth walking through the fix rather than glossing it. The mechanism worth explaining: the stop hook's input payload does not carry the composer mode. What it does carry is the conversation_id, which is the same id that sessionStart sees. Rather than keeping our own state file keyed by conversation id, we lean on the sessionStart env var channel. When a sessionStart hook returns { env: { KEY: VALUE } }, Cursor passes that env var to every subsequent hook execution in the same session. So mode-capture.sh reads composer_mode from the session-start payload, stamps it into CURSOR_COMPOSER_MODE, and from that point on every stop hook call sees the mode in its environment. Three things worth flagging on the script. One, the jq -r '.composer_mode // "agent"' falls back to 'agent' if the field is missing, which matters because older Cursor versions did not always emit it. Defaulting to 'agent' preserves the old behavior for those sessions. Two, we allow-list Agent rather than deny-list the others. The docs currently enumerate composer_mode as 'agent' | 'ask' | 'edit', but Cursor in practice has Plan and Debug modes whose exact string values may not match that enumeration. Allow-listing Agent means new modes default to 'not running the test loop,' which is the safe failure direction. Three, sessionStart hooks are fire-and-forget, so even if mode-capture.sh crashes or is slow, the session still opens normally. Live-build this in about three minutes. A nice compounding effect: this pattern generalizes. Any hook that you want scoped to a subset of modes can read CURSOR_COMPOSER_MODE from its environment and early-exit.</a:t>
            </a:r>
            <a:endParaRPr/>
          </a:p>
        </p:txBody>
      </p:sp>
      <p:sp>
        <p:nvSpPr>
          <p:cNvPr id="507" name="Google Shape;507;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5" name="Shape 525"/>
        <p:cNvGrpSpPr/>
        <p:nvPr/>
      </p:nvGrpSpPr>
      <p:grpSpPr>
        <a:xfrm>
          <a:off x="0" y="0"/>
          <a:ext cx="0" cy="0"/>
          <a:chOff x="0" y="0"/>
          <a:chExt cx="0" cy="0"/>
        </a:xfrm>
      </p:grpSpPr>
      <p:sp>
        <p:nvSpPr>
          <p:cNvPr id="526" name="Google Shape;52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7" name="Google Shape;52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framing here is the one from Thursday's session, extended. Rules are standing instructions. Prompts are task instructions. Hooks are standing automations that fire on events. If the pattern is 'I wish this happened every time X,' that is a hook. If the pattern is 'I wish Agent always knew Y,' that is a rule. If the pattern is 'I want Agent to do Z right now,' that is a prompt. The easiest way to spot hook opportunities is to keep a list for a week. Every time you find yourself typing the same thing, or manually running the same command, or catching the same mistake, write it down. After five days, you will have two or three candidates. Implement the one that fires most often first.</a:t>
            </a:r>
            <a:endParaRPr/>
          </a:p>
        </p:txBody>
      </p:sp>
      <p:sp>
        <p:nvSpPr>
          <p:cNvPr id="528" name="Google Shape;52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57" name="Google Shape;557;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Each of these failure modes deserves a sentence. Slow hooks are the most common foot-gun: a formatter that takes 800ms sounds fast, but the hook runs on every file edit and Agent edits a lot of files during a task. Budget accordingly. Over-matching is the second: a beforeShellExecution hook with no matcher fires on every shell command Agent runs, which can be dozens per task. The prompts pile up, the attendee clicks through them without reading, and the safety value evaporates. Silent failure matters because failClosed: false is the default. If your hook crashes, Cursor just keeps going. For a formatter that is fine. For a security gate that blocks secrets exfiltration, that is a disaster. Set failClosed: true on security-critical hooks and test the failure path deliberately (kill the script, confirm the action is blocked). The team-consent point is organizational, not technical. A hook in .cursor/hooks.json on the main branch runs on every team member's Cursor. Treat it with the same care as any other shared automation: PR, description, reviewer, chance to push back.</a:t>
            </a:r>
            <a:endParaRPr/>
          </a:p>
        </p:txBody>
      </p:sp>
      <p:sp>
        <p:nvSpPr>
          <p:cNvPr id="558" name="Google Shape;558;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5" name="Shape 585"/>
        <p:cNvGrpSpPr/>
        <p:nvPr/>
      </p:nvGrpSpPr>
      <p:grpSpPr>
        <a:xfrm>
          <a:off x="0" y="0"/>
          <a:ext cx="0" cy="0"/>
          <a:chOff x="0" y="0"/>
          <a:chExt cx="0" cy="0"/>
        </a:xfrm>
      </p:grpSpPr>
      <p:sp>
        <p:nvSpPr>
          <p:cNvPr id="586" name="Google Shape;586;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7" name="Google Shape;587;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Recap with intent. The four bullets are the four things attendees should remember if they remember nothing else. The third bullet is the organizational unlock: hooks are not per-person, they are per-repo, so one person's investment pays off for everyone. If time is tight, this slide can absorb the previous two and become the wrap-up. If time is generous, dwell on bullet four; deciding whether a pattern is a rule, a prompt, or a hook is the judgment call that separates people who use Cursor well from people who just use it.</a:t>
            </a:r>
            <a:endParaRPr/>
          </a:p>
        </p:txBody>
      </p:sp>
      <p:sp>
        <p:nvSpPr>
          <p:cNvPr id="588" name="Google Shape;588;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5" name="Shape 615"/>
        <p:cNvGrpSpPr/>
        <p:nvPr/>
      </p:nvGrpSpPr>
      <p:grpSpPr>
        <a:xfrm>
          <a:off x="0" y="0"/>
          <a:ext cx="0" cy="0"/>
          <a:chOff x="0" y="0"/>
          <a:chExt cx="0" cy="0"/>
        </a:xfrm>
      </p:grpSpPr>
      <p:sp>
        <p:nvSpPr>
          <p:cNvPr id="616" name="Google Shape;616;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7" name="Google Shape;617;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Frame the homework concretely. 'Write a hook' is too vague; 'pick one follow-up from the list, implement it in your real project's .cursor/, commit it' is actionable. The propagation point matters: hooks are contagious in a good way. If one engineer on a team ships a nice afterFileEdit formatter, the rest of the team gets it for free. Surface that in the team channel so others learn what is possible. For Q&amp;A, run the chat waterfall, consistent with every previous session. Expected questions to prepare for: 'does the hook fire on Ask mode as well as Agent' (yes for Agent hooks, not for ask-only workflows), 'can I use the same hooks file in my personal repos' (yes, project hooks are per-repo), 'what happens when the script has an error' (fails open by default, fails closed with failClosed: true), and 'can I write hooks in Python' (yes, as long as Python is on the path). If time at the very end: plant Wednesday's seed. PR review and MCP are the next step out: hooks automate things inside the editor, MCP servers bring things from outside the editor in. The Monday to Wednesday arc is internal automation to external integration.</a:t>
            </a:r>
            <a:endParaRPr/>
          </a:p>
        </p:txBody>
      </p:sp>
      <p:sp>
        <p:nvSpPr>
          <p:cNvPr id="618" name="Google Shape;618;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 name="Google Shape;5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bridges from Thursday. Most of the room has either seen that session or has a teammate who has; either way the stop hook is the shared reference point for what a hook looks like and does. The line to emphasize is the last bullet: eighteen different events. Attendees who only saw Thursday's session might have internalized 'hooks are how you close the test loop.' That is one job hooks do. Today widens the frame to everything else. If it comes up in chat: yes, the test loop hook is still the most-used hook in this team's demo project, and that is fine. Most teams only need a handful.</a:t>
            </a:r>
            <a:endParaRPr/>
          </a:p>
        </p:txBody>
      </p:sp>
      <p:sp>
        <p:nvSpPr>
          <p:cNvPr id="51" name="Google Shape;51;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1" name="Google Shape;71;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Define hooks precisely, because the word 'hook' carries a lot of baggage from git, pytest, webpack, and so on. A Cursor hook is narrower than those: it is a subprocess the editor spawns, it gets a JSON payload describing what just happened (or is about to happen), and whatever it writes back to stdout is parsed as JSON and used to modify Cursor's behavior. The language-agnostic point matters because it defuses a common objection. People assume they have to learn a Cursor-specific scripting format. They do not. If they can write a shell script, a Python script, or a TypeScript file, they can write a hook. Mention in passing that the demo project uses Bun because the project is already a Bun project. Teams on Python would use python3, teams on Node would use node or npx. Nothing about the hooks system forces a particular runtime.</a:t>
            </a:r>
            <a:endParaRPr/>
          </a:p>
        </p:txBody>
      </p:sp>
      <p:sp>
        <p:nvSpPr>
          <p:cNvPr id="72" name="Google Shape;72;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5" name="Google Shape;95;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Do not read the list. The point of this slide is to show the surface area, not memorize it. What attendees should notice is the shape: events come in before/after pairs around each class of action (shell, MCP, file, tool, session, subagent), plus a handful of stop-and-compact events at the edges. Call out two things. First, Tab has its own events, separate from Agent's. If you want different safety policies for autonomous Tab completions than for user-directed Agent actions, you wire them to different hooks. Second, preToolUse and postToolUse are the generic catch-alls; beforeShellExecution, beforeMCPExecution, beforeReadFile, and the others are the specific versions. Most of the time the specific one is what you want, because it has a richer input payload. The live exercise later uses beforeShellExecution. Everything else on this slide is shown so the audience knows the space they are working in.</a:t>
            </a:r>
            <a:endParaRPr/>
          </a:p>
        </p:txBody>
      </p:sp>
      <p:sp>
        <p:nvSpPr>
          <p:cNvPr id="96" name="Google Shape;96;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6" name="Google Shape;11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mental model the session is built around. Every event maps to one of these three output types, plus the sessionStart one-off. If attendees remember the three types, they can look at any event in the catalog and immediately know what their script needs to return. Thursday's session used output type one. Today's exercise uses output type two. Slide 20 uses output type three. The sessionStart one-off appears in slide 21. The key thing to call out on type three is the constraint: observational hooks fire after the fact and cannot cancel or modify what happened. preCompact sounds like it could let you control what gets compacted; it cannot. afterShellExecution sounds like it could roll back a command; it cannot. The {} output is intentional, it signals 'I have nothing to change, just observed.'</a:t>
            </a:r>
            <a:endParaRPr/>
          </a:p>
        </p:txBody>
      </p:sp>
      <p:sp>
        <p:nvSpPr>
          <p:cNvPr id="117" name="Google Shape;117;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0" name="Google Shape;150;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Walk through the config first. The top-level version: 1 is required; leave it off and the file does not load. The hooks object maps event names to arrays of hook definitions. You can register multiple hooks on the same event, and all of them run. Each hook definition is an object with a command (required) and a handful of optional fields: matcher, timeout, loop_limit, failClosed, type. We will see each of these in context later; do not explain them all here. Point out the path in command. For project hooks, paths are relative to the project root, so .cursor/hooks/shell-guard.ts is the right form, not ./hooks/shell-guard.ts (which would look at &lt;project&gt;/hooks/shell-guard.ts, the wrong place). This trips people up the first time; flag it explicitly. Flag one more thing about the config file: Cursor watches it and reloads on save. You do not need to restart Cursor after editing hooks.json. The Hooks tab in Cursor Settings shows whether the current config loaded and which hooks fired when. If someone asks whether multiple hooks on the same event run sequentially or in parallel: the docs don't specify. What they say is that all matching hooks run and conflicting responses are reconciled by priority order (Enterprise → Team → Project → User). The honest answer is that Cursor hasn't published the execution order for hooks within the same array, and it is not safe to assume one fires before another.</a:t>
            </a:r>
            <a:endParaRPr/>
          </a:p>
        </p:txBody>
      </p:sp>
      <p:sp>
        <p:nvSpPr>
          <p:cNvPr id="151" name="Google Shape;151;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protocol is simple enough to internalize in one slide: read stdin, write stdout. The payload always includes the common fields (which are useful for logging and routing) plus whatever is specific to the event. For beforeShellExecution that adds the full command, the cwd, and a sandbox flag. For afterFileEdit it adds file_path and the list of edits. The reason to show the common fields here is that attendees writing their first hook almost always want to log something. Having conversation_id and user_email and model in every payload makes auditing easy. The TypeScript and Python examples later in the deck lean on this. Point out exit codes. Exit 0 means success and Cursor uses your JSON output. Exit 2 is a shortcut for 'deny this action' on gating hooks. Any other exit code is a failure and, by default, fails open (the action proceeds). Setting failClosed: true on the hook definition flips that for security-sensitive hooks.</a:t>
            </a:r>
            <a:endParaRPr/>
          </a:p>
        </p:txBody>
      </p:sp>
      <p:sp>
        <p:nvSpPr>
          <p:cNvPr id="175" name="Google Shape;175;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2" name="Google Shape;20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canonical everyone-wants-this hook: when Agent writes to a file, run your formatter. The example uses Prettier as a generic illustration; the demo project uses Biome (see slide 20 for the full Biome setup). Swap to black and Python for a Python project, gofmt for Go, and so on. The important correction on this slide is the matcher. The source material for this session had the matcher as a regex over file paths, which would not work. The matcher on afterFileEdit filters by the tool type that did the writing, so 'Write' for Agent writes, 'TabWrite' for Tab writes. File extension filtering has to live in the script, using the file_path that arrives on stdin. That is why the script has the endsWith check. If someone asks why the hook command points to a script rather than calling npx prettier --write directly: the command field just launches a process. It has no way to pass the file path as an argument because the file path lives in the JSON payload on stdin. The script exists to read that payload, extract file_path, apply any conditions, and then call the formatter with the right argument. There is no shortcut that avoids the script. The empty-object output (process.stdout.write({})) is how you say 'no side effects, no follow-up, just done.' afterFileEdit is observational, so there is nothing to return; the empty object satisfies the protocol. A detail worth calling out: the hook runs synchronously in the sense that Agent waits for it, but it does not block Agent's subsequent work. If the formatter is slow, the Agent loop drags. Keep afterFileEdit scripts fast.</a:t>
            </a:r>
            <a:endParaRPr/>
          </a:p>
        </p:txBody>
      </p:sp>
      <p:sp>
        <p:nvSpPr>
          <p:cNvPr id="203" name="Google Shape;203;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 name="Shape 15"/>
        <p:cNvGrpSpPr/>
        <p:nvPr/>
      </p:nvGrpSpPr>
      <p:grpSpPr>
        <a:xfrm>
          <a:off x="0" y="0"/>
          <a:ext cx="0" cy="0"/>
          <a:chOff x="0" y="0"/>
          <a:chExt cx="0" cy="0"/>
        </a:xfrm>
      </p:grpSpPr>
      <p:sp>
        <p:nvSpPr>
          <p:cNvPr id="16" name="Google Shape;16;p1"/>
          <p:cNvSpPr/>
          <p:nvPr/>
        </p:nvSpPr>
        <p:spPr>
          <a:xfrm>
            <a:off x="502920" y="502920"/>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CURSOR FOR TEAMS  ·  LIVE WORKSHOP</a:t>
            </a:r>
            <a:endParaRPr b="0" i="0" sz="750" u="none" cap="none" strike="noStrike">
              <a:solidFill>
                <a:schemeClr val="dk1"/>
              </a:solidFill>
              <a:latin typeface="Calibri"/>
              <a:ea typeface="Calibri"/>
              <a:cs typeface="Calibri"/>
              <a:sym typeface="Calibri"/>
            </a:endParaRPr>
          </a:p>
        </p:txBody>
      </p:sp>
      <p:sp>
        <p:nvSpPr>
          <p:cNvPr id="17" name="Google Shape;17;p1"/>
          <p:cNvSpPr/>
          <p:nvPr/>
        </p:nvSpPr>
        <p:spPr>
          <a:xfrm>
            <a:off x="502920" y="1325880"/>
            <a:ext cx="8138160" cy="914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FFFF"/>
              </a:buClr>
              <a:buSzPts val="6000"/>
              <a:buFont typeface="Inter"/>
              <a:buNone/>
            </a:pPr>
            <a:r>
              <a:rPr b="0" i="0" lang="en-US" sz="6000" u="none" cap="none" strike="noStrike">
                <a:solidFill>
                  <a:srgbClr val="FFFFFF"/>
                </a:solidFill>
                <a:latin typeface="Inter"/>
                <a:ea typeface="Inter"/>
                <a:cs typeface="Inter"/>
                <a:sym typeface="Inter"/>
              </a:rPr>
              <a:t>Hooks,</a:t>
            </a:r>
            <a:endParaRPr b="0" i="0" sz="6000" u="none" cap="none" strike="noStrike">
              <a:solidFill>
                <a:schemeClr val="dk1"/>
              </a:solidFill>
              <a:latin typeface="Calibri"/>
              <a:ea typeface="Calibri"/>
              <a:cs typeface="Calibri"/>
              <a:sym typeface="Calibri"/>
            </a:endParaRPr>
          </a:p>
        </p:txBody>
      </p:sp>
      <p:sp>
        <p:nvSpPr>
          <p:cNvPr id="18" name="Google Shape;18;p1"/>
          <p:cNvSpPr/>
          <p:nvPr/>
        </p:nvSpPr>
        <p:spPr>
          <a:xfrm>
            <a:off x="502920" y="2103120"/>
            <a:ext cx="8138160" cy="9144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E8339A"/>
              </a:buClr>
              <a:buSzPts val="6000"/>
              <a:buFont typeface="Inter"/>
              <a:buNone/>
            </a:pPr>
            <a:r>
              <a:rPr b="0" i="0" lang="en-US" sz="6000" u="none" cap="none" strike="noStrike">
                <a:solidFill>
                  <a:srgbClr val="E8339A"/>
                </a:solidFill>
                <a:latin typeface="Inter"/>
                <a:ea typeface="Inter"/>
                <a:cs typeface="Inter"/>
                <a:sym typeface="Inter"/>
              </a:rPr>
              <a:t>automating the loop.</a:t>
            </a:r>
            <a:endParaRPr b="0" i="0" sz="6000" u="none" cap="none" strike="noStrike">
              <a:solidFill>
                <a:schemeClr val="dk1"/>
              </a:solidFill>
              <a:latin typeface="Calibri"/>
              <a:ea typeface="Calibri"/>
              <a:cs typeface="Calibri"/>
              <a:sym typeface="Calibri"/>
            </a:endParaRPr>
          </a:p>
        </p:txBody>
      </p:sp>
      <p:sp>
        <p:nvSpPr>
          <p:cNvPr id="19" name="Google Shape;19;p1"/>
          <p:cNvSpPr/>
          <p:nvPr/>
        </p:nvSpPr>
        <p:spPr>
          <a:xfrm>
            <a:off x="502920" y="3154680"/>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1"/>
          <p:cNvSpPr/>
          <p:nvPr/>
        </p:nvSpPr>
        <p:spPr>
          <a:xfrm>
            <a:off x="502920" y="3291840"/>
            <a:ext cx="73152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600"/>
              <a:buFont typeface="Inter"/>
              <a:buNone/>
            </a:pPr>
            <a:r>
              <a:rPr b="0" i="0" lang="en-US" sz="1600" u="none" cap="none" strike="noStrike">
                <a:solidFill>
                  <a:srgbClr val="A8A8A8"/>
                </a:solidFill>
                <a:latin typeface="Inter"/>
                <a:ea typeface="Inter"/>
                <a:cs typeface="Inter"/>
                <a:sym typeface="Inter"/>
              </a:rPr>
              <a:t>From one-time prompts to permanent behavior.</a:t>
            </a:r>
            <a:endParaRPr b="0" i="0" sz="1600" u="none" cap="none" strike="noStrike">
              <a:solidFill>
                <a:schemeClr val="dk1"/>
              </a:solidFill>
              <a:latin typeface="Calibri"/>
              <a:ea typeface="Calibri"/>
              <a:cs typeface="Calibri"/>
              <a:sym typeface="Calibri"/>
            </a:endParaRPr>
          </a:p>
        </p:txBody>
      </p:sp>
      <p:sp>
        <p:nvSpPr>
          <p:cNvPr id="21" name="Google Shape;21;p1"/>
          <p:cNvSpPr/>
          <p:nvPr/>
        </p:nvSpPr>
        <p:spPr>
          <a:xfrm>
            <a:off x="502925" y="4218703"/>
            <a:ext cx="3657600" cy="201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WEEK 3, SESSION 1 OF 5</a:t>
            </a:r>
            <a:endParaRPr b="0" i="0" sz="750" u="none" cap="none" strike="noStrike">
              <a:solidFill>
                <a:schemeClr val="dk1"/>
              </a:solidFill>
              <a:latin typeface="Calibri"/>
              <a:ea typeface="Calibri"/>
              <a:cs typeface="Calibri"/>
              <a:sym typeface="Calibri"/>
            </a:endParaRPr>
          </a:p>
        </p:txBody>
      </p:sp>
      <p:sp>
        <p:nvSpPr>
          <p:cNvPr id="22" name="Google Shape;22;p1"/>
          <p:cNvSpPr/>
          <p:nvPr/>
        </p:nvSpPr>
        <p:spPr>
          <a:xfrm>
            <a:off x="502925" y="4438159"/>
            <a:ext cx="5029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Monday, April 27, 2026</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23" name="Shape 223"/>
        <p:cNvGrpSpPr/>
        <p:nvPr/>
      </p:nvGrpSpPr>
      <p:grpSpPr>
        <a:xfrm>
          <a:off x="0" y="0"/>
          <a:ext cx="0" cy="0"/>
          <a:chOff x="0" y="0"/>
          <a:chExt cx="0" cy="0"/>
        </a:xfrm>
      </p:grpSpPr>
      <p:sp>
        <p:nvSpPr>
          <p:cNvPr id="224" name="Google Shape;224;p10"/>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EXAMPLE TWO  ·  SESSIONSTART</a:t>
            </a:r>
            <a:endParaRPr b="0" i="0" sz="750" u="none" cap="none" strike="noStrike">
              <a:solidFill>
                <a:schemeClr val="dk1"/>
              </a:solidFill>
              <a:latin typeface="Calibri"/>
              <a:ea typeface="Calibri"/>
              <a:cs typeface="Calibri"/>
              <a:sym typeface="Calibri"/>
            </a:endParaRPr>
          </a:p>
        </p:txBody>
      </p:sp>
      <p:sp>
        <p:nvSpPr>
          <p:cNvPr id="225" name="Google Shape;225;p10"/>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Inject context at session start</a:t>
            </a:r>
            <a:endParaRPr b="0" i="0" sz="3200" u="none" cap="none" strike="noStrike">
              <a:solidFill>
                <a:schemeClr val="dk1"/>
              </a:solidFill>
              <a:latin typeface="Calibri"/>
              <a:ea typeface="Calibri"/>
              <a:cs typeface="Calibri"/>
              <a:sym typeface="Calibri"/>
            </a:endParaRPr>
          </a:p>
        </p:txBody>
      </p:sp>
      <p:sp>
        <p:nvSpPr>
          <p:cNvPr id="226" name="Google Shape;226;p10"/>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0"/>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228" name="Google Shape;228;p10"/>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10 / 25</a:t>
            </a:r>
            <a:endParaRPr b="0" i="0" sz="750" u="none" cap="none" strike="noStrike">
              <a:solidFill>
                <a:schemeClr val="dk1"/>
              </a:solidFill>
              <a:latin typeface="Calibri"/>
              <a:ea typeface="Calibri"/>
              <a:cs typeface="Calibri"/>
              <a:sym typeface="Calibri"/>
            </a:endParaRPr>
          </a:p>
        </p:txBody>
      </p:sp>
      <p:sp>
        <p:nvSpPr>
          <p:cNvPr id="229" name="Google Shape;229;p10"/>
          <p:cNvSpPr/>
          <p:nvPr/>
        </p:nvSpPr>
        <p:spPr>
          <a:xfrm>
            <a:off x="502920" y="1691640"/>
            <a:ext cx="39776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.cursor/hooks.json</a:t>
            </a:r>
            <a:endParaRPr b="0" i="0" sz="850" u="none" cap="none" strike="noStrike">
              <a:solidFill>
                <a:schemeClr val="dk1"/>
              </a:solidFill>
              <a:latin typeface="Calibri"/>
              <a:ea typeface="Calibri"/>
              <a:cs typeface="Calibri"/>
              <a:sym typeface="Calibri"/>
            </a:endParaRPr>
          </a:p>
        </p:txBody>
      </p:sp>
      <p:sp>
        <p:nvSpPr>
          <p:cNvPr id="230" name="Google Shape;230;p10"/>
          <p:cNvSpPr/>
          <p:nvPr/>
        </p:nvSpPr>
        <p:spPr>
          <a:xfrm>
            <a:off x="502920" y="1920240"/>
            <a:ext cx="3977640" cy="219456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0"/>
          <p:cNvSpPr/>
          <p:nvPr/>
        </p:nvSpPr>
        <p:spPr>
          <a:xfrm>
            <a:off x="640080" y="2011680"/>
            <a:ext cx="3703320" cy="201168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900"/>
              <a:buFont typeface="Inter"/>
              <a:buNone/>
            </a:pPr>
            <a:r>
              <a:rPr i="0" lang="en-US" sz="900" u="none" cap="none" strike="noStrike">
                <a:solidFill>
                  <a:srgbClr val="D8D8D8"/>
                </a:solidFill>
                <a:latin typeface="Roboto Mono"/>
                <a:ea typeface="Roboto Mono"/>
                <a:cs typeface="Roboto Mono"/>
                <a:sym typeface="Roboto Mono"/>
              </a:rPr>
              <a:t>{</a:t>
            </a:r>
            <a:endParaRPr i="0" sz="9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900" u="none" cap="none" strike="noStrike">
                <a:solidFill>
                  <a:srgbClr val="D8D8D8"/>
                </a:solidFill>
                <a:latin typeface="Roboto Mono"/>
                <a:ea typeface="Roboto Mono"/>
                <a:cs typeface="Roboto Mono"/>
                <a:sym typeface="Roboto Mono"/>
              </a:rPr>
              <a:t>  "version": 1,</a:t>
            </a:r>
            <a:endParaRPr i="0" sz="9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900" u="none" cap="none" strike="noStrike">
                <a:solidFill>
                  <a:srgbClr val="D8D8D8"/>
                </a:solidFill>
                <a:latin typeface="Roboto Mono"/>
                <a:ea typeface="Roboto Mono"/>
                <a:cs typeface="Roboto Mono"/>
                <a:sym typeface="Roboto Mono"/>
              </a:rPr>
              <a:t>  "hooks": {</a:t>
            </a:r>
            <a:endParaRPr i="0" sz="9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900" u="none" cap="none" strike="noStrike">
                <a:solidFill>
                  <a:srgbClr val="D8D8D8"/>
                </a:solidFill>
                <a:latin typeface="Roboto Mono"/>
                <a:ea typeface="Roboto Mono"/>
                <a:cs typeface="Roboto Mono"/>
                <a:sym typeface="Roboto Mono"/>
              </a:rPr>
              <a:t>    "sessionStart": [</a:t>
            </a:r>
            <a:endParaRPr i="0" sz="9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900" u="none" cap="none" strike="noStrike">
                <a:solidFill>
                  <a:srgbClr val="D8D8D8"/>
                </a:solidFill>
                <a:latin typeface="Roboto Mono"/>
                <a:ea typeface="Roboto Mono"/>
                <a:cs typeface="Roboto Mono"/>
                <a:sym typeface="Roboto Mono"/>
              </a:rPr>
              <a:t>      { "command": ".cursor/hooks/context.sh" }</a:t>
            </a:r>
            <a:endParaRPr i="0" sz="9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900" u="none" cap="none" strike="noStrike">
                <a:solidFill>
                  <a:srgbClr val="D8D8D8"/>
                </a:solidFill>
                <a:latin typeface="Roboto Mono"/>
                <a:ea typeface="Roboto Mono"/>
                <a:cs typeface="Roboto Mono"/>
                <a:sym typeface="Roboto Mono"/>
              </a:rPr>
              <a:t>    ]</a:t>
            </a:r>
            <a:endParaRPr i="0" sz="9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900" u="none" cap="none" strike="noStrike">
                <a:solidFill>
                  <a:srgbClr val="D8D8D8"/>
                </a:solidFill>
                <a:latin typeface="Roboto Mono"/>
                <a:ea typeface="Roboto Mono"/>
                <a:cs typeface="Roboto Mono"/>
                <a:sym typeface="Roboto Mono"/>
              </a:rPr>
              <a:t>  }</a:t>
            </a:r>
            <a:endParaRPr i="0" sz="9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900" u="none" cap="none" strike="noStrike">
                <a:solidFill>
                  <a:srgbClr val="D8D8D8"/>
                </a:solidFill>
                <a:latin typeface="Roboto Mono"/>
                <a:ea typeface="Roboto Mono"/>
                <a:cs typeface="Roboto Mono"/>
                <a:sym typeface="Roboto Mono"/>
              </a:rPr>
              <a:t>}</a:t>
            </a:r>
            <a:endParaRPr i="0" sz="900" u="none" cap="none" strike="noStrike">
              <a:solidFill>
                <a:schemeClr val="dk1"/>
              </a:solidFill>
              <a:latin typeface="Roboto Mono"/>
              <a:ea typeface="Roboto Mono"/>
              <a:cs typeface="Roboto Mono"/>
              <a:sym typeface="Roboto Mono"/>
            </a:endParaRPr>
          </a:p>
        </p:txBody>
      </p:sp>
      <p:sp>
        <p:nvSpPr>
          <p:cNvPr id="232" name="Google Shape;232;p10"/>
          <p:cNvSpPr/>
          <p:nvPr/>
        </p:nvSpPr>
        <p:spPr>
          <a:xfrm>
            <a:off x="4663440" y="1691640"/>
            <a:ext cx="39776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.cursor/hooks/context.sh</a:t>
            </a:r>
            <a:endParaRPr b="0" i="0" sz="850" u="none" cap="none" strike="noStrike">
              <a:solidFill>
                <a:schemeClr val="dk1"/>
              </a:solidFill>
              <a:latin typeface="Calibri"/>
              <a:ea typeface="Calibri"/>
              <a:cs typeface="Calibri"/>
              <a:sym typeface="Calibri"/>
            </a:endParaRPr>
          </a:p>
        </p:txBody>
      </p:sp>
      <p:sp>
        <p:nvSpPr>
          <p:cNvPr id="233" name="Google Shape;233;p10"/>
          <p:cNvSpPr/>
          <p:nvPr/>
        </p:nvSpPr>
        <p:spPr>
          <a:xfrm>
            <a:off x="4663440" y="1920240"/>
            <a:ext cx="3977640" cy="219456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0"/>
          <p:cNvSpPr/>
          <p:nvPr/>
        </p:nvSpPr>
        <p:spPr>
          <a:xfrm>
            <a:off x="4800600" y="2011680"/>
            <a:ext cx="3703320" cy="201168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800"/>
              <a:buFont typeface="Inter"/>
              <a:buNone/>
            </a:pPr>
            <a:r>
              <a:rPr i="0" lang="en-US" sz="800" u="none" cap="none" strike="noStrike">
                <a:solidFill>
                  <a:srgbClr val="D8D8D8"/>
                </a:solidFill>
                <a:latin typeface="Roboto Mono"/>
                <a:ea typeface="Roboto Mono"/>
                <a:cs typeface="Roboto Mono"/>
                <a:sym typeface="Roboto Mono"/>
              </a:rPr>
              <a:t>#!/bin/bash</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00"/>
              <a:buFont typeface="Inter"/>
              <a:buNone/>
            </a:pPr>
            <a:r>
              <a:rPr i="0" lang="en-US" sz="800" u="none" cap="none" strike="noStrike">
                <a:solidFill>
                  <a:srgbClr val="D8D8D8"/>
                </a:solidFill>
                <a:latin typeface="Roboto Mono"/>
                <a:ea typeface="Roboto Mono"/>
                <a:cs typeface="Roboto Mono"/>
                <a:sym typeface="Roboto Mono"/>
              </a:rPr>
              <a:t>cat &gt; /dev/null   # consume stdin</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00"/>
              <a:buFont typeface="Inter"/>
              <a:buNone/>
            </a:pPr>
            <a:r>
              <a:rPr i="0" lang="en-US" sz="800" u="none" cap="none" strike="noStrike">
                <a:solidFill>
                  <a:srgbClr val="D8D8D8"/>
                </a:solidFill>
                <a:latin typeface="Roboto Mono"/>
                <a:ea typeface="Roboto Mono"/>
                <a:cs typeface="Roboto Mono"/>
                <a:sym typeface="Roboto Mono"/>
              </a:rPr>
              <a:t>cat &lt;&lt;'EOF'</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00"/>
              <a:buFont typeface="Inter"/>
              <a:buNone/>
            </a:pPr>
            <a:r>
              <a:rPr i="0" lang="en-US" sz="800" u="none" cap="none" strike="noStrike">
                <a:solidFill>
                  <a:srgbClr val="D8D8D8"/>
                </a:solidFill>
                <a:latin typeface="Roboto Mono"/>
                <a:ea typeface="Roboto Mono"/>
                <a:cs typeface="Roboto Mono"/>
                <a:sym typeface="Roboto Mono"/>
              </a:rPr>
              <a:t>{</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00"/>
              <a:buFont typeface="Inter"/>
              <a:buNone/>
            </a:pPr>
            <a:r>
              <a:rPr i="0" lang="en-US" sz="800" u="none" cap="none" strike="noStrike">
                <a:solidFill>
                  <a:srgbClr val="D8D8D8"/>
                </a:solidFill>
                <a:latin typeface="Roboto Mono"/>
                <a:ea typeface="Roboto Mono"/>
                <a:cs typeface="Roboto Mono"/>
                <a:sym typeface="Roboto Mono"/>
              </a:rPr>
              <a:t>  "additional_context": "This repo uses SQLite with parameterized queries. Never concatenate user input into SQL. Never use \`any\` in TypeScript; prefer \`unknown\` with narrowing."</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00"/>
              <a:buFont typeface="Inter"/>
              <a:buNone/>
            </a:pPr>
            <a:r>
              <a:rPr i="0" lang="en-US" sz="800" u="none" cap="none" strike="noStrike">
                <a:solidFill>
                  <a:srgbClr val="D8D8D8"/>
                </a:solidFill>
                <a:latin typeface="Roboto Mono"/>
                <a:ea typeface="Roboto Mono"/>
                <a:cs typeface="Roboto Mono"/>
                <a:sym typeface="Roboto Mono"/>
              </a:rPr>
              <a:t>}</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00"/>
              <a:buFont typeface="Inter"/>
              <a:buNone/>
            </a:pPr>
            <a:r>
              <a:rPr i="0" lang="en-US" sz="800" u="none" cap="none" strike="noStrike">
                <a:solidFill>
                  <a:srgbClr val="D8D8D8"/>
                </a:solidFill>
                <a:latin typeface="Roboto Mono"/>
                <a:ea typeface="Roboto Mono"/>
                <a:cs typeface="Roboto Mono"/>
                <a:sym typeface="Roboto Mono"/>
              </a:rPr>
              <a:t>EOF</a:t>
            </a:r>
            <a:endParaRPr i="0" sz="800" u="none" cap="none" strike="noStrike">
              <a:solidFill>
                <a:schemeClr val="dk1"/>
              </a:solidFill>
              <a:latin typeface="Roboto Mono"/>
              <a:ea typeface="Roboto Mono"/>
              <a:cs typeface="Roboto Mono"/>
              <a:sym typeface="Roboto Mono"/>
            </a:endParaRPr>
          </a:p>
        </p:txBody>
      </p:sp>
      <p:sp>
        <p:nvSpPr>
          <p:cNvPr id="235" name="Google Shape;235;p10"/>
          <p:cNvSpPr/>
          <p:nvPr/>
        </p:nvSpPr>
        <p:spPr>
          <a:xfrm>
            <a:off x="502920" y="4251960"/>
            <a:ext cx="400050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0"/>
          <p:cNvSpPr/>
          <p:nvPr/>
        </p:nvSpPr>
        <p:spPr>
          <a:xfrm>
            <a:off x="502920" y="4279392"/>
            <a:ext cx="4000500" cy="539496"/>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0"/>
          <p:cNvSpPr/>
          <p:nvPr/>
        </p:nvSpPr>
        <p:spPr>
          <a:xfrm>
            <a:off x="685800" y="4325112"/>
            <a:ext cx="37261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50"/>
              <a:buFont typeface="Inter"/>
              <a:buNone/>
            </a:pPr>
            <a:r>
              <a:rPr b="1" i="0" lang="en-US" sz="950" u="none" cap="none" strike="noStrike">
                <a:solidFill>
                  <a:srgbClr val="E8339A"/>
                </a:solidFill>
                <a:latin typeface="Inter"/>
                <a:ea typeface="Inter"/>
                <a:cs typeface="Inter"/>
                <a:sym typeface="Inter"/>
              </a:rPr>
              <a:t>STATIC  →  AGENTS.md / .cursor/rules</a:t>
            </a:r>
            <a:endParaRPr b="0" i="0" sz="950" u="none" cap="none" strike="noStrike">
              <a:solidFill>
                <a:schemeClr val="dk1"/>
              </a:solidFill>
              <a:latin typeface="Calibri"/>
              <a:ea typeface="Calibri"/>
              <a:cs typeface="Calibri"/>
              <a:sym typeface="Calibri"/>
            </a:endParaRPr>
          </a:p>
        </p:txBody>
      </p:sp>
      <p:sp>
        <p:nvSpPr>
          <p:cNvPr id="238" name="Google Shape;238;p10"/>
          <p:cNvSpPr/>
          <p:nvPr/>
        </p:nvSpPr>
        <p:spPr>
          <a:xfrm>
            <a:off x="685800" y="4544568"/>
            <a:ext cx="372618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Standing instructions that don't change between sessions.</a:t>
            </a:r>
            <a:endParaRPr b="0" i="0" sz="1000" u="none" cap="none" strike="noStrike">
              <a:solidFill>
                <a:schemeClr val="dk1"/>
              </a:solidFill>
              <a:latin typeface="Calibri"/>
              <a:ea typeface="Calibri"/>
              <a:cs typeface="Calibri"/>
              <a:sym typeface="Calibri"/>
            </a:endParaRPr>
          </a:p>
        </p:txBody>
      </p:sp>
      <p:sp>
        <p:nvSpPr>
          <p:cNvPr id="239" name="Google Shape;239;p10"/>
          <p:cNvSpPr/>
          <p:nvPr/>
        </p:nvSpPr>
        <p:spPr>
          <a:xfrm>
            <a:off x="4640580" y="4251960"/>
            <a:ext cx="4000500" cy="56692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0"/>
          <p:cNvSpPr/>
          <p:nvPr/>
        </p:nvSpPr>
        <p:spPr>
          <a:xfrm>
            <a:off x="4823460" y="4325112"/>
            <a:ext cx="37261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50"/>
              <a:buFont typeface="Inter"/>
              <a:buNone/>
            </a:pPr>
            <a:r>
              <a:rPr b="1" i="0" lang="en-US" sz="950" u="none" cap="none" strike="noStrike">
                <a:solidFill>
                  <a:srgbClr val="FFFFFF"/>
                </a:solidFill>
                <a:latin typeface="Inter"/>
                <a:ea typeface="Inter"/>
                <a:cs typeface="Inter"/>
                <a:sym typeface="Inter"/>
              </a:rPr>
              <a:t>COMPUTED  →  sessionStart hook</a:t>
            </a:r>
            <a:endParaRPr b="0" i="0" sz="950" u="none" cap="none" strike="noStrike">
              <a:solidFill>
                <a:schemeClr val="dk1"/>
              </a:solidFill>
              <a:latin typeface="Calibri"/>
              <a:ea typeface="Calibri"/>
              <a:cs typeface="Calibri"/>
              <a:sym typeface="Calibri"/>
            </a:endParaRPr>
          </a:p>
        </p:txBody>
      </p:sp>
      <p:sp>
        <p:nvSpPr>
          <p:cNvPr id="241" name="Google Shape;241;p10"/>
          <p:cNvSpPr/>
          <p:nvPr/>
        </p:nvSpPr>
        <p:spPr>
          <a:xfrm>
            <a:off x="4823460" y="4544568"/>
            <a:ext cx="372618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Branch, deploy-freeze status, changelog: context computed at session start.</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46" name="Shape 246"/>
        <p:cNvGrpSpPr/>
        <p:nvPr/>
      </p:nvGrpSpPr>
      <p:grpSpPr>
        <a:xfrm>
          <a:off x="0" y="0"/>
          <a:ext cx="0" cy="0"/>
          <a:chOff x="0" y="0"/>
          <a:chExt cx="0" cy="0"/>
        </a:xfrm>
      </p:grpSpPr>
      <p:sp>
        <p:nvSpPr>
          <p:cNvPr id="247" name="Google Shape;247;p11"/>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EXAMPLE THREE  ·  BEFORESHELLEXECUTION</a:t>
            </a:r>
            <a:endParaRPr b="0" i="0" sz="750" u="none" cap="none" strike="noStrike">
              <a:solidFill>
                <a:schemeClr val="dk1"/>
              </a:solidFill>
              <a:latin typeface="Calibri"/>
              <a:ea typeface="Calibri"/>
              <a:cs typeface="Calibri"/>
              <a:sym typeface="Calibri"/>
            </a:endParaRPr>
          </a:p>
        </p:txBody>
      </p:sp>
      <p:sp>
        <p:nvSpPr>
          <p:cNvPr id="248" name="Google Shape;248;p11"/>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Gate risky shell commands</a:t>
            </a:r>
            <a:endParaRPr b="0" i="0" sz="3200" u="none" cap="none" strike="noStrike">
              <a:solidFill>
                <a:schemeClr val="dk1"/>
              </a:solidFill>
              <a:latin typeface="Calibri"/>
              <a:ea typeface="Calibri"/>
              <a:cs typeface="Calibri"/>
              <a:sym typeface="Calibri"/>
            </a:endParaRPr>
          </a:p>
        </p:txBody>
      </p:sp>
      <p:sp>
        <p:nvSpPr>
          <p:cNvPr id="249" name="Google Shape;249;p11"/>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1"/>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251" name="Google Shape;251;p11"/>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11 / 25</a:t>
            </a:r>
            <a:endParaRPr b="0" i="0" sz="750" u="none" cap="none" strike="noStrike">
              <a:solidFill>
                <a:schemeClr val="dk1"/>
              </a:solidFill>
              <a:latin typeface="Calibri"/>
              <a:ea typeface="Calibri"/>
              <a:cs typeface="Calibri"/>
              <a:sym typeface="Calibri"/>
            </a:endParaRPr>
          </a:p>
        </p:txBody>
      </p:sp>
      <p:sp>
        <p:nvSpPr>
          <p:cNvPr id="252" name="Google Shape;252;p11"/>
          <p:cNvSpPr/>
          <p:nvPr/>
        </p:nvSpPr>
        <p:spPr>
          <a:xfrm>
            <a:off x="502920" y="1645920"/>
            <a:ext cx="49377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.cursor/hooks.json</a:t>
            </a:r>
            <a:endParaRPr b="0" i="0" sz="850" u="none" cap="none" strike="noStrike">
              <a:solidFill>
                <a:schemeClr val="dk1"/>
              </a:solidFill>
              <a:latin typeface="Calibri"/>
              <a:ea typeface="Calibri"/>
              <a:cs typeface="Calibri"/>
              <a:sym typeface="Calibri"/>
            </a:endParaRPr>
          </a:p>
        </p:txBody>
      </p:sp>
      <p:sp>
        <p:nvSpPr>
          <p:cNvPr id="253" name="Google Shape;253;p11"/>
          <p:cNvSpPr/>
          <p:nvPr/>
        </p:nvSpPr>
        <p:spPr>
          <a:xfrm>
            <a:off x="502920" y="1874520"/>
            <a:ext cx="4937760" cy="187452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11"/>
          <p:cNvSpPr/>
          <p:nvPr/>
        </p:nvSpPr>
        <p:spPr>
          <a:xfrm>
            <a:off x="640080" y="1965960"/>
            <a:ext cx="4663440" cy="169164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  "version": 1,</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  "hooks": {</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    "beforeShellExecution": [</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      {</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        "command": "bun run .cursor/hooks/shell-guard.ts",</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        "matcher": "rm |rm$|rmdir |rm -rf| --force"</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      }</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    ]</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  }</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1000"/>
              <a:buFont typeface="Inter"/>
              <a:buNone/>
            </a:pPr>
            <a:r>
              <a:rPr b="0" i="0" lang="en-US" sz="850" u="none" cap="none" strike="noStrike">
                <a:solidFill>
                  <a:srgbClr val="D8D8D8"/>
                </a:solidFill>
                <a:latin typeface="Inter"/>
                <a:ea typeface="Inter"/>
                <a:cs typeface="Inter"/>
                <a:sym typeface="Inter"/>
              </a:rPr>
              <a:t>}</a:t>
            </a:r>
            <a:endParaRPr b="0" i="0" sz="850" u="none" cap="none" strike="noStrike">
              <a:solidFill>
                <a:schemeClr val="dk1"/>
              </a:solidFill>
              <a:latin typeface="Calibri"/>
              <a:ea typeface="Calibri"/>
              <a:cs typeface="Calibri"/>
              <a:sym typeface="Calibri"/>
            </a:endParaRPr>
          </a:p>
        </p:txBody>
      </p:sp>
      <p:sp>
        <p:nvSpPr>
          <p:cNvPr id="255" name="Google Shape;255;p11"/>
          <p:cNvSpPr/>
          <p:nvPr/>
        </p:nvSpPr>
        <p:spPr>
          <a:xfrm>
            <a:off x="5669280" y="1645920"/>
            <a:ext cx="29718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RETURN VALUES</a:t>
            </a:r>
            <a:endParaRPr b="0" i="0" sz="750" u="none" cap="none" strike="noStrike">
              <a:solidFill>
                <a:schemeClr val="dk1"/>
              </a:solidFill>
              <a:latin typeface="Calibri"/>
              <a:ea typeface="Calibri"/>
              <a:cs typeface="Calibri"/>
              <a:sym typeface="Calibri"/>
            </a:endParaRPr>
          </a:p>
        </p:txBody>
      </p:sp>
      <p:sp>
        <p:nvSpPr>
          <p:cNvPr id="256" name="Google Shape;256;p11"/>
          <p:cNvSpPr/>
          <p:nvPr/>
        </p:nvSpPr>
        <p:spPr>
          <a:xfrm>
            <a:off x="5669280" y="1874520"/>
            <a:ext cx="22860" cy="5486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1"/>
          <p:cNvSpPr/>
          <p:nvPr/>
        </p:nvSpPr>
        <p:spPr>
          <a:xfrm>
            <a:off x="5833872" y="1874520"/>
            <a:ext cx="278892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allow</a:t>
            </a:r>
            <a:endParaRPr b="0" i="0" sz="1600" u="none" cap="none" strike="noStrike">
              <a:solidFill>
                <a:schemeClr val="dk1"/>
              </a:solidFill>
              <a:latin typeface="Calibri"/>
              <a:ea typeface="Calibri"/>
              <a:cs typeface="Calibri"/>
              <a:sym typeface="Calibri"/>
            </a:endParaRPr>
          </a:p>
        </p:txBody>
      </p:sp>
      <p:sp>
        <p:nvSpPr>
          <p:cNvPr id="258" name="Google Shape;258;p11"/>
          <p:cNvSpPr/>
          <p:nvPr/>
        </p:nvSpPr>
        <p:spPr>
          <a:xfrm>
            <a:off x="5833872" y="2167128"/>
            <a:ext cx="278892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Proceed normally</a:t>
            </a:r>
            <a:endParaRPr b="0" i="0" sz="1100" u="none" cap="none" strike="noStrike">
              <a:solidFill>
                <a:schemeClr val="dk1"/>
              </a:solidFill>
              <a:latin typeface="Calibri"/>
              <a:ea typeface="Calibri"/>
              <a:cs typeface="Calibri"/>
              <a:sym typeface="Calibri"/>
            </a:endParaRPr>
          </a:p>
        </p:txBody>
      </p:sp>
      <p:sp>
        <p:nvSpPr>
          <p:cNvPr id="259" name="Google Shape;259;p11"/>
          <p:cNvSpPr/>
          <p:nvPr/>
        </p:nvSpPr>
        <p:spPr>
          <a:xfrm>
            <a:off x="5669280" y="2514600"/>
            <a:ext cx="22860" cy="5486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11"/>
          <p:cNvSpPr/>
          <p:nvPr/>
        </p:nvSpPr>
        <p:spPr>
          <a:xfrm>
            <a:off x="5833872" y="2514600"/>
            <a:ext cx="278892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deny</a:t>
            </a:r>
            <a:endParaRPr b="0" i="0" sz="1600" u="none" cap="none" strike="noStrike">
              <a:solidFill>
                <a:schemeClr val="dk1"/>
              </a:solidFill>
              <a:latin typeface="Calibri"/>
              <a:ea typeface="Calibri"/>
              <a:cs typeface="Calibri"/>
              <a:sym typeface="Calibri"/>
            </a:endParaRPr>
          </a:p>
        </p:txBody>
      </p:sp>
      <p:sp>
        <p:nvSpPr>
          <p:cNvPr id="261" name="Google Shape;261;p11"/>
          <p:cNvSpPr/>
          <p:nvPr/>
        </p:nvSpPr>
        <p:spPr>
          <a:xfrm>
            <a:off x="5833872" y="2807208"/>
            <a:ext cx="278892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Block, surface message</a:t>
            </a:r>
            <a:endParaRPr b="0" i="0" sz="1100" u="none" cap="none" strike="noStrike">
              <a:solidFill>
                <a:schemeClr val="dk1"/>
              </a:solidFill>
              <a:latin typeface="Calibri"/>
              <a:ea typeface="Calibri"/>
              <a:cs typeface="Calibri"/>
              <a:sym typeface="Calibri"/>
            </a:endParaRPr>
          </a:p>
        </p:txBody>
      </p:sp>
      <p:sp>
        <p:nvSpPr>
          <p:cNvPr id="262" name="Google Shape;262;p11"/>
          <p:cNvSpPr/>
          <p:nvPr/>
        </p:nvSpPr>
        <p:spPr>
          <a:xfrm>
            <a:off x="5669280" y="3154680"/>
            <a:ext cx="22860" cy="5486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11"/>
          <p:cNvSpPr/>
          <p:nvPr/>
        </p:nvSpPr>
        <p:spPr>
          <a:xfrm>
            <a:off x="5833872" y="3154680"/>
            <a:ext cx="278892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ask</a:t>
            </a:r>
            <a:endParaRPr b="0" i="0" sz="1600" u="none" cap="none" strike="noStrike">
              <a:solidFill>
                <a:schemeClr val="dk1"/>
              </a:solidFill>
              <a:latin typeface="Calibri"/>
              <a:ea typeface="Calibri"/>
              <a:cs typeface="Calibri"/>
              <a:sym typeface="Calibri"/>
            </a:endParaRPr>
          </a:p>
        </p:txBody>
      </p:sp>
      <p:sp>
        <p:nvSpPr>
          <p:cNvPr id="264" name="Google Shape;264;p11"/>
          <p:cNvSpPr/>
          <p:nvPr/>
        </p:nvSpPr>
        <p:spPr>
          <a:xfrm>
            <a:off x="5833872" y="3447288"/>
            <a:ext cx="278892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Prompt user (default for risky)</a:t>
            </a:r>
            <a:endParaRPr b="0" i="0" sz="1100" u="none" cap="none" strike="noStrike">
              <a:solidFill>
                <a:schemeClr val="dk1"/>
              </a:solidFill>
              <a:latin typeface="Calibri"/>
              <a:ea typeface="Calibri"/>
              <a:cs typeface="Calibri"/>
              <a:sym typeface="Calibri"/>
            </a:endParaRPr>
          </a:p>
        </p:txBody>
      </p:sp>
      <p:sp>
        <p:nvSpPr>
          <p:cNvPr id="265" name="Google Shape;265;p11"/>
          <p:cNvSpPr/>
          <p:nvPr/>
        </p:nvSpPr>
        <p:spPr>
          <a:xfrm>
            <a:off x="502920" y="4023360"/>
            <a:ext cx="8138160" cy="4572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1" lang="en-US" sz="1200" u="none" cap="none" strike="noStrike">
                <a:solidFill>
                  <a:srgbClr val="A8A8A8"/>
                </a:solidFill>
                <a:latin typeface="Inter"/>
                <a:ea typeface="Inter"/>
                <a:cs typeface="Inter"/>
                <a:sym typeface="Inter"/>
              </a:rPr>
              <a:t>The matcher on beforeShellExecution matches against the command string. Commands not matched skip the hook entirely, with no subprocess overhead.</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70" name="Shape 270"/>
        <p:cNvGrpSpPr/>
        <p:nvPr/>
      </p:nvGrpSpPr>
      <p:grpSpPr>
        <a:xfrm>
          <a:off x="0" y="0"/>
          <a:ext cx="0" cy="0"/>
          <a:chOff x="0" y="0"/>
          <a:chExt cx="0" cy="0"/>
        </a:xfrm>
      </p:grpSpPr>
      <p:sp>
        <p:nvSpPr>
          <p:cNvPr id="271" name="Google Shape;271;p12"/>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CONCEPT  ·  HOOK TYPES</a:t>
            </a:r>
            <a:endParaRPr b="0" i="0" sz="750" u="none" cap="none" strike="noStrike">
              <a:solidFill>
                <a:schemeClr val="dk1"/>
              </a:solidFill>
              <a:latin typeface="Calibri"/>
              <a:ea typeface="Calibri"/>
              <a:cs typeface="Calibri"/>
              <a:sym typeface="Calibri"/>
            </a:endParaRPr>
          </a:p>
        </p:txBody>
      </p:sp>
      <p:sp>
        <p:nvSpPr>
          <p:cNvPr id="272" name="Google Shape;272;p12"/>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Command hooks vs prompt hooks</a:t>
            </a:r>
            <a:endParaRPr b="0" i="0" sz="3200" u="none" cap="none" strike="noStrike">
              <a:solidFill>
                <a:schemeClr val="dk1"/>
              </a:solidFill>
              <a:latin typeface="Calibri"/>
              <a:ea typeface="Calibri"/>
              <a:cs typeface="Calibri"/>
              <a:sym typeface="Calibri"/>
            </a:endParaRPr>
          </a:p>
        </p:txBody>
      </p:sp>
      <p:sp>
        <p:nvSpPr>
          <p:cNvPr id="273" name="Google Shape;273;p12"/>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12"/>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275" name="Google Shape;275;p12"/>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12 / 25</a:t>
            </a:r>
            <a:endParaRPr b="0" i="0" sz="750" u="none" cap="none" strike="noStrike">
              <a:solidFill>
                <a:schemeClr val="dk1"/>
              </a:solidFill>
              <a:latin typeface="Calibri"/>
              <a:ea typeface="Calibri"/>
              <a:cs typeface="Calibri"/>
              <a:sym typeface="Calibri"/>
            </a:endParaRPr>
          </a:p>
        </p:txBody>
      </p:sp>
      <p:sp>
        <p:nvSpPr>
          <p:cNvPr id="276" name="Google Shape;276;p12"/>
          <p:cNvSpPr/>
          <p:nvPr/>
        </p:nvSpPr>
        <p:spPr>
          <a:xfrm>
            <a:off x="502920" y="1691640"/>
            <a:ext cx="397764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12"/>
          <p:cNvSpPr/>
          <p:nvPr/>
        </p:nvSpPr>
        <p:spPr>
          <a:xfrm>
            <a:off x="502920" y="1719072"/>
            <a:ext cx="3977640" cy="280720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12"/>
          <p:cNvSpPr/>
          <p:nvPr/>
        </p:nvSpPr>
        <p:spPr>
          <a:xfrm>
            <a:off x="704088" y="1874520"/>
            <a:ext cx="36118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COMMAND HOOK</a:t>
            </a:r>
            <a:endParaRPr b="0" i="0" sz="750" u="none" cap="none" strike="noStrike">
              <a:solidFill>
                <a:schemeClr val="dk1"/>
              </a:solidFill>
              <a:latin typeface="Calibri"/>
              <a:ea typeface="Calibri"/>
              <a:cs typeface="Calibri"/>
              <a:sym typeface="Calibri"/>
            </a:endParaRPr>
          </a:p>
        </p:txBody>
      </p:sp>
      <p:sp>
        <p:nvSpPr>
          <p:cNvPr id="279" name="Google Shape;279;p12"/>
          <p:cNvSpPr/>
          <p:nvPr/>
        </p:nvSpPr>
        <p:spPr>
          <a:xfrm>
            <a:off x="704088" y="2103120"/>
            <a:ext cx="361188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Your script evaluates the condition</a:t>
            </a:r>
            <a:endParaRPr b="0" i="0" sz="1400" u="none" cap="none" strike="noStrike">
              <a:solidFill>
                <a:schemeClr val="dk1"/>
              </a:solidFill>
              <a:latin typeface="Calibri"/>
              <a:ea typeface="Calibri"/>
              <a:cs typeface="Calibri"/>
              <a:sym typeface="Calibri"/>
            </a:endParaRPr>
          </a:p>
        </p:txBody>
      </p:sp>
      <p:sp>
        <p:nvSpPr>
          <p:cNvPr id="280" name="Google Shape;280;p12"/>
          <p:cNvSpPr/>
          <p:nvPr/>
        </p:nvSpPr>
        <p:spPr>
          <a:xfrm>
            <a:off x="704088" y="2532888"/>
            <a:ext cx="3611880" cy="82296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Deterministic. No model call. Cheap to run on high-volume events. Best when the condition is easy to express in code.</a:t>
            </a:r>
            <a:endParaRPr b="0" i="0" sz="1100" u="none" cap="none" strike="noStrike">
              <a:solidFill>
                <a:schemeClr val="dk1"/>
              </a:solidFill>
              <a:latin typeface="Calibri"/>
              <a:ea typeface="Calibri"/>
              <a:cs typeface="Calibri"/>
              <a:sym typeface="Calibri"/>
            </a:endParaRPr>
          </a:p>
        </p:txBody>
      </p:sp>
      <p:sp>
        <p:nvSpPr>
          <p:cNvPr id="281" name="Google Shape;281;p12"/>
          <p:cNvSpPr/>
          <p:nvPr/>
        </p:nvSpPr>
        <p:spPr>
          <a:xfrm>
            <a:off x="704088" y="4023360"/>
            <a:ext cx="361188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050"/>
              <a:buFont typeface="Inter"/>
              <a:buNone/>
            </a:pPr>
            <a:r>
              <a:rPr b="0" i="1" lang="en-US" sz="1050" u="none" cap="none" strike="noStrike">
                <a:solidFill>
                  <a:srgbClr val="E8339A"/>
                </a:solidFill>
                <a:latin typeface="Inter"/>
                <a:ea typeface="Inter"/>
                <a:cs typeface="Inter"/>
                <a:sym typeface="Inter"/>
              </a:rPr>
              <a:t>Everything we have shown so far.</a:t>
            </a:r>
            <a:endParaRPr b="0" i="0" sz="1050" u="none" cap="none" strike="noStrike">
              <a:solidFill>
                <a:schemeClr val="dk1"/>
              </a:solidFill>
              <a:latin typeface="Calibri"/>
              <a:ea typeface="Calibri"/>
              <a:cs typeface="Calibri"/>
              <a:sym typeface="Calibri"/>
            </a:endParaRPr>
          </a:p>
        </p:txBody>
      </p:sp>
      <p:sp>
        <p:nvSpPr>
          <p:cNvPr id="282" name="Google Shape;282;p12"/>
          <p:cNvSpPr/>
          <p:nvPr/>
        </p:nvSpPr>
        <p:spPr>
          <a:xfrm>
            <a:off x="4663440" y="1691640"/>
            <a:ext cx="3977640" cy="283464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2"/>
          <p:cNvSpPr/>
          <p:nvPr/>
        </p:nvSpPr>
        <p:spPr>
          <a:xfrm>
            <a:off x="4864608" y="1874520"/>
            <a:ext cx="36118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PROMPT HOOK</a:t>
            </a:r>
            <a:endParaRPr b="0" i="0" sz="750" u="none" cap="none" strike="noStrike">
              <a:solidFill>
                <a:schemeClr val="dk1"/>
              </a:solidFill>
              <a:latin typeface="Calibri"/>
              <a:ea typeface="Calibri"/>
              <a:cs typeface="Calibri"/>
              <a:sym typeface="Calibri"/>
            </a:endParaRPr>
          </a:p>
        </p:txBody>
      </p:sp>
      <p:sp>
        <p:nvSpPr>
          <p:cNvPr id="284" name="Google Shape;284;p12"/>
          <p:cNvSpPr/>
          <p:nvPr/>
        </p:nvSpPr>
        <p:spPr>
          <a:xfrm>
            <a:off x="4864608" y="2103120"/>
            <a:ext cx="361188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 small LLM evaluates the condition</a:t>
            </a:r>
            <a:endParaRPr b="0" i="0" sz="1400" u="none" cap="none" strike="noStrike">
              <a:solidFill>
                <a:schemeClr val="dk1"/>
              </a:solidFill>
              <a:latin typeface="Calibri"/>
              <a:ea typeface="Calibri"/>
              <a:cs typeface="Calibri"/>
              <a:sym typeface="Calibri"/>
            </a:endParaRPr>
          </a:p>
        </p:txBody>
      </p:sp>
      <p:sp>
        <p:nvSpPr>
          <p:cNvPr id="285" name="Google Shape;285;p12"/>
          <p:cNvSpPr/>
          <p:nvPr/>
        </p:nvSpPr>
        <p:spPr>
          <a:xfrm>
            <a:off x="4864608" y="2560320"/>
            <a:ext cx="3611880" cy="118872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12"/>
          <p:cNvSpPr/>
          <p:nvPr/>
        </p:nvSpPr>
        <p:spPr>
          <a:xfrm>
            <a:off x="5001768" y="2651760"/>
            <a:ext cx="3337560" cy="100584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850"/>
              <a:buFont typeface="Inter"/>
              <a:buNone/>
            </a:pPr>
            <a:r>
              <a:rPr b="0" i="0" lang="en-US" sz="850" u="none" cap="none" strike="noStrike">
                <a:solidFill>
                  <a:srgbClr val="D8D8D8"/>
                </a:solidFill>
                <a:latin typeface="Inter"/>
                <a:ea typeface="Inter"/>
                <a:cs typeface="Inter"/>
                <a:sym typeface="Inter"/>
              </a:rPr>
              <a:t>{</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50"/>
              <a:buFont typeface="Inter"/>
              <a:buNone/>
            </a:pPr>
            <a:r>
              <a:rPr b="0" i="0" lang="en-US" sz="850" u="none" cap="none" strike="noStrike">
                <a:solidFill>
                  <a:srgbClr val="D8D8D8"/>
                </a:solidFill>
                <a:latin typeface="Inter"/>
                <a:ea typeface="Inter"/>
                <a:cs typeface="Inter"/>
                <a:sym typeface="Inter"/>
              </a:rPr>
              <a:t>  "type": "prompt",</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50"/>
              <a:buFont typeface="Inter"/>
              <a:buNone/>
            </a:pPr>
            <a:r>
              <a:rPr b="0" i="0" lang="en-US" sz="850" u="none" cap="none" strike="noStrike">
                <a:solidFill>
                  <a:srgbClr val="D8D8D8"/>
                </a:solidFill>
                <a:latin typeface="Inter"/>
                <a:ea typeface="Inter"/>
                <a:cs typeface="Inter"/>
                <a:sym typeface="Inter"/>
              </a:rPr>
              <a:t>  "prompt": "Modifies prod data?",</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50"/>
              <a:buFont typeface="Inter"/>
              <a:buNone/>
            </a:pPr>
            <a:r>
              <a:rPr b="0" i="0" lang="en-US" sz="850" u="none" cap="none" strike="noStrike">
                <a:solidFill>
                  <a:srgbClr val="D8D8D8"/>
                </a:solidFill>
                <a:latin typeface="Inter"/>
                <a:ea typeface="Inter"/>
                <a:cs typeface="Inter"/>
                <a:sym typeface="Inter"/>
              </a:rPr>
              <a:t>  "timeout": 10</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50"/>
              <a:buFont typeface="Inter"/>
              <a:buNone/>
            </a:pPr>
            <a:r>
              <a:rPr b="0" i="0" lang="en-US" sz="850" u="none" cap="none" strike="noStrike">
                <a:solidFill>
                  <a:srgbClr val="D8D8D8"/>
                </a:solidFill>
                <a:latin typeface="Inter"/>
                <a:ea typeface="Inter"/>
                <a:cs typeface="Inter"/>
                <a:sym typeface="Inter"/>
              </a:rPr>
              <a:t>}</a:t>
            </a:r>
            <a:endParaRPr b="0" i="0" sz="85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50"/>
              <a:buFont typeface="Inter"/>
              <a:buNone/>
            </a:pPr>
            <a:r>
              <a:rPr b="0" i="0" lang="en-US" sz="850" u="none" cap="none" strike="noStrike">
                <a:solidFill>
                  <a:srgbClr val="D8D8D8"/>
                </a:solidFill>
                <a:latin typeface="Inter"/>
                <a:ea typeface="Inter"/>
                <a:cs typeface="Inter"/>
                <a:sym typeface="Inter"/>
              </a:rPr>
              <a:t>// returns { ok: boolean, reason?: string }</a:t>
            </a:r>
            <a:endParaRPr b="0" i="0" sz="850" u="none" cap="none" strike="noStrike">
              <a:solidFill>
                <a:schemeClr val="dk1"/>
              </a:solidFill>
              <a:latin typeface="Calibri"/>
              <a:ea typeface="Calibri"/>
              <a:cs typeface="Calibri"/>
              <a:sym typeface="Calibri"/>
            </a:endParaRPr>
          </a:p>
        </p:txBody>
      </p:sp>
      <p:sp>
        <p:nvSpPr>
          <p:cNvPr id="287" name="Google Shape;287;p12"/>
          <p:cNvSpPr/>
          <p:nvPr/>
        </p:nvSpPr>
        <p:spPr>
          <a:xfrm>
            <a:off x="4864608" y="3840480"/>
            <a:ext cx="3611880" cy="54864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1" lang="en-US" sz="1050" u="none" cap="none" strike="noStrike">
                <a:solidFill>
                  <a:srgbClr val="A8A8A8"/>
                </a:solidFill>
                <a:latin typeface="Inter"/>
                <a:ea typeface="Inter"/>
                <a:cs typeface="Inter"/>
                <a:sym typeface="Inter"/>
              </a:rPr>
              <a:t>Use when the condition is genuinely fuzzy. Costs a model call on every fire, non-deterministic.</a:t>
            </a:r>
            <a:endParaRPr b="0" i="0" sz="1050" u="none" cap="none" strike="noStrike">
              <a:solidFill>
                <a:schemeClr val="dk1"/>
              </a:solidFill>
              <a:latin typeface="Calibri"/>
              <a:ea typeface="Calibri"/>
              <a:cs typeface="Calibri"/>
              <a:sym typeface="Calibri"/>
            </a:endParaRPr>
          </a:p>
        </p:txBody>
      </p:sp>
      <p:sp>
        <p:nvSpPr>
          <p:cNvPr id="288" name="Google Shape;288;p12"/>
          <p:cNvSpPr/>
          <p:nvPr/>
        </p:nvSpPr>
        <p:spPr>
          <a:xfrm>
            <a:off x="502920" y="4617720"/>
            <a:ext cx="813816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1050"/>
              <a:buFont typeface="Inter"/>
              <a:buNone/>
            </a:pPr>
            <a:r>
              <a:rPr b="0" i="1" lang="en-US" sz="1050" u="none" cap="none" strike="noStrike">
                <a:solidFill>
                  <a:srgbClr val="A8A8A8"/>
                </a:solidFill>
                <a:latin typeface="Inter"/>
                <a:ea typeface="Inter"/>
                <a:cs typeface="Inter"/>
                <a:sym typeface="Inter"/>
              </a:rPr>
              <a:t>If you can express the condition in a few lines of code, use a command hook.</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93" name="Shape 293"/>
        <p:cNvGrpSpPr/>
        <p:nvPr/>
      </p:nvGrpSpPr>
      <p:grpSpPr>
        <a:xfrm>
          <a:off x="0" y="0"/>
          <a:ext cx="0" cy="0"/>
          <a:chOff x="0" y="0"/>
          <a:chExt cx="0" cy="0"/>
        </a:xfrm>
      </p:grpSpPr>
      <p:sp>
        <p:nvSpPr>
          <p:cNvPr id="294" name="Google Shape;294;p13"/>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CONCEPT  ·  MATCHERS</a:t>
            </a:r>
            <a:endParaRPr b="0" i="0" sz="750" u="none" cap="none" strike="noStrike">
              <a:solidFill>
                <a:schemeClr val="dk1"/>
              </a:solidFill>
              <a:latin typeface="Calibri"/>
              <a:ea typeface="Calibri"/>
              <a:cs typeface="Calibri"/>
              <a:sym typeface="Calibri"/>
            </a:endParaRPr>
          </a:p>
        </p:txBody>
      </p:sp>
      <p:sp>
        <p:nvSpPr>
          <p:cNvPr id="295" name="Google Shape;295;p13"/>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Matchers change meaning per event</a:t>
            </a:r>
            <a:endParaRPr b="0" i="0" sz="3000" u="none" cap="none" strike="noStrike">
              <a:solidFill>
                <a:schemeClr val="dk1"/>
              </a:solidFill>
              <a:latin typeface="Calibri"/>
              <a:ea typeface="Calibri"/>
              <a:cs typeface="Calibri"/>
              <a:sym typeface="Calibri"/>
            </a:endParaRPr>
          </a:p>
        </p:txBody>
      </p:sp>
      <p:sp>
        <p:nvSpPr>
          <p:cNvPr id="296" name="Google Shape;296;p13"/>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13"/>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298" name="Google Shape;298;p13"/>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13 / 25</a:t>
            </a:r>
            <a:endParaRPr b="0" i="0" sz="750" u="none" cap="none" strike="noStrike">
              <a:solidFill>
                <a:schemeClr val="dk1"/>
              </a:solidFill>
              <a:latin typeface="Calibri"/>
              <a:ea typeface="Calibri"/>
              <a:cs typeface="Calibri"/>
              <a:sym typeface="Calibri"/>
            </a:endParaRPr>
          </a:p>
        </p:txBody>
      </p:sp>
      <p:sp>
        <p:nvSpPr>
          <p:cNvPr id="299" name="Google Shape;299;p13"/>
          <p:cNvSpPr/>
          <p:nvPr/>
        </p:nvSpPr>
        <p:spPr>
          <a:xfrm>
            <a:off x="502920" y="1627632"/>
            <a:ext cx="8138160" cy="3657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The matcher filters when a hook runs, but the field it filters against depends on the hook.</a:t>
            </a:r>
            <a:endParaRPr b="0" i="0" sz="1200" u="none" cap="none" strike="noStrike">
              <a:solidFill>
                <a:schemeClr val="dk1"/>
              </a:solidFill>
              <a:latin typeface="Calibri"/>
              <a:ea typeface="Calibri"/>
              <a:cs typeface="Calibri"/>
              <a:sym typeface="Calibri"/>
            </a:endParaRPr>
          </a:p>
        </p:txBody>
      </p:sp>
      <p:sp>
        <p:nvSpPr>
          <p:cNvPr id="300" name="Google Shape;300;p13"/>
          <p:cNvSpPr/>
          <p:nvPr/>
        </p:nvSpPr>
        <p:spPr>
          <a:xfrm>
            <a:off x="502920" y="201168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13"/>
          <p:cNvSpPr/>
          <p:nvPr/>
        </p:nvSpPr>
        <p:spPr>
          <a:xfrm>
            <a:off x="548640" y="2084832"/>
            <a:ext cx="32004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EVENT</a:t>
            </a:r>
            <a:endParaRPr b="0" i="0" sz="750" u="none" cap="none" strike="noStrike">
              <a:solidFill>
                <a:schemeClr val="dk1"/>
              </a:solidFill>
              <a:latin typeface="Calibri"/>
              <a:ea typeface="Calibri"/>
              <a:cs typeface="Calibri"/>
              <a:sym typeface="Calibri"/>
            </a:endParaRPr>
          </a:p>
        </p:txBody>
      </p:sp>
      <p:sp>
        <p:nvSpPr>
          <p:cNvPr id="302" name="Google Shape;302;p13"/>
          <p:cNvSpPr/>
          <p:nvPr/>
        </p:nvSpPr>
        <p:spPr>
          <a:xfrm>
            <a:off x="3794760" y="2084832"/>
            <a:ext cx="146304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MATCHES BY</a:t>
            </a:r>
            <a:endParaRPr b="0" i="0" sz="750" u="none" cap="none" strike="noStrike">
              <a:solidFill>
                <a:schemeClr val="dk1"/>
              </a:solidFill>
              <a:latin typeface="Calibri"/>
              <a:ea typeface="Calibri"/>
              <a:cs typeface="Calibri"/>
              <a:sym typeface="Calibri"/>
            </a:endParaRPr>
          </a:p>
        </p:txBody>
      </p:sp>
      <p:sp>
        <p:nvSpPr>
          <p:cNvPr id="303" name="Google Shape;303;p13"/>
          <p:cNvSpPr/>
          <p:nvPr/>
        </p:nvSpPr>
        <p:spPr>
          <a:xfrm>
            <a:off x="5303520" y="2084832"/>
            <a:ext cx="329184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VALUES</a:t>
            </a:r>
            <a:endParaRPr b="0" i="0" sz="750" u="none" cap="none" strike="noStrike">
              <a:solidFill>
                <a:schemeClr val="dk1"/>
              </a:solidFill>
              <a:latin typeface="Calibri"/>
              <a:ea typeface="Calibri"/>
              <a:cs typeface="Calibri"/>
              <a:sym typeface="Calibri"/>
            </a:endParaRPr>
          </a:p>
        </p:txBody>
      </p:sp>
      <p:sp>
        <p:nvSpPr>
          <p:cNvPr id="304" name="Google Shape;304;p13"/>
          <p:cNvSpPr/>
          <p:nvPr/>
        </p:nvSpPr>
        <p:spPr>
          <a:xfrm>
            <a:off x="502920" y="2377440"/>
            <a:ext cx="8138160" cy="4572"/>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3"/>
          <p:cNvSpPr/>
          <p:nvPr/>
        </p:nvSpPr>
        <p:spPr>
          <a:xfrm>
            <a:off x="548640" y="2468880"/>
            <a:ext cx="32004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preToolUse / postToolUse</a:t>
            </a:r>
            <a:endParaRPr b="0" i="0" sz="1100" u="none" cap="none" strike="noStrike">
              <a:solidFill>
                <a:schemeClr val="dk1"/>
              </a:solidFill>
              <a:latin typeface="Calibri"/>
              <a:ea typeface="Calibri"/>
              <a:cs typeface="Calibri"/>
              <a:sym typeface="Calibri"/>
            </a:endParaRPr>
          </a:p>
        </p:txBody>
      </p:sp>
      <p:sp>
        <p:nvSpPr>
          <p:cNvPr id="306" name="Google Shape;306;p13"/>
          <p:cNvSpPr/>
          <p:nvPr/>
        </p:nvSpPr>
        <p:spPr>
          <a:xfrm>
            <a:off x="3794760" y="2468880"/>
            <a:ext cx="14630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0" i="0" lang="en-US" sz="1100" u="none" cap="none" strike="noStrike">
                <a:solidFill>
                  <a:srgbClr val="E8339A"/>
                </a:solidFill>
                <a:latin typeface="Inter"/>
                <a:ea typeface="Inter"/>
                <a:cs typeface="Inter"/>
                <a:sym typeface="Inter"/>
              </a:rPr>
              <a:t>tool type</a:t>
            </a:r>
            <a:endParaRPr b="0" i="0" sz="1100" u="none" cap="none" strike="noStrike">
              <a:solidFill>
                <a:schemeClr val="dk1"/>
              </a:solidFill>
              <a:latin typeface="Calibri"/>
              <a:ea typeface="Calibri"/>
              <a:cs typeface="Calibri"/>
              <a:sym typeface="Calibri"/>
            </a:endParaRPr>
          </a:p>
        </p:txBody>
      </p:sp>
      <p:sp>
        <p:nvSpPr>
          <p:cNvPr id="307" name="Google Shape;307;p13"/>
          <p:cNvSpPr/>
          <p:nvPr/>
        </p:nvSpPr>
        <p:spPr>
          <a:xfrm>
            <a:off x="5303520" y="2468880"/>
            <a:ext cx="32918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Shell, Read, Write, Grep, Delete, Task, MCP:&lt;tool&gt;</a:t>
            </a:r>
            <a:endParaRPr b="0" i="0" sz="1050" u="none" cap="none" strike="noStrike">
              <a:solidFill>
                <a:schemeClr val="dk1"/>
              </a:solidFill>
              <a:latin typeface="Calibri"/>
              <a:ea typeface="Calibri"/>
              <a:cs typeface="Calibri"/>
              <a:sym typeface="Calibri"/>
            </a:endParaRPr>
          </a:p>
        </p:txBody>
      </p:sp>
      <p:sp>
        <p:nvSpPr>
          <p:cNvPr id="308" name="Google Shape;308;p13"/>
          <p:cNvSpPr/>
          <p:nvPr/>
        </p:nvSpPr>
        <p:spPr>
          <a:xfrm>
            <a:off x="502920" y="2743200"/>
            <a:ext cx="8138160" cy="4572"/>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13"/>
          <p:cNvSpPr/>
          <p:nvPr/>
        </p:nvSpPr>
        <p:spPr>
          <a:xfrm>
            <a:off x="548640" y="2834640"/>
            <a:ext cx="32004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beforeShellExecution / afterShellExecution</a:t>
            </a:r>
            <a:endParaRPr b="0" i="0" sz="1100" u="none" cap="none" strike="noStrike">
              <a:solidFill>
                <a:schemeClr val="dk1"/>
              </a:solidFill>
              <a:latin typeface="Calibri"/>
              <a:ea typeface="Calibri"/>
              <a:cs typeface="Calibri"/>
              <a:sym typeface="Calibri"/>
            </a:endParaRPr>
          </a:p>
        </p:txBody>
      </p:sp>
      <p:sp>
        <p:nvSpPr>
          <p:cNvPr id="310" name="Google Shape;310;p13"/>
          <p:cNvSpPr/>
          <p:nvPr/>
        </p:nvSpPr>
        <p:spPr>
          <a:xfrm>
            <a:off x="3794760" y="2834640"/>
            <a:ext cx="14630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0" i="0" lang="en-US" sz="1100" u="none" cap="none" strike="noStrike">
                <a:solidFill>
                  <a:srgbClr val="E8339A"/>
                </a:solidFill>
                <a:latin typeface="Inter"/>
                <a:ea typeface="Inter"/>
                <a:cs typeface="Inter"/>
                <a:sym typeface="Inter"/>
              </a:rPr>
              <a:t>command string</a:t>
            </a:r>
            <a:endParaRPr b="0" i="0" sz="1100" u="none" cap="none" strike="noStrike">
              <a:solidFill>
                <a:schemeClr val="dk1"/>
              </a:solidFill>
              <a:latin typeface="Calibri"/>
              <a:ea typeface="Calibri"/>
              <a:cs typeface="Calibri"/>
              <a:sym typeface="Calibri"/>
            </a:endParaRPr>
          </a:p>
        </p:txBody>
      </p:sp>
      <p:sp>
        <p:nvSpPr>
          <p:cNvPr id="311" name="Google Shape;311;p13"/>
          <p:cNvSpPr/>
          <p:nvPr/>
        </p:nvSpPr>
        <p:spPr>
          <a:xfrm>
            <a:off x="5303520" y="2834640"/>
            <a:ext cx="32918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regex over the literal command Cursor is about to run</a:t>
            </a:r>
            <a:endParaRPr b="0" i="0" sz="1050" u="none" cap="none" strike="noStrike">
              <a:solidFill>
                <a:schemeClr val="dk1"/>
              </a:solidFill>
              <a:latin typeface="Calibri"/>
              <a:ea typeface="Calibri"/>
              <a:cs typeface="Calibri"/>
              <a:sym typeface="Calibri"/>
            </a:endParaRPr>
          </a:p>
        </p:txBody>
      </p:sp>
      <p:sp>
        <p:nvSpPr>
          <p:cNvPr id="312" name="Google Shape;312;p13"/>
          <p:cNvSpPr/>
          <p:nvPr/>
        </p:nvSpPr>
        <p:spPr>
          <a:xfrm>
            <a:off x="502920" y="3108960"/>
            <a:ext cx="8138160" cy="4572"/>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13"/>
          <p:cNvSpPr/>
          <p:nvPr/>
        </p:nvSpPr>
        <p:spPr>
          <a:xfrm>
            <a:off x="548640" y="3200400"/>
            <a:ext cx="32004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afterFileEdit</a:t>
            </a:r>
            <a:endParaRPr b="0" i="0" sz="1100" u="none" cap="none" strike="noStrike">
              <a:solidFill>
                <a:schemeClr val="dk1"/>
              </a:solidFill>
              <a:latin typeface="Calibri"/>
              <a:ea typeface="Calibri"/>
              <a:cs typeface="Calibri"/>
              <a:sym typeface="Calibri"/>
            </a:endParaRPr>
          </a:p>
        </p:txBody>
      </p:sp>
      <p:sp>
        <p:nvSpPr>
          <p:cNvPr id="314" name="Google Shape;314;p13"/>
          <p:cNvSpPr/>
          <p:nvPr/>
        </p:nvSpPr>
        <p:spPr>
          <a:xfrm>
            <a:off x="3794760" y="3200400"/>
            <a:ext cx="14630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0" i="0" lang="en-US" sz="1100" u="none" cap="none" strike="noStrike">
                <a:solidFill>
                  <a:srgbClr val="E8339A"/>
                </a:solidFill>
                <a:latin typeface="Inter"/>
                <a:ea typeface="Inter"/>
                <a:cs typeface="Inter"/>
                <a:sym typeface="Inter"/>
              </a:rPr>
              <a:t>tool type</a:t>
            </a:r>
            <a:endParaRPr b="0" i="0" sz="1100" u="none" cap="none" strike="noStrike">
              <a:solidFill>
                <a:schemeClr val="dk1"/>
              </a:solidFill>
              <a:latin typeface="Calibri"/>
              <a:ea typeface="Calibri"/>
              <a:cs typeface="Calibri"/>
              <a:sym typeface="Calibri"/>
            </a:endParaRPr>
          </a:p>
        </p:txBody>
      </p:sp>
      <p:sp>
        <p:nvSpPr>
          <p:cNvPr id="315" name="Google Shape;315;p13"/>
          <p:cNvSpPr/>
          <p:nvPr/>
        </p:nvSpPr>
        <p:spPr>
          <a:xfrm>
            <a:off x="5303520" y="3200400"/>
            <a:ext cx="32918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Write (Agent), TabWrite (Tab)</a:t>
            </a:r>
            <a:endParaRPr b="0" i="0" sz="1050" u="none" cap="none" strike="noStrike">
              <a:solidFill>
                <a:schemeClr val="dk1"/>
              </a:solidFill>
              <a:latin typeface="Calibri"/>
              <a:ea typeface="Calibri"/>
              <a:cs typeface="Calibri"/>
              <a:sym typeface="Calibri"/>
            </a:endParaRPr>
          </a:p>
        </p:txBody>
      </p:sp>
      <p:sp>
        <p:nvSpPr>
          <p:cNvPr id="316" name="Google Shape;316;p13"/>
          <p:cNvSpPr/>
          <p:nvPr/>
        </p:nvSpPr>
        <p:spPr>
          <a:xfrm>
            <a:off x="502920" y="3474720"/>
            <a:ext cx="8138160" cy="4572"/>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13"/>
          <p:cNvSpPr/>
          <p:nvPr/>
        </p:nvSpPr>
        <p:spPr>
          <a:xfrm>
            <a:off x="548640" y="3566160"/>
            <a:ext cx="32004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subagentStart / subagentStop</a:t>
            </a:r>
            <a:endParaRPr b="0" i="0" sz="1100" u="none" cap="none" strike="noStrike">
              <a:solidFill>
                <a:schemeClr val="dk1"/>
              </a:solidFill>
              <a:latin typeface="Calibri"/>
              <a:ea typeface="Calibri"/>
              <a:cs typeface="Calibri"/>
              <a:sym typeface="Calibri"/>
            </a:endParaRPr>
          </a:p>
        </p:txBody>
      </p:sp>
      <p:sp>
        <p:nvSpPr>
          <p:cNvPr id="318" name="Google Shape;318;p13"/>
          <p:cNvSpPr/>
          <p:nvPr/>
        </p:nvSpPr>
        <p:spPr>
          <a:xfrm>
            <a:off x="3794760" y="3566160"/>
            <a:ext cx="14630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0" i="0" lang="en-US" sz="1100" u="none" cap="none" strike="noStrike">
                <a:solidFill>
                  <a:srgbClr val="E8339A"/>
                </a:solidFill>
                <a:latin typeface="Inter"/>
                <a:ea typeface="Inter"/>
                <a:cs typeface="Inter"/>
                <a:sym typeface="Inter"/>
              </a:rPr>
              <a:t>subagent type</a:t>
            </a:r>
            <a:endParaRPr b="0" i="0" sz="1100" u="none" cap="none" strike="noStrike">
              <a:solidFill>
                <a:schemeClr val="dk1"/>
              </a:solidFill>
              <a:latin typeface="Calibri"/>
              <a:ea typeface="Calibri"/>
              <a:cs typeface="Calibri"/>
              <a:sym typeface="Calibri"/>
            </a:endParaRPr>
          </a:p>
        </p:txBody>
      </p:sp>
      <p:sp>
        <p:nvSpPr>
          <p:cNvPr id="319" name="Google Shape;319;p13"/>
          <p:cNvSpPr/>
          <p:nvPr/>
        </p:nvSpPr>
        <p:spPr>
          <a:xfrm>
            <a:off x="5303520" y="3566160"/>
            <a:ext cx="32918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generalPurpose, explore, shell</a:t>
            </a:r>
            <a:endParaRPr b="0" i="0" sz="1050" u="none" cap="none" strike="noStrike">
              <a:solidFill>
                <a:schemeClr val="dk1"/>
              </a:solidFill>
              <a:latin typeface="Calibri"/>
              <a:ea typeface="Calibri"/>
              <a:cs typeface="Calibri"/>
              <a:sym typeface="Calibri"/>
            </a:endParaRPr>
          </a:p>
        </p:txBody>
      </p:sp>
      <p:sp>
        <p:nvSpPr>
          <p:cNvPr id="320" name="Google Shape;320;p13"/>
          <p:cNvSpPr/>
          <p:nvPr/>
        </p:nvSpPr>
        <p:spPr>
          <a:xfrm>
            <a:off x="502920" y="3840480"/>
            <a:ext cx="8138160" cy="4572"/>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13"/>
          <p:cNvSpPr/>
          <p:nvPr/>
        </p:nvSpPr>
        <p:spPr>
          <a:xfrm>
            <a:off x="548640" y="3931920"/>
            <a:ext cx="32004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beforeSubmitPrompt</a:t>
            </a:r>
            <a:endParaRPr b="0" i="0" sz="1100" u="none" cap="none" strike="noStrike">
              <a:solidFill>
                <a:schemeClr val="dk1"/>
              </a:solidFill>
              <a:latin typeface="Calibri"/>
              <a:ea typeface="Calibri"/>
              <a:cs typeface="Calibri"/>
              <a:sym typeface="Calibri"/>
            </a:endParaRPr>
          </a:p>
        </p:txBody>
      </p:sp>
      <p:sp>
        <p:nvSpPr>
          <p:cNvPr id="322" name="Google Shape;322;p13"/>
          <p:cNvSpPr/>
          <p:nvPr/>
        </p:nvSpPr>
        <p:spPr>
          <a:xfrm>
            <a:off x="3794760" y="3931920"/>
            <a:ext cx="14630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0" i="0" lang="en-US" sz="1100" u="none" cap="none" strike="noStrike">
                <a:solidFill>
                  <a:srgbClr val="E8339A"/>
                </a:solidFill>
                <a:latin typeface="Inter"/>
                <a:ea typeface="Inter"/>
                <a:cs typeface="Inter"/>
                <a:sym typeface="Inter"/>
              </a:rPr>
              <a:t>fixed value</a:t>
            </a:r>
            <a:endParaRPr b="0" i="0" sz="1100" u="none" cap="none" strike="noStrike">
              <a:solidFill>
                <a:schemeClr val="dk1"/>
              </a:solidFill>
              <a:latin typeface="Calibri"/>
              <a:ea typeface="Calibri"/>
              <a:cs typeface="Calibri"/>
              <a:sym typeface="Calibri"/>
            </a:endParaRPr>
          </a:p>
        </p:txBody>
      </p:sp>
      <p:sp>
        <p:nvSpPr>
          <p:cNvPr id="323" name="Google Shape;323;p13"/>
          <p:cNvSpPr/>
          <p:nvPr/>
        </p:nvSpPr>
        <p:spPr>
          <a:xfrm>
            <a:off x="5303520" y="3931920"/>
            <a:ext cx="32918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matches "UserPromptSubmit"</a:t>
            </a:r>
            <a:endParaRPr b="0" i="0" sz="1050" u="none" cap="none" strike="noStrike">
              <a:solidFill>
                <a:schemeClr val="dk1"/>
              </a:solidFill>
              <a:latin typeface="Calibri"/>
              <a:ea typeface="Calibri"/>
              <a:cs typeface="Calibri"/>
              <a:sym typeface="Calibri"/>
            </a:endParaRPr>
          </a:p>
        </p:txBody>
      </p:sp>
      <p:sp>
        <p:nvSpPr>
          <p:cNvPr id="324" name="Google Shape;324;p13"/>
          <p:cNvSpPr/>
          <p:nvPr/>
        </p:nvSpPr>
        <p:spPr>
          <a:xfrm>
            <a:off x="502920" y="4206240"/>
            <a:ext cx="8138160" cy="4572"/>
          </a:xfrm>
          <a:prstGeom prst="rect">
            <a:avLst/>
          </a:prstGeom>
          <a:solidFill>
            <a:srgbClr val="2A2A2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3"/>
          <p:cNvSpPr/>
          <p:nvPr/>
        </p:nvSpPr>
        <p:spPr>
          <a:xfrm>
            <a:off x="548640" y="4297680"/>
            <a:ext cx="320040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stop</a:t>
            </a:r>
            <a:endParaRPr b="0" i="0" sz="1100" u="none" cap="none" strike="noStrike">
              <a:solidFill>
                <a:schemeClr val="dk1"/>
              </a:solidFill>
              <a:latin typeface="Calibri"/>
              <a:ea typeface="Calibri"/>
              <a:cs typeface="Calibri"/>
              <a:sym typeface="Calibri"/>
            </a:endParaRPr>
          </a:p>
        </p:txBody>
      </p:sp>
      <p:sp>
        <p:nvSpPr>
          <p:cNvPr id="326" name="Google Shape;326;p13"/>
          <p:cNvSpPr/>
          <p:nvPr/>
        </p:nvSpPr>
        <p:spPr>
          <a:xfrm>
            <a:off x="3794760" y="4297680"/>
            <a:ext cx="14630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1100"/>
              <a:buFont typeface="Inter"/>
              <a:buNone/>
            </a:pPr>
            <a:r>
              <a:rPr b="0" i="0" lang="en-US" sz="1100" u="none" cap="none" strike="noStrike">
                <a:solidFill>
                  <a:srgbClr val="E8339A"/>
                </a:solidFill>
                <a:latin typeface="Inter"/>
                <a:ea typeface="Inter"/>
                <a:cs typeface="Inter"/>
                <a:sym typeface="Inter"/>
              </a:rPr>
              <a:t>fixed value</a:t>
            </a:r>
            <a:endParaRPr b="0" i="0" sz="1100" u="none" cap="none" strike="noStrike">
              <a:solidFill>
                <a:schemeClr val="dk1"/>
              </a:solidFill>
              <a:latin typeface="Calibri"/>
              <a:ea typeface="Calibri"/>
              <a:cs typeface="Calibri"/>
              <a:sym typeface="Calibri"/>
            </a:endParaRPr>
          </a:p>
        </p:txBody>
      </p:sp>
      <p:sp>
        <p:nvSpPr>
          <p:cNvPr id="327" name="Google Shape;327;p13"/>
          <p:cNvSpPr/>
          <p:nvPr/>
        </p:nvSpPr>
        <p:spPr>
          <a:xfrm>
            <a:off x="5303520" y="4297680"/>
            <a:ext cx="329184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matches "Stop"</a:t>
            </a:r>
            <a:endParaRPr b="0" i="0" sz="1050" u="none" cap="none" strike="noStrike">
              <a:solidFill>
                <a:schemeClr val="dk1"/>
              </a:solidFill>
              <a:latin typeface="Calibri"/>
              <a:ea typeface="Calibri"/>
              <a:cs typeface="Calibri"/>
              <a:sym typeface="Calibri"/>
            </a:endParaRPr>
          </a:p>
        </p:txBody>
      </p:sp>
      <p:sp>
        <p:nvSpPr>
          <p:cNvPr id="328" name="Google Shape;328;p13"/>
          <p:cNvSpPr/>
          <p:nvPr/>
        </p:nvSpPr>
        <p:spPr>
          <a:xfrm>
            <a:off x="502920" y="4663440"/>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1" lang="en-US" sz="900" u="none" cap="none" strike="noStrike">
                <a:solidFill>
                  <a:srgbClr val="A8A8A8"/>
                </a:solidFill>
                <a:latin typeface="Inter"/>
                <a:ea typeface="Inter"/>
                <a:cs typeface="Inter"/>
                <a:sym typeface="Inter"/>
              </a:rPr>
              <a:t>Source: cursor.com/docs/hooks#matcher-configuration</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33" name="Shape 333"/>
        <p:cNvGrpSpPr/>
        <p:nvPr/>
      </p:nvGrpSpPr>
      <p:grpSpPr>
        <a:xfrm>
          <a:off x="0" y="0"/>
          <a:ext cx="0" cy="0"/>
          <a:chOff x="0" y="0"/>
          <a:chExt cx="0" cy="0"/>
        </a:xfrm>
      </p:grpSpPr>
      <p:sp>
        <p:nvSpPr>
          <p:cNvPr id="334" name="Google Shape;334;p14"/>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CONCEPT  ·  WHERE HOOKS LIVE</a:t>
            </a:r>
            <a:endParaRPr b="0" i="0" sz="750" u="none" cap="none" strike="noStrike">
              <a:solidFill>
                <a:schemeClr val="dk1"/>
              </a:solidFill>
              <a:latin typeface="Calibri"/>
              <a:ea typeface="Calibri"/>
              <a:cs typeface="Calibri"/>
              <a:sym typeface="Calibri"/>
            </a:endParaRPr>
          </a:p>
        </p:txBody>
      </p:sp>
      <p:sp>
        <p:nvSpPr>
          <p:cNvPr id="335" name="Google Shape;335;p14"/>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Four configuration levels</a:t>
            </a:r>
            <a:endParaRPr b="0" i="0" sz="3200" u="none" cap="none" strike="noStrike">
              <a:solidFill>
                <a:schemeClr val="dk1"/>
              </a:solidFill>
              <a:latin typeface="Calibri"/>
              <a:ea typeface="Calibri"/>
              <a:cs typeface="Calibri"/>
              <a:sym typeface="Calibri"/>
            </a:endParaRPr>
          </a:p>
        </p:txBody>
      </p:sp>
      <p:sp>
        <p:nvSpPr>
          <p:cNvPr id="336" name="Google Shape;336;p14"/>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14"/>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338" name="Google Shape;338;p14"/>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14 / 25</a:t>
            </a:r>
            <a:endParaRPr b="0" i="0" sz="750" u="none" cap="none" strike="noStrike">
              <a:solidFill>
                <a:schemeClr val="dk1"/>
              </a:solidFill>
              <a:latin typeface="Calibri"/>
              <a:ea typeface="Calibri"/>
              <a:cs typeface="Calibri"/>
              <a:sym typeface="Calibri"/>
            </a:endParaRPr>
          </a:p>
        </p:txBody>
      </p:sp>
      <p:sp>
        <p:nvSpPr>
          <p:cNvPr id="339" name="Google Shape;339;p14"/>
          <p:cNvSpPr/>
          <p:nvPr/>
        </p:nvSpPr>
        <p:spPr>
          <a:xfrm>
            <a:off x="502920" y="1627632"/>
            <a:ext cx="8138160" cy="3657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Hooks load from four places, in priority order. Higher levels override conflicting decisions from lower ones.</a:t>
            </a:r>
            <a:endParaRPr b="0" i="0" sz="1200" u="none" cap="none" strike="noStrike">
              <a:solidFill>
                <a:schemeClr val="dk1"/>
              </a:solidFill>
              <a:latin typeface="Calibri"/>
              <a:ea typeface="Calibri"/>
              <a:cs typeface="Calibri"/>
              <a:sym typeface="Calibri"/>
            </a:endParaRPr>
          </a:p>
        </p:txBody>
      </p:sp>
      <p:sp>
        <p:nvSpPr>
          <p:cNvPr id="340" name="Google Shape;340;p14"/>
          <p:cNvSpPr/>
          <p:nvPr/>
        </p:nvSpPr>
        <p:spPr>
          <a:xfrm>
            <a:off x="502920" y="2057400"/>
            <a:ext cx="22860" cy="5486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14"/>
          <p:cNvSpPr/>
          <p:nvPr/>
        </p:nvSpPr>
        <p:spPr>
          <a:xfrm>
            <a:off x="667512" y="2075688"/>
            <a:ext cx="548640" cy="51206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01</a:t>
            </a:r>
            <a:endParaRPr b="0" i="0" sz="2200" u="none" cap="none" strike="noStrike">
              <a:solidFill>
                <a:schemeClr val="dk1"/>
              </a:solidFill>
              <a:latin typeface="Calibri"/>
              <a:ea typeface="Calibri"/>
              <a:cs typeface="Calibri"/>
              <a:sym typeface="Calibri"/>
            </a:endParaRPr>
          </a:p>
        </p:txBody>
      </p:sp>
      <p:sp>
        <p:nvSpPr>
          <p:cNvPr id="342" name="Google Shape;342;p14"/>
          <p:cNvSpPr/>
          <p:nvPr/>
        </p:nvSpPr>
        <p:spPr>
          <a:xfrm>
            <a:off x="1371600" y="2121408"/>
            <a:ext cx="164592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00"/>
              <a:buFont typeface="Inter"/>
              <a:buNone/>
            </a:pPr>
            <a:r>
              <a:rPr b="1" i="0" lang="en-US" sz="800" u="none" cap="none" strike="noStrike">
                <a:solidFill>
                  <a:srgbClr val="FFFFFF"/>
                </a:solidFill>
                <a:latin typeface="Inter"/>
                <a:ea typeface="Inter"/>
                <a:cs typeface="Inter"/>
                <a:sym typeface="Inter"/>
              </a:rPr>
              <a:t>ENTERPRISE</a:t>
            </a:r>
            <a:endParaRPr b="0" i="0" sz="800" u="none" cap="none" strike="noStrike">
              <a:solidFill>
                <a:schemeClr val="dk1"/>
              </a:solidFill>
              <a:latin typeface="Calibri"/>
              <a:ea typeface="Calibri"/>
              <a:cs typeface="Calibri"/>
              <a:sym typeface="Calibri"/>
            </a:endParaRPr>
          </a:p>
        </p:txBody>
      </p:sp>
      <p:sp>
        <p:nvSpPr>
          <p:cNvPr id="343" name="Google Shape;343;p14"/>
          <p:cNvSpPr/>
          <p:nvPr/>
        </p:nvSpPr>
        <p:spPr>
          <a:xfrm>
            <a:off x="3108960" y="2103120"/>
            <a:ext cx="5532120" cy="50292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System-wide, managed by IT or security.</a:t>
            </a:r>
            <a:endParaRPr b="0" i="0" sz="1150" u="none" cap="none" strike="noStrike">
              <a:solidFill>
                <a:schemeClr val="dk1"/>
              </a:solidFill>
              <a:latin typeface="Calibri"/>
              <a:ea typeface="Calibri"/>
              <a:cs typeface="Calibri"/>
              <a:sym typeface="Calibri"/>
            </a:endParaRPr>
          </a:p>
        </p:txBody>
      </p:sp>
      <p:sp>
        <p:nvSpPr>
          <p:cNvPr id="344" name="Google Shape;344;p14"/>
          <p:cNvSpPr/>
          <p:nvPr/>
        </p:nvSpPr>
        <p:spPr>
          <a:xfrm>
            <a:off x="502920" y="2651760"/>
            <a:ext cx="22860" cy="5486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14"/>
          <p:cNvSpPr/>
          <p:nvPr/>
        </p:nvSpPr>
        <p:spPr>
          <a:xfrm>
            <a:off x="667512" y="2670048"/>
            <a:ext cx="548640" cy="51206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02</a:t>
            </a:r>
            <a:endParaRPr b="0" i="0" sz="2200" u="none" cap="none" strike="noStrike">
              <a:solidFill>
                <a:schemeClr val="dk1"/>
              </a:solidFill>
              <a:latin typeface="Calibri"/>
              <a:ea typeface="Calibri"/>
              <a:cs typeface="Calibri"/>
              <a:sym typeface="Calibri"/>
            </a:endParaRPr>
          </a:p>
        </p:txBody>
      </p:sp>
      <p:sp>
        <p:nvSpPr>
          <p:cNvPr id="346" name="Google Shape;346;p14"/>
          <p:cNvSpPr/>
          <p:nvPr/>
        </p:nvSpPr>
        <p:spPr>
          <a:xfrm>
            <a:off x="1371600" y="2715768"/>
            <a:ext cx="164592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00"/>
              <a:buFont typeface="Inter"/>
              <a:buNone/>
            </a:pPr>
            <a:r>
              <a:rPr b="1" i="0" lang="en-US" sz="800" u="none" cap="none" strike="noStrike">
                <a:solidFill>
                  <a:srgbClr val="FFFFFF"/>
                </a:solidFill>
                <a:latin typeface="Inter"/>
                <a:ea typeface="Inter"/>
                <a:cs typeface="Inter"/>
                <a:sym typeface="Inter"/>
              </a:rPr>
              <a:t>TEAM</a:t>
            </a:r>
            <a:endParaRPr b="0" i="0" sz="800" u="none" cap="none" strike="noStrike">
              <a:solidFill>
                <a:schemeClr val="dk1"/>
              </a:solidFill>
              <a:latin typeface="Calibri"/>
              <a:ea typeface="Calibri"/>
              <a:cs typeface="Calibri"/>
              <a:sym typeface="Calibri"/>
            </a:endParaRPr>
          </a:p>
        </p:txBody>
      </p:sp>
      <p:sp>
        <p:nvSpPr>
          <p:cNvPr id="347" name="Google Shape;347;p14"/>
          <p:cNvSpPr/>
          <p:nvPr/>
        </p:nvSpPr>
        <p:spPr>
          <a:xfrm>
            <a:off x="3108960" y="2697480"/>
            <a:ext cx="5532120" cy="50292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Enterprise only. Distributed via Cursor's web dashboard, syncs every 30 minutes.</a:t>
            </a:r>
            <a:endParaRPr b="0" i="0" sz="1150" u="none" cap="none" strike="noStrike">
              <a:solidFill>
                <a:schemeClr val="dk1"/>
              </a:solidFill>
              <a:latin typeface="Calibri"/>
              <a:ea typeface="Calibri"/>
              <a:cs typeface="Calibri"/>
              <a:sym typeface="Calibri"/>
            </a:endParaRPr>
          </a:p>
        </p:txBody>
      </p:sp>
      <p:sp>
        <p:nvSpPr>
          <p:cNvPr id="348" name="Google Shape;348;p14"/>
          <p:cNvSpPr/>
          <p:nvPr/>
        </p:nvSpPr>
        <p:spPr>
          <a:xfrm>
            <a:off x="502920" y="3246120"/>
            <a:ext cx="22860" cy="5486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14"/>
          <p:cNvSpPr/>
          <p:nvPr/>
        </p:nvSpPr>
        <p:spPr>
          <a:xfrm>
            <a:off x="667512" y="3264408"/>
            <a:ext cx="548640" cy="51206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03</a:t>
            </a:r>
            <a:endParaRPr b="0" i="0" sz="2200" u="none" cap="none" strike="noStrike">
              <a:solidFill>
                <a:schemeClr val="dk1"/>
              </a:solidFill>
              <a:latin typeface="Calibri"/>
              <a:ea typeface="Calibri"/>
              <a:cs typeface="Calibri"/>
              <a:sym typeface="Calibri"/>
            </a:endParaRPr>
          </a:p>
        </p:txBody>
      </p:sp>
      <p:sp>
        <p:nvSpPr>
          <p:cNvPr id="350" name="Google Shape;350;p14"/>
          <p:cNvSpPr/>
          <p:nvPr/>
        </p:nvSpPr>
        <p:spPr>
          <a:xfrm>
            <a:off x="1371600" y="3310128"/>
            <a:ext cx="164592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00"/>
              <a:buFont typeface="Inter"/>
              <a:buNone/>
            </a:pPr>
            <a:r>
              <a:rPr b="1" i="0" lang="en-US" sz="800" u="none" cap="none" strike="noStrike">
                <a:solidFill>
                  <a:srgbClr val="FFFFFF"/>
                </a:solidFill>
                <a:latin typeface="Inter"/>
                <a:ea typeface="Inter"/>
                <a:cs typeface="Inter"/>
                <a:sym typeface="Inter"/>
              </a:rPr>
              <a:t>PROJECT</a:t>
            </a:r>
            <a:endParaRPr b="0" i="0" sz="800" u="none" cap="none" strike="noStrike">
              <a:solidFill>
                <a:schemeClr val="dk1"/>
              </a:solidFill>
              <a:latin typeface="Calibri"/>
              <a:ea typeface="Calibri"/>
              <a:cs typeface="Calibri"/>
              <a:sym typeface="Calibri"/>
            </a:endParaRPr>
          </a:p>
        </p:txBody>
      </p:sp>
      <p:sp>
        <p:nvSpPr>
          <p:cNvPr id="351" name="Google Shape;351;p14"/>
          <p:cNvSpPr/>
          <p:nvPr/>
        </p:nvSpPr>
        <p:spPr>
          <a:xfrm>
            <a:off x="3108960" y="3291840"/>
            <a:ext cx="5532120" cy="50292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&lt;project&gt;/.cursor/hooks.json. Committed to the repo. The vector for sharing with the team.</a:t>
            </a:r>
            <a:endParaRPr b="0" i="0" sz="1150" u="none" cap="none" strike="noStrike">
              <a:solidFill>
                <a:schemeClr val="dk1"/>
              </a:solidFill>
              <a:latin typeface="Calibri"/>
              <a:ea typeface="Calibri"/>
              <a:cs typeface="Calibri"/>
              <a:sym typeface="Calibri"/>
            </a:endParaRPr>
          </a:p>
        </p:txBody>
      </p:sp>
      <p:sp>
        <p:nvSpPr>
          <p:cNvPr id="352" name="Google Shape;352;p14"/>
          <p:cNvSpPr/>
          <p:nvPr/>
        </p:nvSpPr>
        <p:spPr>
          <a:xfrm>
            <a:off x="502920" y="3840480"/>
            <a:ext cx="22860" cy="5486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14"/>
          <p:cNvSpPr/>
          <p:nvPr/>
        </p:nvSpPr>
        <p:spPr>
          <a:xfrm>
            <a:off x="667512" y="3858768"/>
            <a:ext cx="548640" cy="512064"/>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04</a:t>
            </a:r>
            <a:endParaRPr b="0" i="0" sz="2200" u="none" cap="none" strike="noStrike">
              <a:solidFill>
                <a:schemeClr val="dk1"/>
              </a:solidFill>
              <a:latin typeface="Calibri"/>
              <a:ea typeface="Calibri"/>
              <a:cs typeface="Calibri"/>
              <a:sym typeface="Calibri"/>
            </a:endParaRPr>
          </a:p>
        </p:txBody>
      </p:sp>
      <p:sp>
        <p:nvSpPr>
          <p:cNvPr id="354" name="Google Shape;354;p14"/>
          <p:cNvSpPr/>
          <p:nvPr/>
        </p:nvSpPr>
        <p:spPr>
          <a:xfrm>
            <a:off x="1371600" y="3904488"/>
            <a:ext cx="1645920" cy="25603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00"/>
              <a:buFont typeface="Inter"/>
              <a:buNone/>
            </a:pPr>
            <a:r>
              <a:rPr b="1" i="0" lang="en-US" sz="800" u="none" cap="none" strike="noStrike">
                <a:solidFill>
                  <a:srgbClr val="FFFFFF"/>
                </a:solidFill>
                <a:latin typeface="Inter"/>
                <a:ea typeface="Inter"/>
                <a:cs typeface="Inter"/>
                <a:sym typeface="Inter"/>
              </a:rPr>
              <a:t>USER</a:t>
            </a:r>
            <a:endParaRPr b="0" i="0" sz="800" u="none" cap="none" strike="noStrike">
              <a:solidFill>
                <a:schemeClr val="dk1"/>
              </a:solidFill>
              <a:latin typeface="Calibri"/>
              <a:ea typeface="Calibri"/>
              <a:cs typeface="Calibri"/>
              <a:sym typeface="Calibri"/>
            </a:endParaRPr>
          </a:p>
        </p:txBody>
      </p:sp>
      <p:sp>
        <p:nvSpPr>
          <p:cNvPr id="355" name="Google Shape;355;p14"/>
          <p:cNvSpPr/>
          <p:nvPr/>
        </p:nvSpPr>
        <p:spPr>
          <a:xfrm>
            <a:off x="3108960" y="3886200"/>
            <a:ext cx="5532120" cy="50292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~/.cursor/hooks.json. Your machine only. Personal preferences and audit hooks.</a:t>
            </a:r>
            <a:endParaRPr b="0" i="0" sz="1150" u="none" cap="none" strike="noStrike">
              <a:solidFill>
                <a:schemeClr val="dk1"/>
              </a:solidFill>
              <a:latin typeface="Calibri"/>
              <a:ea typeface="Calibri"/>
              <a:cs typeface="Calibri"/>
              <a:sym typeface="Calibri"/>
            </a:endParaRPr>
          </a:p>
        </p:txBody>
      </p:sp>
      <p:sp>
        <p:nvSpPr>
          <p:cNvPr id="356" name="Google Shape;356;p14"/>
          <p:cNvSpPr/>
          <p:nvPr/>
        </p:nvSpPr>
        <p:spPr>
          <a:xfrm>
            <a:off x="502920" y="4663440"/>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1" lang="en-US" sz="900" u="none" cap="none" strike="noStrike">
                <a:solidFill>
                  <a:srgbClr val="A8A8A8"/>
                </a:solidFill>
                <a:latin typeface="Inter"/>
                <a:ea typeface="Inter"/>
                <a:cs typeface="Inter"/>
                <a:sym typeface="Inter"/>
              </a:rPr>
              <a:t>Atlassian / Bitbucket teams: nothing here is GitHub-specific. .cursor/ works with any git backend.</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61" name="Shape 361"/>
        <p:cNvGrpSpPr/>
        <p:nvPr/>
      </p:nvGrpSpPr>
      <p:grpSpPr>
        <a:xfrm>
          <a:off x="0" y="0"/>
          <a:ext cx="0" cy="0"/>
          <a:chOff x="0" y="0"/>
          <a:chExt cx="0" cy="0"/>
        </a:xfrm>
      </p:grpSpPr>
      <p:sp>
        <p:nvSpPr>
          <p:cNvPr id="362" name="Google Shape;362;p15"/>
          <p:cNvSpPr/>
          <p:nvPr/>
        </p:nvSpPr>
        <p:spPr>
          <a:xfrm>
            <a:off x="502920" y="685800"/>
            <a:ext cx="1828800" cy="128016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E8339A"/>
              </a:buClr>
              <a:buSzPts val="8000"/>
              <a:buFont typeface="Inter"/>
              <a:buNone/>
            </a:pPr>
            <a:r>
              <a:rPr b="0" i="0" lang="en-US" sz="8000" u="none" cap="none" strike="noStrike">
                <a:solidFill>
                  <a:srgbClr val="E8339A"/>
                </a:solidFill>
                <a:latin typeface="Inter"/>
                <a:ea typeface="Inter"/>
                <a:cs typeface="Inter"/>
                <a:sym typeface="Inter"/>
              </a:rPr>
              <a:t>02</a:t>
            </a:r>
            <a:endParaRPr b="0" i="0" sz="8000" u="none" cap="none" strike="noStrike">
              <a:solidFill>
                <a:schemeClr val="dk1"/>
              </a:solidFill>
              <a:latin typeface="Calibri"/>
              <a:ea typeface="Calibri"/>
              <a:cs typeface="Calibri"/>
              <a:sym typeface="Calibri"/>
            </a:endParaRPr>
          </a:p>
        </p:txBody>
      </p:sp>
      <p:sp>
        <p:nvSpPr>
          <p:cNvPr id="363" name="Google Shape;363;p15"/>
          <p:cNvSpPr/>
          <p:nvPr/>
        </p:nvSpPr>
        <p:spPr>
          <a:xfrm>
            <a:off x="502920" y="2057400"/>
            <a:ext cx="5486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LIVE BUILD  ·  ~18 MINUTES</a:t>
            </a:r>
            <a:endParaRPr b="0" i="0" sz="750" u="none" cap="none" strike="noStrike">
              <a:solidFill>
                <a:schemeClr val="dk1"/>
              </a:solidFill>
              <a:latin typeface="Calibri"/>
              <a:ea typeface="Calibri"/>
              <a:cs typeface="Calibri"/>
              <a:sym typeface="Calibri"/>
            </a:endParaRPr>
          </a:p>
        </p:txBody>
      </p:sp>
      <p:sp>
        <p:nvSpPr>
          <p:cNvPr id="364" name="Google Shape;364;p15"/>
          <p:cNvSpPr/>
          <p:nvPr/>
        </p:nvSpPr>
        <p:spPr>
          <a:xfrm>
            <a:off x="502920" y="2286000"/>
            <a:ext cx="8138160" cy="64008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FFFF"/>
              </a:buClr>
              <a:buSzPts val="3800"/>
              <a:buFont typeface="Inter"/>
              <a:buNone/>
            </a:pPr>
            <a:r>
              <a:rPr b="0" i="0" lang="en-US" sz="3800" u="none" cap="none" strike="noStrike">
                <a:solidFill>
                  <a:srgbClr val="FFFFFF"/>
                </a:solidFill>
                <a:latin typeface="Inter"/>
                <a:ea typeface="Inter"/>
                <a:cs typeface="Inter"/>
                <a:sym typeface="Inter"/>
              </a:rPr>
              <a:t>A shell safety hook,</a:t>
            </a:r>
            <a:endParaRPr b="0" i="0" sz="3800" u="none" cap="none" strike="noStrike">
              <a:solidFill>
                <a:schemeClr val="dk1"/>
              </a:solidFill>
              <a:latin typeface="Calibri"/>
              <a:ea typeface="Calibri"/>
              <a:cs typeface="Calibri"/>
              <a:sym typeface="Calibri"/>
            </a:endParaRPr>
          </a:p>
        </p:txBody>
      </p:sp>
      <p:sp>
        <p:nvSpPr>
          <p:cNvPr id="365" name="Google Shape;365;p15"/>
          <p:cNvSpPr/>
          <p:nvPr/>
        </p:nvSpPr>
        <p:spPr>
          <a:xfrm>
            <a:off x="502920" y="2834640"/>
            <a:ext cx="8138160" cy="64008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E8339A"/>
              </a:buClr>
              <a:buSzPts val="3800"/>
              <a:buFont typeface="Inter"/>
              <a:buNone/>
            </a:pPr>
            <a:r>
              <a:rPr b="0" i="0" lang="en-US" sz="3800" u="none" cap="none" strike="noStrike">
                <a:solidFill>
                  <a:srgbClr val="E8339A"/>
                </a:solidFill>
                <a:latin typeface="Inter"/>
                <a:ea typeface="Inter"/>
                <a:cs typeface="Inter"/>
                <a:sym typeface="Inter"/>
              </a:rPr>
              <a:t>from scratch.</a:t>
            </a:r>
            <a:endParaRPr b="0" i="0" sz="3800" u="none" cap="none" strike="noStrike">
              <a:solidFill>
                <a:schemeClr val="dk1"/>
              </a:solidFill>
              <a:latin typeface="Calibri"/>
              <a:ea typeface="Calibri"/>
              <a:cs typeface="Calibri"/>
              <a:sym typeface="Calibri"/>
            </a:endParaRPr>
          </a:p>
        </p:txBody>
      </p:sp>
      <p:sp>
        <p:nvSpPr>
          <p:cNvPr id="366" name="Google Shape;366;p15"/>
          <p:cNvSpPr/>
          <p:nvPr/>
        </p:nvSpPr>
        <p:spPr>
          <a:xfrm>
            <a:off x="502920" y="3657600"/>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15"/>
          <p:cNvSpPr/>
          <p:nvPr/>
        </p:nvSpPr>
        <p:spPr>
          <a:xfrm>
            <a:off x="502920" y="3794760"/>
            <a:ext cx="7772400" cy="54864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400"/>
              <a:buFont typeface="Inter"/>
              <a:buNone/>
            </a:pPr>
            <a:r>
              <a:rPr b="0" i="0" lang="en-US" sz="1400" u="none" cap="none" strike="noStrike">
                <a:solidFill>
                  <a:srgbClr val="A8A8A8"/>
                </a:solidFill>
                <a:latin typeface="Inter"/>
                <a:ea typeface="Inter"/>
                <a:cs typeface="Inter"/>
                <a:sym typeface="Inter"/>
              </a:rPr>
              <a:t>Intercept rm -rf, git push --force, and curl | sh before Agent runs them. Other commands pass through untouched.</a:t>
            </a:r>
            <a:endParaRPr b="0" i="0" sz="1400" u="none" cap="none" strike="noStrike">
              <a:solidFill>
                <a:schemeClr val="dk1"/>
              </a:solidFill>
              <a:latin typeface="Calibri"/>
              <a:ea typeface="Calibri"/>
              <a:cs typeface="Calibri"/>
              <a:sym typeface="Calibri"/>
            </a:endParaRPr>
          </a:p>
        </p:txBody>
      </p:sp>
      <p:sp>
        <p:nvSpPr>
          <p:cNvPr id="368" name="Google Shape;368;p15"/>
          <p:cNvSpPr/>
          <p:nvPr/>
        </p:nvSpPr>
        <p:spPr>
          <a:xfrm>
            <a:off x="6080760" y="777240"/>
            <a:ext cx="26060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WHY THIS HOOK</a:t>
            </a:r>
            <a:endParaRPr b="0" i="0" sz="750" u="none" cap="none" strike="noStrike">
              <a:solidFill>
                <a:schemeClr val="dk1"/>
              </a:solidFill>
              <a:latin typeface="Calibri"/>
              <a:ea typeface="Calibri"/>
              <a:cs typeface="Calibri"/>
              <a:sym typeface="Calibri"/>
            </a:endParaRPr>
          </a:p>
        </p:txBody>
      </p:sp>
      <p:sp>
        <p:nvSpPr>
          <p:cNvPr id="369" name="Google Shape;369;p15"/>
          <p:cNvSpPr/>
          <p:nvPr/>
        </p:nvSpPr>
        <p:spPr>
          <a:xfrm>
            <a:off x="6080760" y="1051560"/>
            <a:ext cx="2606040" cy="50292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The single biggest safety concern people raise.</a:t>
            </a:r>
            <a:endParaRPr b="0" i="0" sz="1100" u="none" cap="none" strike="noStrike">
              <a:solidFill>
                <a:schemeClr val="dk1"/>
              </a:solidFill>
              <a:latin typeface="Calibri"/>
              <a:ea typeface="Calibri"/>
              <a:cs typeface="Calibri"/>
              <a:sym typeface="Calibri"/>
            </a:endParaRPr>
          </a:p>
        </p:txBody>
      </p:sp>
      <p:sp>
        <p:nvSpPr>
          <p:cNvPr id="370" name="Google Shape;370;p15"/>
          <p:cNvSpPr/>
          <p:nvPr/>
        </p:nvSpPr>
        <p:spPr>
          <a:xfrm>
            <a:off x="6080760" y="1618488"/>
            <a:ext cx="2606040" cy="50292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Demonstrates the permission shape, matchers, and logging.</a:t>
            </a:r>
            <a:endParaRPr b="0" i="0" sz="1100" u="none" cap="none" strike="noStrike">
              <a:solidFill>
                <a:schemeClr val="dk1"/>
              </a:solidFill>
              <a:latin typeface="Calibri"/>
              <a:ea typeface="Calibri"/>
              <a:cs typeface="Calibri"/>
              <a:sym typeface="Calibri"/>
            </a:endParaRPr>
          </a:p>
        </p:txBody>
      </p:sp>
      <p:sp>
        <p:nvSpPr>
          <p:cNvPr id="371" name="Google Shape;371;p15"/>
          <p:cNvSpPr/>
          <p:nvPr/>
        </p:nvSpPr>
        <p:spPr>
          <a:xfrm>
            <a:off x="6080760" y="2185416"/>
            <a:ext cx="2606040" cy="50292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Builds and tests in 18 minutes.</a:t>
            </a:r>
            <a:endParaRPr b="0" i="0" sz="1100" u="none" cap="none" strike="noStrike">
              <a:solidFill>
                <a:schemeClr val="dk1"/>
              </a:solidFill>
              <a:latin typeface="Calibri"/>
              <a:ea typeface="Calibri"/>
              <a:cs typeface="Calibri"/>
              <a:sym typeface="Calibri"/>
            </a:endParaRPr>
          </a:p>
        </p:txBody>
      </p:sp>
      <p:sp>
        <p:nvSpPr>
          <p:cNvPr id="372" name="Google Shape;372;p15"/>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373" name="Google Shape;373;p15"/>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15 / 25</a:t>
            </a:r>
            <a:endParaRPr b="0" i="0" sz="75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78" name="Shape 378"/>
        <p:cNvGrpSpPr/>
        <p:nvPr/>
      </p:nvGrpSpPr>
      <p:grpSpPr>
        <a:xfrm>
          <a:off x="0" y="0"/>
          <a:ext cx="0" cy="0"/>
          <a:chOff x="0" y="0"/>
          <a:chExt cx="0" cy="0"/>
        </a:xfrm>
      </p:grpSpPr>
      <p:sp>
        <p:nvSpPr>
          <p:cNvPr id="379" name="Google Shape;379;p16"/>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LIVE BUILD  ·  PART 1 OF 3</a:t>
            </a:r>
            <a:endParaRPr b="0" i="0" sz="750" u="none" cap="none" strike="noStrike">
              <a:solidFill>
                <a:schemeClr val="dk1"/>
              </a:solidFill>
              <a:latin typeface="Calibri"/>
              <a:ea typeface="Calibri"/>
              <a:cs typeface="Calibri"/>
              <a:sym typeface="Calibri"/>
            </a:endParaRPr>
          </a:p>
        </p:txBody>
      </p:sp>
      <p:sp>
        <p:nvSpPr>
          <p:cNvPr id="380" name="Google Shape;380;p16"/>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600"/>
              <a:buFont typeface="Inter"/>
              <a:buNone/>
            </a:pPr>
            <a:r>
              <a:rPr b="0" i="0" lang="en-US" sz="3600" u="none" cap="none" strike="noStrike">
                <a:solidFill>
                  <a:srgbClr val="FFFFFF"/>
                </a:solidFill>
                <a:latin typeface="Inter"/>
                <a:ea typeface="Inter"/>
                <a:cs typeface="Inter"/>
                <a:sym typeface="Inter"/>
              </a:rPr>
              <a:t>Setup</a:t>
            </a:r>
            <a:endParaRPr b="0" i="0" sz="3600" u="none" cap="none" strike="noStrike">
              <a:solidFill>
                <a:schemeClr val="dk1"/>
              </a:solidFill>
              <a:latin typeface="Calibri"/>
              <a:ea typeface="Calibri"/>
              <a:cs typeface="Calibri"/>
              <a:sym typeface="Calibri"/>
            </a:endParaRPr>
          </a:p>
        </p:txBody>
      </p:sp>
      <p:sp>
        <p:nvSpPr>
          <p:cNvPr id="381" name="Google Shape;381;p16"/>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16"/>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383" name="Google Shape;383;p16"/>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16 / 25</a:t>
            </a:r>
            <a:endParaRPr b="0" i="0" sz="750" u="none" cap="none" strike="noStrike">
              <a:solidFill>
                <a:schemeClr val="dk1"/>
              </a:solidFill>
              <a:latin typeface="Calibri"/>
              <a:ea typeface="Calibri"/>
              <a:cs typeface="Calibri"/>
              <a:sym typeface="Calibri"/>
            </a:endParaRPr>
          </a:p>
        </p:txBody>
      </p:sp>
      <p:sp>
        <p:nvSpPr>
          <p:cNvPr id="384" name="Google Shape;384;p16"/>
          <p:cNvSpPr/>
          <p:nvPr/>
        </p:nvSpPr>
        <p:spPr>
          <a:xfrm>
            <a:off x="502920" y="1627632"/>
            <a:ext cx="2633472"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16"/>
          <p:cNvSpPr/>
          <p:nvPr/>
        </p:nvSpPr>
        <p:spPr>
          <a:xfrm>
            <a:off x="502920" y="1655064"/>
            <a:ext cx="2633472" cy="52120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16"/>
          <p:cNvSpPr/>
          <p:nvPr/>
        </p:nvSpPr>
        <p:spPr>
          <a:xfrm>
            <a:off x="667512" y="1673352"/>
            <a:ext cx="4572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600"/>
              <a:buFont typeface="Inter"/>
              <a:buNone/>
            </a:pPr>
            <a:r>
              <a:rPr b="0" i="0" lang="en-US" sz="1600" u="none" cap="none" strike="noStrike">
                <a:solidFill>
                  <a:srgbClr val="E8339A"/>
                </a:solidFill>
                <a:latin typeface="Inter"/>
                <a:ea typeface="Inter"/>
                <a:cs typeface="Inter"/>
                <a:sym typeface="Inter"/>
              </a:rPr>
              <a:t>01</a:t>
            </a:r>
            <a:endParaRPr b="0" i="0" sz="1600" u="none" cap="none" strike="noStrike">
              <a:solidFill>
                <a:schemeClr val="dk1"/>
              </a:solidFill>
              <a:latin typeface="Calibri"/>
              <a:ea typeface="Calibri"/>
              <a:cs typeface="Calibri"/>
              <a:sym typeface="Calibri"/>
            </a:endParaRPr>
          </a:p>
        </p:txBody>
      </p:sp>
      <p:sp>
        <p:nvSpPr>
          <p:cNvPr id="387" name="Google Shape;387;p16"/>
          <p:cNvSpPr/>
          <p:nvPr/>
        </p:nvSpPr>
        <p:spPr>
          <a:xfrm>
            <a:off x="1143000" y="1682496"/>
            <a:ext cx="1856232"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Create the script file</a:t>
            </a:r>
            <a:endParaRPr b="0" i="0" sz="1100" u="none" cap="none" strike="noStrike">
              <a:solidFill>
                <a:schemeClr val="dk1"/>
              </a:solidFill>
              <a:latin typeface="Calibri"/>
              <a:ea typeface="Calibri"/>
              <a:cs typeface="Calibri"/>
              <a:sym typeface="Calibri"/>
            </a:endParaRPr>
          </a:p>
        </p:txBody>
      </p:sp>
      <p:sp>
        <p:nvSpPr>
          <p:cNvPr id="388" name="Google Shape;388;p16"/>
          <p:cNvSpPr/>
          <p:nvPr/>
        </p:nvSpPr>
        <p:spPr>
          <a:xfrm>
            <a:off x="1143000" y="1920240"/>
            <a:ext cx="1856232" cy="246888"/>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.cursor/hooks/shell-guard.ts</a:t>
            </a:r>
            <a:endParaRPr b="0" i="0" sz="900" u="none" cap="none" strike="noStrike">
              <a:solidFill>
                <a:schemeClr val="dk1"/>
              </a:solidFill>
              <a:latin typeface="Calibri"/>
              <a:ea typeface="Calibri"/>
              <a:cs typeface="Calibri"/>
              <a:sym typeface="Calibri"/>
            </a:endParaRPr>
          </a:p>
        </p:txBody>
      </p:sp>
      <p:sp>
        <p:nvSpPr>
          <p:cNvPr id="389" name="Google Shape;389;p16"/>
          <p:cNvSpPr/>
          <p:nvPr/>
        </p:nvSpPr>
        <p:spPr>
          <a:xfrm>
            <a:off x="3255264" y="1627632"/>
            <a:ext cx="2633472" cy="54864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16"/>
          <p:cNvSpPr/>
          <p:nvPr/>
        </p:nvSpPr>
        <p:spPr>
          <a:xfrm>
            <a:off x="3419856" y="1673352"/>
            <a:ext cx="4572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600"/>
              <a:buFont typeface="Inter"/>
              <a:buNone/>
            </a:pPr>
            <a:r>
              <a:rPr b="0" i="0" lang="en-US" sz="1600" u="none" cap="none" strike="noStrike">
                <a:solidFill>
                  <a:srgbClr val="E8339A"/>
                </a:solidFill>
                <a:latin typeface="Inter"/>
                <a:ea typeface="Inter"/>
                <a:cs typeface="Inter"/>
                <a:sym typeface="Inter"/>
              </a:rPr>
              <a:t>02</a:t>
            </a:r>
            <a:endParaRPr b="0" i="0" sz="1600" u="none" cap="none" strike="noStrike">
              <a:solidFill>
                <a:schemeClr val="dk1"/>
              </a:solidFill>
              <a:latin typeface="Calibri"/>
              <a:ea typeface="Calibri"/>
              <a:cs typeface="Calibri"/>
              <a:sym typeface="Calibri"/>
            </a:endParaRPr>
          </a:p>
        </p:txBody>
      </p:sp>
      <p:sp>
        <p:nvSpPr>
          <p:cNvPr id="391" name="Google Shape;391;p16"/>
          <p:cNvSpPr/>
          <p:nvPr/>
        </p:nvSpPr>
        <p:spPr>
          <a:xfrm>
            <a:off x="3895344" y="1682496"/>
            <a:ext cx="1856232"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Edit hooks.json</a:t>
            </a:r>
            <a:endParaRPr b="0" i="0" sz="1100" u="none" cap="none" strike="noStrike">
              <a:solidFill>
                <a:schemeClr val="dk1"/>
              </a:solidFill>
              <a:latin typeface="Calibri"/>
              <a:ea typeface="Calibri"/>
              <a:cs typeface="Calibri"/>
              <a:sym typeface="Calibri"/>
            </a:endParaRPr>
          </a:p>
        </p:txBody>
      </p:sp>
      <p:sp>
        <p:nvSpPr>
          <p:cNvPr id="392" name="Google Shape;392;p16"/>
          <p:cNvSpPr/>
          <p:nvPr/>
        </p:nvSpPr>
        <p:spPr>
          <a:xfrm>
            <a:off x="3895344" y="1920240"/>
            <a:ext cx="1856232" cy="246888"/>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Add beforeShellExecution next to stop</a:t>
            </a:r>
            <a:endParaRPr b="0" i="0" sz="900" u="none" cap="none" strike="noStrike">
              <a:solidFill>
                <a:schemeClr val="dk1"/>
              </a:solidFill>
              <a:latin typeface="Calibri"/>
              <a:ea typeface="Calibri"/>
              <a:cs typeface="Calibri"/>
              <a:sym typeface="Calibri"/>
            </a:endParaRPr>
          </a:p>
        </p:txBody>
      </p:sp>
      <p:sp>
        <p:nvSpPr>
          <p:cNvPr id="393" name="Google Shape;393;p16"/>
          <p:cNvSpPr/>
          <p:nvPr/>
        </p:nvSpPr>
        <p:spPr>
          <a:xfrm>
            <a:off x="6007608" y="1627632"/>
            <a:ext cx="2633472" cy="54864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16"/>
          <p:cNvSpPr/>
          <p:nvPr/>
        </p:nvSpPr>
        <p:spPr>
          <a:xfrm>
            <a:off x="6172200" y="1673352"/>
            <a:ext cx="4572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600"/>
              <a:buFont typeface="Inter"/>
              <a:buNone/>
            </a:pPr>
            <a:r>
              <a:rPr b="0" i="0" lang="en-US" sz="1600" u="none" cap="none" strike="noStrike">
                <a:solidFill>
                  <a:srgbClr val="E8339A"/>
                </a:solidFill>
                <a:latin typeface="Inter"/>
                <a:ea typeface="Inter"/>
                <a:cs typeface="Inter"/>
                <a:sym typeface="Inter"/>
              </a:rPr>
              <a:t>03</a:t>
            </a:r>
            <a:endParaRPr b="0" i="0" sz="1600" u="none" cap="none" strike="noStrike">
              <a:solidFill>
                <a:schemeClr val="dk1"/>
              </a:solidFill>
              <a:latin typeface="Calibri"/>
              <a:ea typeface="Calibri"/>
              <a:cs typeface="Calibri"/>
              <a:sym typeface="Calibri"/>
            </a:endParaRPr>
          </a:p>
        </p:txBody>
      </p:sp>
      <p:sp>
        <p:nvSpPr>
          <p:cNvPr id="395" name="Google Shape;395;p16"/>
          <p:cNvSpPr/>
          <p:nvPr/>
        </p:nvSpPr>
        <p:spPr>
          <a:xfrm>
            <a:off x="6647688" y="1682496"/>
            <a:ext cx="1856232"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Save</a:t>
            </a:r>
            <a:endParaRPr b="0" i="0" sz="1100" u="none" cap="none" strike="noStrike">
              <a:solidFill>
                <a:schemeClr val="dk1"/>
              </a:solidFill>
              <a:latin typeface="Calibri"/>
              <a:ea typeface="Calibri"/>
              <a:cs typeface="Calibri"/>
              <a:sym typeface="Calibri"/>
            </a:endParaRPr>
          </a:p>
        </p:txBody>
      </p:sp>
      <p:sp>
        <p:nvSpPr>
          <p:cNvPr id="396" name="Google Shape;396;p16"/>
          <p:cNvSpPr/>
          <p:nvPr/>
        </p:nvSpPr>
        <p:spPr>
          <a:xfrm>
            <a:off x="6647688" y="1920240"/>
            <a:ext cx="1856232" cy="246888"/>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Cursor reloads automatically, no restart</a:t>
            </a:r>
            <a:endParaRPr b="0" i="0" sz="900" u="none" cap="none" strike="noStrike">
              <a:solidFill>
                <a:schemeClr val="dk1"/>
              </a:solidFill>
              <a:latin typeface="Calibri"/>
              <a:ea typeface="Calibri"/>
              <a:cs typeface="Calibri"/>
              <a:sym typeface="Calibri"/>
            </a:endParaRPr>
          </a:p>
        </p:txBody>
      </p:sp>
      <p:sp>
        <p:nvSpPr>
          <p:cNvPr id="397" name="Google Shape;397;p16"/>
          <p:cNvSpPr/>
          <p:nvPr/>
        </p:nvSpPr>
        <p:spPr>
          <a:xfrm>
            <a:off x="502920" y="2286000"/>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.cursor/hooks.json</a:t>
            </a:r>
            <a:endParaRPr b="0" i="0" sz="850" u="none" cap="none" strike="noStrike">
              <a:solidFill>
                <a:schemeClr val="dk1"/>
              </a:solidFill>
              <a:latin typeface="Calibri"/>
              <a:ea typeface="Calibri"/>
              <a:cs typeface="Calibri"/>
              <a:sym typeface="Calibri"/>
            </a:endParaRPr>
          </a:p>
        </p:txBody>
      </p:sp>
      <p:sp>
        <p:nvSpPr>
          <p:cNvPr id="398" name="Google Shape;398;p16"/>
          <p:cNvSpPr/>
          <p:nvPr/>
        </p:nvSpPr>
        <p:spPr>
          <a:xfrm>
            <a:off x="502920" y="2514600"/>
            <a:ext cx="8138160" cy="210312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16"/>
          <p:cNvSpPr/>
          <p:nvPr/>
        </p:nvSpPr>
        <p:spPr>
          <a:xfrm>
            <a:off x="640080" y="2606040"/>
            <a:ext cx="7863840" cy="192024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"version": 1,</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"hooks": {</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"stop": [</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 "command": "bun run .cursor/hooks/test-loop.ts", "loop_limit": 5 }</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"beforeShellExecution": [</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"command": "bun run .cursor/hooks/shell-guard.ts",</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"matcher": "rm |rm$|rmdir |--force|curl .*\\| *sh"</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  }</a:t>
            </a:r>
            <a:endParaRPr i="0" sz="7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750" u="none" cap="none" strike="noStrike">
                <a:solidFill>
                  <a:srgbClr val="D8D8D8"/>
                </a:solidFill>
                <a:latin typeface="Roboto Mono"/>
                <a:ea typeface="Roboto Mono"/>
                <a:cs typeface="Roboto Mono"/>
                <a:sym typeface="Roboto Mono"/>
              </a:rPr>
              <a:t>}</a:t>
            </a:r>
            <a:endParaRPr i="0" sz="750" u="none" cap="none" strike="noStrike">
              <a:solidFill>
                <a:schemeClr val="dk1"/>
              </a:solidFill>
              <a:latin typeface="Roboto Mono"/>
              <a:ea typeface="Roboto Mono"/>
              <a:cs typeface="Roboto Mono"/>
              <a:sym typeface="Roboto Mono"/>
            </a:endParaRPr>
          </a:p>
        </p:txBody>
      </p:sp>
      <p:sp>
        <p:nvSpPr>
          <p:cNvPr id="400" name="Google Shape;400;p16"/>
          <p:cNvSpPr/>
          <p:nvPr/>
        </p:nvSpPr>
        <p:spPr>
          <a:xfrm>
            <a:off x="502920" y="468172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50"/>
              <a:buFont typeface="Inter"/>
              <a:buNone/>
            </a:pPr>
            <a:r>
              <a:rPr b="0" i="1" lang="en-US" sz="950" u="none" cap="none" strike="noStrike">
                <a:solidFill>
                  <a:srgbClr val="A8A8A8"/>
                </a:solidFill>
                <a:latin typeface="Inter"/>
                <a:ea typeface="Inter"/>
                <a:cs typeface="Inter"/>
                <a:sym typeface="Inter"/>
              </a:rPr>
              <a:t>Sanity check: open Settings → Hooks. The new entry should appear as loaded.</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05" name="Shape 405"/>
        <p:cNvGrpSpPr/>
        <p:nvPr/>
      </p:nvGrpSpPr>
      <p:grpSpPr>
        <a:xfrm>
          <a:off x="0" y="0"/>
          <a:ext cx="0" cy="0"/>
          <a:chOff x="0" y="0"/>
          <a:chExt cx="0" cy="0"/>
        </a:xfrm>
      </p:grpSpPr>
      <p:sp>
        <p:nvSpPr>
          <p:cNvPr id="406" name="Google Shape;406;p17"/>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LIVE BUILD  ·  PART 2 OF 3</a:t>
            </a:r>
            <a:endParaRPr b="0" i="0" sz="750" u="none" cap="none" strike="noStrike">
              <a:solidFill>
                <a:schemeClr val="dk1"/>
              </a:solidFill>
              <a:latin typeface="Calibri"/>
              <a:ea typeface="Calibri"/>
              <a:cs typeface="Calibri"/>
              <a:sym typeface="Calibri"/>
            </a:endParaRPr>
          </a:p>
        </p:txBody>
      </p:sp>
      <p:sp>
        <p:nvSpPr>
          <p:cNvPr id="407" name="Google Shape;407;p17"/>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shell-guard.ts</a:t>
            </a:r>
            <a:endParaRPr b="0" i="0" sz="3200" u="none" cap="none" strike="noStrike">
              <a:solidFill>
                <a:schemeClr val="dk1"/>
              </a:solidFill>
              <a:latin typeface="Calibri"/>
              <a:ea typeface="Calibri"/>
              <a:cs typeface="Calibri"/>
              <a:sym typeface="Calibri"/>
            </a:endParaRPr>
          </a:p>
        </p:txBody>
      </p:sp>
      <p:sp>
        <p:nvSpPr>
          <p:cNvPr id="408" name="Google Shape;408;p17"/>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p17"/>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410" name="Google Shape;410;p17"/>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17 / 25</a:t>
            </a:r>
            <a:endParaRPr b="0" i="0" sz="750" u="none" cap="none" strike="noStrike">
              <a:solidFill>
                <a:schemeClr val="dk1"/>
              </a:solidFill>
              <a:latin typeface="Calibri"/>
              <a:ea typeface="Calibri"/>
              <a:cs typeface="Calibri"/>
              <a:sym typeface="Calibri"/>
            </a:endParaRPr>
          </a:p>
        </p:txBody>
      </p:sp>
      <p:sp>
        <p:nvSpPr>
          <p:cNvPr id="411" name="Google Shape;411;p17"/>
          <p:cNvSpPr/>
          <p:nvPr/>
        </p:nvSpPr>
        <p:spPr>
          <a:xfrm>
            <a:off x="502920" y="1691640"/>
            <a:ext cx="8138160" cy="288036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17"/>
          <p:cNvSpPr/>
          <p:nvPr/>
        </p:nvSpPr>
        <p:spPr>
          <a:xfrm>
            <a:off x="640075" y="1783075"/>
            <a:ext cx="7863900" cy="274440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type HookInput  = { command: string; cwd: string; sandbox: boolean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type HookOutput = { permission: "allow"|"deny"|"ask"; user_message?: string; agent_message?: string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chemeClr val="dk1"/>
              </a:buClr>
              <a:buSzPts val="850"/>
              <a:buFont typeface="Calibri"/>
              <a:buNone/>
            </a:pPr>
            <a:r>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const input = JSON.parse(await Bun.stdin.text()) as HookInput;</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const reasons: string[] =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chemeClr val="dk1"/>
              </a:buClr>
              <a:buSzPts val="850"/>
              <a:buFont typeface="Calibri"/>
              <a:buNone/>
            </a:pPr>
            <a:r>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if (/\brm\s+.*-[rR]f?\b/.test(input.command))                                 reasons.push("recursive delete");</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if (/--force|\s-f\b/.test(input.command) &amp;&amp; /git\s+push/.test(input.command)) reasons.push("force push");</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if (/curl .*\|\s*sh\b/.test(input.command))                                   reasons.push("piping remote script to shell");</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chemeClr val="dk1"/>
              </a:buClr>
              <a:buSzPts val="850"/>
              <a:buFont typeface="Calibri"/>
              <a:buNone/>
            </a:pPr>
            <a:r>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const output: HookOutput = reasons.length</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  ? { permission: "ask",</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      user_message:  `Risky command (${reasons.join(", ")}):\n${input.command}`,</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      agent_message: `Flagged: ${reasons.join(", ")}. Waiting for user approval.`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  : { permission: "allow"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chemeClr val="dk1"/>
              </a:buClr>
              <a:buSzPts val="850"/>
              <a:buFont typeface="Calibri"/>
              <a:buNone/>
            </a:pPr>
            <a:r>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850"/>
              <a:buFont typeface="Inter"/>
              <a:buNone/>
            </a:pPr>
            <a:r>
              <a:rPr i="0" lang="en-US" sz="800" u="none" cap="none" strike="noStrike">
                <a:solidFill>
                  <a:srgbClr val="D8D8D8"/>
                </a:solidFill>
                <a:latin typeface="Roboto Mono"/>
                <a:ea typeface="Roboto Mono"/>
                <a:cs typeface="Roboto Mono"/>
                <a:sym typeface="Roboto Mono"/>
              </a:rPr>
              <a:t>process.stdout.write(JSON.stringify(output) + "\n");</a:t>
            </a:r>
            <a:endParaRPr i="0" sz="800" u="none" cap="none" strike="noStrike">
              <a:solidFill>
                <a:schemeClr val="dk1"/>
              </a:solidFill>
              <a:latin typeface="Roboto Mono"/>
              <a:ea typeface="Roboto Mono"/>
              <a:cs typeface="Roboto Mono"/>
              <a:sym typeface="Roboto Mono"/>
            </a:endParaRPr>
          </a:p>
        </p:txBody>
      </p:sp>
      <p:sp>
        <p:nvSpPr>
          <p:cNvPr id="413" name="Google Shape;413;p17"/>
          <p:cNvSpPr/>
          <p:nvPr/>
        </p:nvSpPr>
        <p:spPr>
          <a:xfrm>
            <a:off x="502920" y="468172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1" lang="en-US" sz="900" u="none" cap="none" strike="noStrike">
                <a:solidFill>
                  <a:srgbClr val="A8A8A8"/>
                </a:solidFill>
                <a:latin typeface="Inter"/>
                <a:ea typeface="Inter"/>
                <a:cs typeface="Inter"/>
                <a:sym typeface="Inter"/>
              </a:rPr>
              <a:t>"ask" not "deny": ask keeps the human in the loop. For safety gates, ask is the right default.</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18" name="Shape 418"/>
        <p:cNvGrpSpPr/>
        <p:nvPr/>
      </p:nvGrpSpPr>
      <p:grpSpPr>
        <a:xfrm>
          <a:off x="0" y="0"/>
          <a:ext cx="0" cy="0"/>
          <a:chOff x="0" y="0"/>
          <a:chExt cx="0" cy="0"/>
        </a:xfrm>
      </p:grpSpPr>
      <p:sp>
        <p:nvSpPr>
          <p:cNvPr id="419" name="Google Shape;419;p18"/>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LIVE BUILD  ·  PART 3 OF 3</a:t>
            </a:r>
            <a:endParaRPr b="0" i="0" sz="750" u="none" cap="none" strike="noStrike">
              <a:solidFill>
                <a:schemeClr val="dk1"/>
              </a:solidFill>
              <a:latin typeface="Calibri"/>
              <a:ea typeface="Calibri"/>
              <a:cs typeface="Calibri"/>
              <a:sym typeface="Calibri"/>
            </a:endParaRPr>
          </a:p>
        </p:txBody>
      </p:sp>
      <p:sp>
        <p:nvSpPr>
          <p:cNvPr id="420" name="Google Shape;420;p18"/>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600"/>
              <a:buFont typeface="Inter"/>
              <a:buNone/>
            </a:pPr>
            <a:r>
              <a:rPr b="0" i="0" lang="en-US" sz="3600" u="none" cap="none" strike="noStrike">
                <a:solidFill>
                  <a:srgbClr val="FFFFFF"/>
                </a:solidFill>
                <a:latin typeface="Inter"/>
                <a:ea typeface="Inter"/>
                <a:cs typeface="Inter"/>
                <a:sym typeface="Inter"/>
              </a:rPr>
              <a:t>Verify</a:t>
            </a:r>
            <a:endParaRPr b="0" i="0" sz="3600" u="none" cap="none" strike="noStrike">
              <a:solidFill>
                <a:schemeClr val="dk1"/>
              </a:solidFill>
              <a:latin typeface="Calibri"/>
              <a:ea typeface="Calibri"/>
              <a:cs typeface="Calibri"/>
              <a:sym typeface="Calibri"/>
            </a:endParaRPr>
          </a:p>
        </p:txBody>
      </p:sp>
      <p:sp>
        <p:nvSpPr>
          <p:cNvPr id="421" name="Google Shape;421;p18"/>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18"/>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423" name="Google Shape;423;p18"/>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18 / 25</a:t>
            </a:r>
            <a:endParaRPr b="0" i="0" sz="750" u="none" cap="none" strike="noStrike">
              <a:solidFill>
                <a:schemeClr val="dk1"/>
              </a:solidFill>
              <a:latin typeface="Calibri"/>
              <a:ea typeface="Calibri"/>
              <a:cs typeface="Calibri"/>
              <a:sym typeface="Calibri"/>
            </a:endParaRPr>
          </a:p>
        </p:txBody>
      </p:sp>
      <p:sp>
        <p:nvSpPr>
          <p:cNvPr id="424" name="Google Shape;424;p18"/>
          <p:cNvSpPr/>
          <p:nvPr/>
        </p:nvSpPr>
        <p:spPr>
          <a:xfrm>
            <a:off x="502920" y="1691640"/>
            <a:ext cx="8138160" cy="621792"/>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5" name="Google Shape;425;p18"/>
          <p:cNvSpPr/>
          <p:nvPr/>
        </p:nvSpPr>
        <p:spPr>
          <a:xfrm>
            <a:off x="667512" y="1737360"/>
            <a:ext cx="45720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800"/>
              <a:buFont typeface="Inter"/>
              <a:buNone/>
            </a:pPr>
            <a:r>
              <a:rPr b="0" i="0" lang="en-US" sz="1800" u="none" cap="none" strike="noStrike">
                <a:solidFill>
                  <a:srgbClr val="A8A8A8"/>
                </a:solidFill>
                <a:latin typeface="Inter"/>
                <a:ea typeface="Inter"/>
                <a:cs typeface="Inter"/>
                <a:sym typeface="Inter"/>
              </a:rPr>
              <a:t>01</a:t>
            </a:r>
            <a:endParaRPr b="0" i="0" sz="1800" u="none" cap="none" strike="noStrike">
              <a:solidFill>
                <a:schemeClr val="dk1"/>
              </a:solidFill>
              <a:latin typeface="Calibri"/>
              <a:ea typeface="Calibri"/>
              <a:cs typeface="Calibri"/>
              <a:sym typeface="Calibri"/>
            </a:endParaRPr>
          </a:p>
        </p:txBody>
      </p:sp>
      <p:sp>
        <p:nvSpPr>
          <p:cNvPr id="426" name="Google Shape;426;p18"/>
          <p:cNvSpPr/>
          <p:nvPr/>
        </p:nvSpPr>
        <p:spPr>
          <a:xfrm>
            <a:off x="1143000" y="1783080"/>
            <a:ext cx="4023360" cy="438912"/>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200"/>
              <a:buFont typeface="Inter"/>
              <a:buNone/>
            </a:pPr>
            <a:r>
              <a:rPr b="0" i="1" lang="en-US" sz="1200" u="none" cap="none" strike="noStrike">
                <a:solidFill>
                  <a:srgbClr val="FFFFFF"/>
                </a:solidFill>
                <a:latin typeface="Inter"/>
                <a:ea typeface="Inter"/>
                <a:cs typeface="Inter"/>
                <a:sym typeface="Inter"/>
              </a:rPr>
              <a:t>"List the files in src/"</a:t>
            </a:r>
            <a:endParaRPr b="0" i="0" sz="1200" u="none" cap="none" strike="noStrike">
              <a:solidFill>
                <a:schemeClr val="dk1"/>
              </a:solidFill>
              <a:latin typeface="Calibri"/>
              <a:ea typeface="Calibri"/>
              <a:cs typeface="Calibri"/>
              <a:sym typeface="Calibri"/>
            </a:endParaRPr>
          </a:p>
        </p:txBody>
      </p:sp>
      <p:sp>
        <p:nvSpPr>
          <p:cNvPr id="427" name="Google Shape;427;p18"/>
          <p:cNvSpPr/>
          <p:nvPr/>
        </p:nvSpPr>
        <p:spPr>
          <a:xfrm>
            <a:off x="5257800" y="1783080"/>
            <a:ext cx="3291840" cy="43891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Quiet pass-through. Hook does not fire.</a:t>
            </a:r>
            <a:endParaRPr b="0" i="0" sz="1100" u="none" cap="none" strike="noStrike">
              <a:solidFill>
                <a:schemeClr val="dk1"/>
              </a:solidFill>
              <a:latin typeface="Calibri"/>
              <a:ea typeface="Calibri"/>
              <a:cs typeface="Calibri"/>
              <a:sym typeface="Calibri"/>
            </a:endParaRPr>
          </a:p>
        </p:txBody>
      </p:sp>
      <p:sp>
        <p:nvSpPr>
          <p:cNvPr id="428" name="Google Shape;428;p18"/>
          <p:cNvSpPr/>
          <p:nvPr/>
        </p:nvSpPr>
        <p:spPr>
          <a:xfrm>
            <a:off x="502920" y="2359152"/>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9" name="Google Shape;429;p18"/>
          <p:cNvSpPr/>
          <p:nvPr/>
        </p:nvSpPr>
        <p:spPr>
          <a:xfrm>
            <a:off x="502920" y="2386584"/>
            <a:ext cx="8138160" cy="5943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0" name="Google Shape;430;p18"/>
          <p:cNvSpPr/>
          <p:nvPr/>
        </p:nvSpPr>
        <p:spPr>
          <a:xfrm>
            <a:off x="667512" y="2404872"/>
            <a:ext cx="45720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02</a:t>
            </a:r>
            <a:endParaRPr b="0" i="0" sz="1800" u="none" cap="none" strike="noStrike">
              <a:solidFill>
                <a:schemeClr val="dk1"/>
              </a:solidFill>
              <a:latin typeface="Calibri"/>
              <a:ea typeface="Calibri"/>
              <a:cs typeface="Calibri"/>
              <a:sym typeface="Calibri"/>
            </a:endParaRPr>
          </a:p>
        </p:txBody>
      </p:sp>
      <p:sp>
        <p:nvSpPr>
          <p:cNvPr id="431" name="Google Shape;431;p18"/>
          <p:cNvSpPr/>
          <p:nvPr/>
        </p:nvSpPr>
        <p:spPr>
          <a:xfrm>
            <a:off x="1143000" y="2450592"/>
            <a:ext cx="4023360" cy="438912"/>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200"/>
              <a:buFont typeface="Inter"/>
              <a:buNone/>
            </a:pPr>
            <a:r>
              <a:rPr b="0" i="1" lang="en-US" sz="1200" u="none" cap="none" strike="noStrike">
                <a:solidFill>
                  <a:srgbClr val="FFFFFF"/>
                </a:solidFill>
                <a:latin typeface="Inter"/>
                <a:ea typeface="Inter"/>
                <a:cs typeface="Inter"/>
                <a:sym typeface="Inter"/>
              </a:rPr>
              <a:t>"Delete any .log files in the root, recursively"</a:t>
            </a:r>
            <a:endParaRPr b="0" i="0" sz="1200" u="none" cap="none" strike="noStrike">
              <a:solidFill>
                <a:schemeClr val="dk1"/>
              </a:solidFill>
              <a:latin typeface="Calibri"/>
              <a:ea typeface="Calibri"/>
              <a:cs typeface="Calibri"/>
              <a:sym typeface="Calibri"/>
            </a:endParaRPr>
          </a:p>
        </p:txBody>
      </p:sp>
      <p:sp>
        <p:nvSpPr>
          <p:cNvPr id="432" name="Google Shape;432;p18"/>
          <p:cNvSpPr/>
          <p:nvPr/>
        </p:nvSpPr>
        <p:spPr>
          <a:xfrm>
            <a:off x="5257800" y="2450592"/>
            <a:ext cx="3291840" cy="43891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Permission prompt: recursive delete.</a:t>
            </a:r>
            <a:endParaRPr b="0" i="0" sz="1100" u="none" cap="none" strike="noStrike">
              <a:solidFill>
                <a:schemeClr val="dk1"/>
              </a:solidFill>
              <a:latin typeface="Calibri"/>
              <a:ea typeface="Calibri"/>
              <a:cs typeface="Calibri"/>
              <a:sym typeface="Calibri"/>
            </a:endParaRPr>
          </a:p>
        </p:txBody>
      </p:sp>
      <p:sp>
        <p:nvSpPr>
          <p:cNvPr id="433" name="Google Shape;433;p18"/>
          <p:cNvSpPr/>
          <p:nvPr/>
        </p:nvSpPr>
        <p:spPr>
          <a:xfrm>
            <a:off x="502920" y="3026664"/>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18"/>
          <p:cNvSpPr/>
          <p:nvPr/>
        </p:nvSpPr>
        <p:spPr>
          <a:xfrm>
            <a:off x="502920" y="3054096"/>
            <a:ext cx="8138160" cy="5943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5" name="Google Shape;435;p18"/>
          <p:cNvSpPr/>
          <p:nvPr/>
        </p:nvSpPr>
        <p:spPr>
          <a:xfrm>
            <a:off x="667512" y="3072384"/>
            <a:ext cx="45720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03</a:t>
            </a:r>
            <a:endParaRPr b="0" i="0" sz="1800" u="none" cap="none" strike="noStrike">
              <a:solidFill>
                <a:schemeClr val="dk1"/>
              </a:solidFill>
              <a:latin typeface="Calibri"/>
              <a:ea typeface="Calibri"/>
              <a:cs typeface="Calibri"/>
              <a:sym typeface="Calibri"/>
            </a:endParaRPr>
          </a:p>
        </p:txBody>
      </p:sp>
      <p:sp>
        <p:nvSpPr>
          <p:cNvPr id="436" name="Google Shape;436;p18"/>
          <p:cNvSpPr/>
          <p:nvPr/>
        </p:nvSpPr>
        <p:spPr>
          <a:xfrm>
            <a:off x="1143000" y="3118104"/>
            <a:ext cx="4023360" cy="438912"/>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200"/>
              <a:buFont typeface="Inter"/>
              <a:buNone/>
            </a:pPr>
            <a:r>
              <a:rPr b="0" i="1" lang="en-US" sz="1200" u="none" cap="none" strike="noStrike">
                <a:solidFill>
                  <a:srgbClr val="FFFFFF"/>
                </a:solidFill>
                <a:latin typeface="Inter"/>
                <a:ea typeface="Inter"/>
                <a:cs typeface="Inter"/>
                <a:sym typeface="Inter"/>
              </a:rPr>
              <a:t>"Force-push the current branch to origin"</a:t>
            </a:r>
            <a:endParaRPr b="0" i="0" sz="1200" u="none" cap="none" strike="noStrike">
              <a:solidFill>
                <a:schemeClr val="dk1"/>
              </a:solidFill>
              <a:latin typeface="Calibri"/>
              <a:ea typeface="Calibri"/>
              <a:cs typeface="Calibri"/>
              <a:sym typeface="Calibri"/>
            </a:endParaRPr>
          </a:p>
        </p:txBody>
      </p:sp>
      <p:sp>
        <p:nvSpPr>
          <p:cNvPr id="437" name="Google Shape;437;p18"/>
          <p:cNvSpPr/>
          <p:nvPr/>
        </p:nvSpPr>
        <p:spPr>
          <a:xfrm>
            <a:off x="5257800" y="3118104"/>
            <a:ext cx="3291840" cy="43891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Permission prompt: force push.</a:t>
            </a:r>
            <a:endParaRPr b="0" i="0" sz="1100" u="none" cap="none" strike="noStrike">
              <a:solidFill>
                <a:schemeClr val="dk1"/>
              </a:solidFill>
              <a:latin typeface="Calibri"/>
              <a:ea typeface="Calibri"/>
              <a:cs typeface="Calibri"/>
              <a:sym typeface="Calibri"/>
            </a:endParaRPr>
          </a:p>
        </p:txBody>
      </p:sp>
      <p:sp>
        <p:nvSpPr>
          <p:cNvPr id="438" name="Google Shape;438;p18"/>
          <p:cNvSpPr/>
          <p:nvPr/>
        </p:nvSpPr>
        <p:spPr>
          <a:xfrm>
            <a:off x="502920" y="3694176"/>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18"/>
          <p:cNvSpPr/>
          <p:nvPr/>
        </p:nvSpPr>
        <p:spPr>
          <a:xfrm>
            <a:off x="502920" y="3721608"/>
            <a:ext cx="8138160" cy="5943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18"/>
          <p:cNvSpPr/>
          <p:nvPr/>
        </p:nvSpPr>
        <p:spPr>
          <a:xfrm>
            <a:off x="667512" y="3739896"/>
            <a:ext cx="45720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04</a:t>
            </a:r>
            <a:endParaRPr b="0" i="0" sz="1800" u="none" cap="none" strike="noStrike">
              <a:solidFill>
                <a:schemeClr val="dk1"/>
              </a:solidFill>
              <a:latin typeface="Calibri"/>
              <a:ea typeface="Calibri"/>
              <a:cs typeface="Calibri"/>
              <a:sym typeface="Calibri"/>
            </a:endParaRPr>
          </a:p>
        </p:txBody>
      </p:sp>
      <p:sp>
        <p:nvSpPr>
          <p:cNvPr id="441" name="Google Shape;441;p18"/>
          <p:cNvSpPr/>
          <p:nvPr/>
        </p:nvSpPr>
        <p:spPr>
          <a:xfrm>
            <a:off x="1143000" y="3785616"/>
            <a:ext cx="4023360" cy="438912"/>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FFFFFF"/>
              </a:buClr>
              <a:buSzPts val="1200"/>
              <a:buFont typeface="Inter"/>
              <a:buNone/>
            </a:pPr>
            <a:r>
              <a:rPr b="0" i="1" lang="en-US" sz="1200" u="none" cap="none" strike="noStrike">
                <a:solidFill>
                  <a:srgbClr val="FFFFFF"/>
                </a:solidFill>
                <a:latin typeface="Inter"/>
                <a:ea typeface="Inter"/>
                <a:cs typeface="Inter"/>
                <a:sym typeface="Inter"/>
              </a:rPr>
              <a:t>"Pipe the install script from get.docker.com into bash"</a:t>
            </a:r>
            <a:endParaRPr b="0" i="0" sz="1200" u="none" cap="none" strike="noStrike">
              <a:solidFill>
                <a:schemeClr val="dk1"/>
              </a:solidFill>
              <a:latin typeface="Calibri"/>
              <a:ea typeface="Calibri"/>
              <a:cs typeface="Calibri"/>
              <a:sym typeface="Calibri"/>
            </a:endParaRPr>
          </a:p>
        </p:txBody>
      </p:sp>
      <p:sp>
        <p:nvSpPr>
          <p:cNvPr id="442" name="Google Shape;442;p18"/>
          <p:cNvSpPr/>
          <p:nvPr/>
        </p:nvSpPr>
        <p:spPr>
          <a:xfrm>
            <a:off x="5257800" y="3785616"/>
            <a:ext cx="3291840" cy="43891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Permission prompt: piping remote script.</a:t>
            </a:r>
            <a:endParaRPr b="0" i="0" sz="1100" u="none" cap="none" strike="noStrike">
              <a:solidFill>
                <a:schemeClr val="dk1"/>
              </a:solidFill>
              <a:latin typeface="Calibri"/>
              <a:ea typeface="Calibri"/>
              <a:cs typeface="Calibri"/>
              <a:sym typeface="Calibri"/>
            </a:endParaRPr>
          </a:p>
        </p:txBody>
      </p:sp>
      <p:sp>
        <p:nvSpPr>
          <p:cNvPr id="443" name="Google Shape;443;p18"/>
          <p:cNvSpPr/>
          <p:nvPr/>
        </p:nvSpPr>
        <p:spPr>
          <a:xfrm>
            <a:off x="502920" y="46360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50"/>
              <a:buFont typeface="Inter"/>
              <a:buNone/>
            </a:pPr>
            <a:r>
              <a:rPr b="0" i="1" lang="en-US" sz="950" u="none" cap="none" strike="noStrike">
                <a:solidFill>
                  <a:srgbClr val="A8A8A8"/>
                </a:solidFill>
                <a:latin typeface="Inter"/>
                <a:ea typeface="Inter"/>
                <a:cs typeface="Inter"/>
                <a:sym typeface="Inter"/>
              </a:rPr>
              <a:t>Settings → Hooks shows each fire with full stdin and stdout. Use it to debug your own hooks later.</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48" name="Shape 448"/>
        <p:cNvGrpSpPr/>
        <p:nvPr/>
      </p:nvGrpSpPr>
      <p:grpSpPr>
        <a:xfrm>
          <a:off x="0" y="0"/>
          <a:ext cx="0" cy="0"/>
          <a:chOff x="0" y="0"/>
          <a:chExt cx="0" cy="0"/>
        </a:xfrm>
      </p:grpSpPr>
      <p:sp>
        <p:nvSpPr>
          <p:cNvPr id="449" name="Google Shape;449;p19"/>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STRETCH  ·  HOMEWORK CANDIDATES</a:t>
            </a:r>
            <a:endParaRPr b="0" i="0" sz="750" u="none" cap="none" strike="noStrike">
              <a:solidFill>
                <a:schemeClr val="dk1"/>
              </a:solidFill>
              <a:latin typeface="Calibri"/>
              <a:ea typeface="Calibri"/>
              <a:cs typeface="Calibri"/>
              <a:sym typeface="Calibri"/>
            </a:endParaRPr>
          </a:p>
        </p:txBody>
      </p:sp>
      <p:sp>
        <p:nvSpPr>
          <p:cNvPr id="450" name="Google Shape;450;p19"/>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Take this further</a:t>
            </a:r>
            <a:endParaRPr b="0" i="0" sz="3400" u="none" cap="none" strike="noStrike">
              <a:solidFill>
                <a:schemeClr val="dk1"/>
              </a:solidFill>
              <a:latin typeface="Calibri"/>
              <a:ea typeface="Calibri"/>
              <a:cs typeface="Calibri"/>
              <a:sym typeface="Calibri"/>
            </a:endParaRPr>
          </a:p>
        </p:txBody>
      </p:sp>
      <p:sp>
        <p:nvSpPr>
          <p:cNvPr id="451" name="Google Shape;451;p19"/>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19"/>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453" name="Google Shape;453;p19"/>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19 / 25</a:t>
            </a:r>
            <a:endParaRPr b="0" i="0" sz="750" u="none" cap="none" strike="noStrike">
              <a:solidFill>
                <a:schemeClr val="dk1"/>
              </a:solidFill>
              <a:latin typeface="Calibri"/>
              <a:ea typeface="Calibri"/>
              <a:cs typeface="Calibri"/>
              <a:sym typeface="Calibri"/>
            </a:endParaRPr>
          </a:p>
        </p:txBody>
      </p:sp>
      <p:sp>
        <p:nvSpPr>
          <p:cNvPr id="454" name="Google Shape;454;p19"/>
          <p:cNvSpPr/>
          <p:nvPr/>
        </p:nvSpPr>
        <p:spPr>
          <a:xfrm>
            <a:off x="502920" y="169164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19"/>
          <p:cNvSpPr/>
          <p:nvPr/>
        </p:nvSpPr>
        <p:spPr>
          <a:xfrm>
            <a:off x="502920" y="1719072"/>
            <a:ext cx="3931920" cy="294436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6" name="Google Shape;456;p19"/>
          <p:cNvSpPr/>
          <p:nvPr/>
        </p:nvSpPr>
        <p:spPr>
          <a:xfrm>
            <a:off x="704088" y="1874520"/>
            <a:ext cx="3566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STRETCH IN THIS SESSION</a:t>
            </a:r>
            <a:endParaRPr b="0" i="0" sz="750" u="none" cap="none" strike="noStrike">
              <a:solidFill>
                <a:schemeClr val="dk1"/>
              </a:solidFill>
              <a:latin typeface="Calibri"/>
              <a:ea typeface="Calibri"/>
              <a:cs typeface="Calibri"/>
              <a:sym typeface="Calibri"/>
            </a:endParaRPr>
          </a:p>
        </p:txBody>
      </p:sp>
      <p:sp>
        <p:nvSpPr>
          <p:cNvPr id="457" name="Google Shape;457;p19"/>
          <p:cNvSpPr/>
          <p:nvPr/>
        </p:nvSpPr>
        <p:spPr>
          <a:xfrm>
            <a:off x="704088" y="2103120"/>
            <a:ext cx="356616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If we have time</a:t>
            </a:r>
            <a:endParaRPr b="0" i="0" sz="1600" u="none" cap="none" strike="noStrike">
              <a:solidFill>
                <a:schemeClr val="dk1"/>
              </a:solidFill>
              <a:latin typeface="Calibri"/>
              <a:ea typeface="Calibri"/>
              <a:cs typeface="Calibri"/>
              <a:sym typeface="Calibri"/>
            </a:endParaRPr>
          </a:p>
        </p:txBody>
      </p:sp>
      <p:sp>
        <p:nvSpPr>
          <p:cNvPr id="458" name="Google Shape;458;p19"/>
          <p:cNvSpPr/>
          <p:nvPr/>
        </p:nvSpPr>
        <p:spPr>
          <a:xfrm>
            <a:off x="704088" y="2560320"/>
            <a:ext cx="45720" cy="4572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19"/>
          <p:cNvSpPr/>
          <p:nvPr/>
        </p:nvSpPr>
        <p:spPr>
          <a:xfrm>
            <a:off x="832104" y="2532888"/>
            <a:ext cx="3429000" cy="59436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Log every fire to .cursor/hooks/audit.jsonl with timestamp, user, command, reason. Five lines of TS.</a:t>
            </a:r>
            <a:endParaRPr b="0" i="0" sz="1100" u="none" cap="none" strike="noStrike">
              <a:solidFill>
                <a:schemeClr val="dk1"/>
              </a:solidFill>
              <a:latin typeface="Calibri"/>
              <a:ea typeface="Calibri"/>
              <a:cs typeface="Calibri"/>
              <a:sym typeface="Calibri"/>
            </a:endParaRPr>
          </a:p>
        </p:txBody>
      </p:sp>
      <p:sp>
        <p:nvSpPr>
          <p:cNvPr id="460" name="Google Shape;460;p19"/>
          <p:cNvSpPr/>
          <p:nvPr/>
        </p:nvSpPr>
        <p:spPr>
          <a:xfrm>
            <a:off x="704088" y="3200400"/>
            <a:ext cx="45720" cy="4572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19"/>
          <p:cNvSpPr/>
          <p:nvPr/>
        </p:nvSpPr>
        <p:spPr>
          <a:xfrm>
            <a:off x="832104" y="3172968"/>
            <a:ext cx="3429000" cy="59436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Harden the matcher: fork bombs, dd to device, mkfs, chmod -R 777 /.</a:t>
            </a:r>
            <a:endParaRPr b="0" i="0" sz="1100" u="none" cap="none" strike="noStrike">
              <a:solidFill>
                <a:schemeClr val="dk1"/>
              </a:solidFill>
              <a:latin typeface="Calibri"/>
              <a:ea typeface="Calibri"/>
              <a:cs typeface="Calibri"/>
              <a:sym typeface="Calibri"/>
            </a:endParaRPr>
          </a:p>
        </p:txBody>
      </p:sp>
      <p:sp>
        <p:nvSpPr>
          <p:cNvPr id="462" name="Google Shape;462;p19"/>
          <p:cNvSpPr/>
          <p:nvPr/>
        </p:nvSpPr>
        <p:spPr>
          <a:xfrm>
            <a:off x="704088" y="3840480"/>
            <a:ext cx="45720" cy="4572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19"/>
          <p:cNvSpPr/>
          <p:nvPr/>
        </p:nvSpPr>
        <p:spPr>
          <a:xfrm>
            <a:off x="832104" y="3813048"/>
            <a:ext cx="3429000" cy="59436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Make it team-aware: different rules for main vs feature branches via workspace_roots and a git command.</a:t>
            </a:r>
            <a:endParaRPr b="0" i="0" sz="1100" u="none" cap="none" strike="noStrike">
              <a:solidFill>
                <a:schemeClr val="dk1"/>
              </a:solidFill>
              <a:latin typeface="Calibri"/>
              <a:ea typeface="Calibri"/>
              <a:cs typeface="Calibri"/>
              <a:sym typeface="Calibri"/>
            </a:endParaRPr>
          </a:p>
        </p:txBody>
      </p:sp>
      <p:sp>
        <p:nvSpPr>
          <p:cNvPr id="464" name="Google Shape;464;p19"/>
          <p:cNvSpPr/>
          <p:nvPr/>
        </p:nvSpPr>
        <p:spPr>
          <a:xfrm>
            <a:off x="4709160" y="1691640"/>
            <a:ext cx="3931920" cy="2971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19"/>
          <p:cNvSpPr/>
          <p:nvPr/>
        </p:nvSpPr>
        <p:spPr>
          <a:xfrm>
            <a:off x="4910328" y="1874520"/>
            <a:ext cx="3566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THIS WEEK IN YOUR REPO</a:t>
            </a:r>
            <a:endParaRPr b="0" i="0" sz="750" u="none" cap="none" strike="noStrike">
              <a:solidFill>
                <a:schemeClr val="dk1"/>
              </a:solidFill>
              <a:latin typeface="Calibri"/>
              <a:ea typeface="Calibri"/>
              <a:cs typeface="Calibri"/>
              <a:sym typeface="Calibri"/>
            </a:endParaRPr>
          </a:p>
        </p:txBody>
      </p:sp>
      <p:sp>
        <p:nvSpPr>
          <p:cNvPr id="466" name="Google Shape;466;p19"/>
          <p:cNvSpPr/>
          <p:nvPr/>
        </p:nvSpPr>
        <p:spPr>
          <a:xfrm>
            <a:off x="4910328" y="2103120"/>
            <a:ext cx="356616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Pick one, not all four</a:t>
            </a:r>
            <a:endParaRPr b="0" i="0" sz="1600" u="none" cap="none" strike="noStrike">
              <a:solidFill>
                <a:schemeClr val="dk1"/>
              </a:solidFill>
              <a:latin typeface="Calibri"/>
              <a:ea typeface="Calibri"/>
              <a:cs typeface="Calibri"/>
              <a:sym typeface="Calibri"/>
            </a:endParaRPr>
          </a:p>
        </p:txBody>
      </p:sp>
      <p:sp>
        <p:nvSpPr>
          <p:cNvPr id="467" name="Google Shape;467;p19"/>
          <p:cNvSpPr/>
          <p:nvPr/>
        </p:nvSpPr>
        <p:spPr>
          <a:xfrm>
            <a:off x="4910328" y="2560320"/>
            <a:ext cx="17373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beforeMCPExecution</a:t>
            </a:r>
            <a:endParaRPr b="0" i="0" sz="1050" u="none" cap="none" strike="noStrike">
              <a:solidFill>
                <a:schemeClr val="dk1"/>
              </a:solidFill>
              <a:latin typeface="Calibri"/>
              <a:ea typeface="Calibri"/>
              <a:cs typeface="Calibri"/>
              <a:sym typeface="Calibri"/>
            </a:endParaRPr>
          </a:p>
        </p:txBody>
      </p:sp>
      <p:sp>
        <p:nvSpPr>
          <p:cNvPr id="468" name="Google Shape;468;p19"/>
          <p:cNvSpPr/>
          <p:nvPr/>
        </p:nvSpPr>
        <p:spPr>
          <a:xfrm>
            <a:off x="4910328" y="2761488"/>
            <a:ext cx="3566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Log every MCP call to a rolling audit file.</a:t>
            </a:r>
            <a:endParaRPr b="0" i="0" sz="1050" u="none" cap="none" strike="noStrike">
              <a:solidFill>
                <a:schemeClr val="dk1"/>
              </a:solidFill>
              <a:latin typeface="Calibri"/>
              <a:ea typeface="Calibri"/>
              <a:cs typeface="Calibri"/>
              <a:sym typeface="Calibri"/>
            </a:endParaRPr>
          </a:p>
        </p:txBody>
      </p:sp>
      <p:sp>
        <p:nvSpPr>
          <p:cNvPr id="469" name="Google Shape;469;p19"/>
          <p:cNvSpPr/>
          <p:nvPr/>
        </p:nvSpPr>
        <p:spPr>
          <a:xfrm>
            <a:off x="4910328" y="3063240"/>
            <a:ext cx="17373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beforeReadFile</a:t>
            </a:r>
            <a:endParaRPr b="0" i="0" sz="1050" u="none" cap="none" strike="noStrike">
              <a:solidFill>
                <a:schemeClr val="dk1"/>
              </a:solidFill>
              <a:latin typeface="Calibri"/>
              <a:ea typeface="Calibri"/>
              <a:cs typeface="Calibri"/>
              <a:sym typeface="Calibri"/>
            </a:endParaRPr>
          </a:p>
        </p:txBody>
      </p:sp>
      <p:sp>
        <p:nvSpPr>
          <p:cNvPr id="470" name="Google Shape;470;p19"/>
          <p:cNvSpPr/>
          <p:nvPr/>
        </p:nvSpPr>
        <p:spPr>
          <a:xfrm>
            <a:off x="4910328" y="3264408"/>
            <a:ext cx="3566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Deny reads of .env, *.pem, anything in secrets/.</a:t>
            </a:r>
            <a:endParaRPr b="0" i="0" sz="1050" u="none" cap="none" strike="noStrike">
              <a:solidFill>
                <a:schemeClr val="dk1"/>
              </a:solidFill>
              <a:latin typeface="Calibri"/>
              <a:ea typeface="Calibri"/>
              <a:cs typeface="Calibri"/>
              <a:sym typeface="Calibri"/>
            </a:endParaRPr>
          </a:p>
        </p:txBody>
      </p:sp>
      <p:sp>
        <p:nvSpPr>
          <p:cNvPr id="471" name="Google Shape;471;p19"/>
          <p:cNvSpPr/>
          <p:nvPr/>
        </p:nvSpPr>
        <p:spPr>
          <a:xfrm>
            <a:off x="4910328" y="3566160"/>
            <a:ext cx="17373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sessionStart</a:t>
            </a:r>
            <a:endParaRPr b="0" i="0" sz="1050" u="none" cap="none" strike="noStrike">
              <a:solidFill>
                <a:schemeClr val="dk1"/>
              </a:solidFill>
              <a:latin typeface="Calibri"/>
              <a:ea typeface="Calibri"/>
              <a:cs typeface="Calibri"/>
              <a:sym typeface="Calibri"/>
            </a:endParaRPr>
          </a:p>
        </p:txBody>
      </p:sp>
      <p:sp>
        <p:nvSpPr>
          <p:cNvPr id="472" name="Google Shape;472;p19"/>
          <p:cNvSpPr/>
          <p:nvPr/>
        </p:nvSpPr>
        <p:spPr>
          <a:xfrm>
            <a:off x="4910328" y="3767328"/>
            <a:ext cx="3566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Inject current branch and deploy-freeze state.</a:t>
            </a:r>
            <a:endParaRPr b="0" i="0" sz="1050" u="none" cap="none" strike="noStrike">
              <a:solidFill>
                <a:schemeClr val="dk1"/>
              </a:solidFill>
              <a:latin typeface="Calibri"/>
              <a:ea typeface="Calibri"/>
              <a:cs typeface="Calibri"/>
              <a:sym typeface="Calibri"/>
            </a:endParaRPr>
          </a:p>
        </p:txBody>
      </p:sp>
      <p:sp>
        <p:nvSpPr>
          <p:cNvPr id="473" name="Google Shape;473;p19"/>
          <p:cNvSpPr/>
          <p:nvPr/>
        </p:nvSpPr>
        <p:spPr>
          <a:xfrm>
            <a:off x="4910328" y="4069080"/>
            <a:ext cx="17373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050"/>
              <a:buFont typeface="Inter"/>
              <a:buNone/>
            </a:pPr>
            <a:r>
              <a:rPr b="1" i="0" lang="en-US" sz="1050" u="none" cap="none" strike="noStrike">
                <a:solidFill>
                  <a:srgbClr val="E8339A"/>
                </a:solidFill>
                <a:latin typeface="Inter"/>
                <a:ea typeface="Inter"/>
                <a:cs typeface="Inter"/>
                <a:sym typeface="Inter"/>
              </a:rPr>
              <a:t>afterFileEdit</a:t>
            </a:r>
            <a:endParaRPr b="0" i="0" sz="1050" u="none" cap="none" strike="noStrike">
              <a:solidFill>
                <a:schemeClr val="dk1"/>
              </a:solidFill>
              <a:latin typeface="Calibri"/>
              <a:ea typeface="Calibri"/>
              <a:cs typeface="Calibri"/>
              <a:sym typeface="Calibri"/>
            </a:endParaRPr>
          </a:p>
        </p:txBody>
      </p:sp>
      <p:sp>
        <p:nvSpPr>
          <p:cNvPr id="474" name="Google Shape;474;p19"/>
          <p:cNvSpPr/>
          <p:nvPr/>
        </p:nvSpPr>
        <p:spPr>
          <a:xfrm>
            <a:off x="4910328" y="4270248"/>
            <a:ext cx="3566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Wire your formatter (black, gofmt, rubocop, rustfmt).</a:t>
            </a:r>
            <a:endParaRPr b="0" i="0" sz="1050" u="none" cap="none" strike="noStrike">
              <a:solidFill>
                <a:schemeClr val="dk1"/>
              </a:solidFill>
              <a:latin typeface="Calibri"/>
              <a:ea typeface="Calibri"/>
              <a:cs typeface="Calibri"/>
              <a:sym typeface="Calibri"/>
            </a:endParaRPr>
          </a:p>
        </p:txBody>
      </p:sp>
      <p:sp>
        <p:nvSpPr>
          <p:cNvPr id="475" name="Google Shape;475;p19"/>
          <p:cNvSpPr/>
          <p:nvPr/>
        </p:nvSpPr>
        <p:spPr>
          <a:xfrm>
            <a:off x="502920" y="4736592"/>
            <a:ext cx="813816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950"/>
              <a:buFont typeface="Inter"/>
              <a:buNone/>
            </a:pPr>
            <a:r>
              <a:rPr b="0" i="1" lang="en-US" sz="950" u="none" cap="none" strike="noStrike">
                <a:solidFill>
                  <a:srgbClr val="A8A8A8"/>
                </a:solidFill>
                <a:latin typeface="Inter"/>
                <a:ea typeface="Inter"/>
                <a:cs typeface="Inter"/>
                <a:sym typeface="Inter"/>
              </a:rPr>
              <a:t>Same shape every time: read stdin, make a decision, write stdout. Once one is built, the rest are trivial.</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7" name="Shape 27"/>
        <p:cNvGrpSpPr/>
        <p:nvPr/>
      </p:nvGrpSpPr>
      <p:grpSpPr>
        <a:xfrm>
          <a:off x="0" y="0"/>
          <a:ext cx="0" cy="0"/>
          <a:chOff x="0" y="0"/>
          <a:chExt cx="0" cy="0"/>
        </a:xfrm>
      </p:grpSpPr>
      <p:sp>
        <p:nvSpPr>
          <p:cNvPr id="28" name="Google Shape;28;p2"/>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AGENDA  ·  60 MINUTES</a:t>
            </a:r>
            <a:endParaRPr b="0" i="0" sz="750" u="none" cap="none" strike="noStrike">
              <a:solidFill>
                <a:schemeClr val="dk1"/>
              </a:solidFill>
              <a:latin typeface="Calibri"/>
              <a:ea typeface="Calibri"/>
              <a:cs typeface="Calibri"/>
              <a:sym typeface="Calibri"/>
            </a:endParaRPr>
          </a:p>
        </p:txBody>
      </p:sp>
      <p:sp>
        <p:nvSpPr>
          <p:cNvPr id="29" name="Google Shape;29;p2"/>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600"/>
              <a:buFont typeface="Inter"/>
              <a:buNone/>
            </a:pPr>
            <a:r>
              <a:rPr b="0" i="0" lang="en-US" sz="3600" u="none" cap="none" strike="noStrike">
                <a:solidFill>
                  <a:srgbClr val="FFFFFF"/>
                </a:solidFill>
                <a:latin typeface="Inter"/>
                <a:ea typeface="Inter"/>
                <a:cs typeface="Inter"/>
                <a:sym typeface="Inter"/>
              </a:rPr>
              <a:t>What we'll cover</a:t>
            </a:r>
            <a:endParaRPr b="0" i="0" sz="3600" u="none" cap="none" strike="noStrike">
              <a:solidFill>
                <a:schemeClr val="dk1"/>
              </a:solidFill>
              <a:latin typeface="Calibri"/>
              <a:ea typeface="Calibri"/>
              <a:cs typeface="Calibri"/>
              <a:sym typeface="Calibri"/>
            </a:endParaRPr>
          </a:p>
        </p:txBody>
      </p:sp>
      <p:sp>
        <p:nvSpPr>
          <p:cNvPr id="30" name="Google Shape;30;p2"/>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32" name="Google Shape;32;p2"/>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2 / 25</a:t>
            </a:r>
            <a:endParaRPr b="0" i="0" sz="750" u="none" cap="none" strike="noStrike">
              <a:solidFill>
                <a:schemeClr val="dk1"/>
              </a:solidFill>
              <a:latin typeface="Calibri"/>
              <a:ea typeface="Calibri"/>
              <a:cs typeface="Calibri"/>
              <a:sym typeface="Calibri"/>
            </a:endParaRPr>
          </a:p>
        </p:txBody>
      </p:sp>
      <p:sp>
        <p:nvSpPr>
          <p:cNvPr id="33" name="Google Shape;33;p2"/>
          <p:cNvSpPr/>
          <p:nvPr/>
        </p:nvSpPr>
        <p:spPr>
          <a:xfrm>
            <a:off x="502920" y="1828800"/>
            <a:ext cx="5486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01</a:t>
            </a:r>
            <a:endParaRPr b="0" i="0" sz="1800" u="none" cap="none" strike="noStrike">
              <a:solidFill>
                <a:schemeClr val="dk1"/>
              </a:solidFill>
              <a:latin typeface="Calibri"/>
              <a:ea typeface="Calibri"/>
              <a:cs typeface="Calibri"/>
              <a:sym typeface="Calibri"/>
            </a:endParaRPr>
          </a:p>
        </p:txBody>
      </p:sp>
      <p:sp>
        <p:nvSpPr>
          <p:cNvPr id="34" name="Google Shape;34;p2"/>
          <p:cNvSpPr/>
          <p:nvPr/>
        </p:nvSpPr>
        <p:spPr>
          <a:xfrm>
            <a:off x="1097280" y="1828800"/>
            <a:ext cx="14630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1" i="0" lang="en-US" sz="1300" u="none" cap="none" strike="noStrike">
                <a:solidFill>
                  <a:srgbClr val="FFFFFF"/>
                </a:solidFill>
                <a:latin typeface="Inter"/>
                <a:ea typeface="Inter"/>
                <a:cs typeface="Inter"/>
                <a:sym typeface="Inter"/>
              </a:rPr>
              <a:t>Recap</a:t>
            </a:r>
            <a:endParaRPr b="0" i="0" sz="1300" u="none" cap="none" strike="noStrike">
              <a:solidFill>
                <a:schemeClr val="dk1"/>
              </a:solidFill>
              <a:latin typeface="Calibri"/>
              <a:ea typeface="Calibri"/>
              <a:cs typeface="Calibri"/>
              <a:sym typeface="Calibri"/>
            </a:endParaRPr>
          </a:p>
        </p:txBody>
      </p:sp>
      <p:sp>
        <p:nvSpPr>
          <p:cNvPr id="35" name="Google Shape;35;p2"/>
          <p:cNvSpPr/>
          <p:nvPr/>
        </p:nvSpPr>
        <p:spPr>
          <a:xfrm>
            <a:off x="2651760" y="1828800"/>
            <a:ext cx="585216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Thursday's stop hook for the TDD loop</a:t>
            </a:r>
            <a:endParaRPr b="0" i="0" sz="1200" u="none" cap="none" strike="noStrike">
              <a:solidFill>
                <a:schemeClr val="dk1"/>
              </a:solidFill>
              <a:latin typeface="Calibri"/>
              <a:ea typeface="Calibri"/>
              <a:cs typeface="Calibri"/>
              <a:sym typeface="Calibri"/>
            </a:endParaRPr>
          </a:p>
        </p:txBody>
      </p:sp>
      <p:sp>
        <p:nvSpPr>
          <p:cNvPr id="36" name="Google Shape;36;p2"/>
          <p:cNvSpPr/>
          <p:nvPr/>
        </p:nvSpPr>
        <p:spPr>
          <a:xfrm>
            <a:off x="502920" y="2423160"/>
            <a:ext cx="5486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02</a:t>
            </a:r>
            <a:endParaRPr b="0" i="0" sz="1800" u="none" cap="none" strike="noStrike">
              <a:solidFill>
                <a:schemeClr val="dk1"/>
              </a:solidFill>
              <a:latin typeface="Calibri"/>
              <a:ea typeface="Calibri"/>
              <a:cs typeface="Calibri"/>
              <a:sym typeface="Calibri"/>
            </a:endParaRPr>
          </a:p>
        </p:txBody>
      </p:sp>
      <p:sp>
        <p:nvSpPr>
          <p:cNvPr id="37" name="Google Shape;37;p2"/>
          <p:cNvSpPr/>
          <p:nvPr/>
        </p:nvSpPr>
        <p:spPr>
          <a:xfrm>
            <a:off x="1097280" y="2423160"/>
            <a:ext cx="14630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1" i="0" lang="en-US" sz="1300" u="none" cap="none" strike="noStrike">
                <a:solidFill>
                  <a:srgbClr val="FFFFFF"/>
                </a:solidFill>
                <a:latin typeface="Inter"/>
                <a:ea typeface="Inter"/>
                <a:cs typeface="Inter"/>
                <a:sym typeface="Inter"/>
              </a:rPr>
              <a:t>Concepts</a:t>
            </a:r>
            <a:endParaRPr b="0" i="0" sz="1300" u="none" cap="none" strike="noStrike">
              <a:solidFill>
                <a:schemeClr val="dk1"/>
              </a:solidFill>
              <a:latin typeface="Calibri"/>
              <a:ea typeface="Calibri"/>
              <a:cs typeface="Calibri"/>
              <a:sym typeface="Calibri"/>
            </a:endParaRPr>
          </a:p>
        </p:txBody>
      </p:sp>
      <p:sp>
        <p:nvSpPr>
          <p:cNvPr id="38" name="Google Shape;38;p2"/>
          <p:cNvSpPr/>
          <p:nvPr/>
        </p:nvSpPr>
        <p:spPr>
          <a:xfrm>
            <a:off x="2651760" y="2423160"/>
            <a:ext cx="585216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What hooks are, the event catalog, and how they communicate with Cursor</a:t>
            </a:r>
            <a:endParaRPr b="0" i="0" sz="1200" u="none" cap="none" strike="noStrike">
              <a:solidFill>
                <a:schemeClr val="dk1"/>
              </a:solidFill>
              <a:latin typeface="Calibri"/>
              <a:ea typeface="Calibri"/>
              <a:cs typeface="Calibri"/>
              <a:sym typeface="Calibri"/>
            </a:endParaRPr>
          </a:p>
        </p:txBody>
      </p:sp>
      <p:sp>
        <p:nvSpPr>
          <p:cNvPr id="39" name="Google Shape;39;p2"/>
          <p:cNvSpPr/>
          <p:nvPr/>
        </p:nvSpPr>
        <p:spPr>
          <a:xfrm>
            <a:off x="502920" y="3017520"/>
            <a:ext cx="5486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03</a:t>
            </a:r>
            <a:endParaRPr b="0" i="0" sz="1800" u="none" cap="none" strike="noStrike">
              <a:solidFill>
                <a:schemeClr val="dk1"/>
              </a:solidFill>
              <a:latin typeface="Calibri"/>
              <a:ea typeface="Calibri"/>
              <a:cs typeface="Calibri"/>
              <a:sym typeface="Calibri"/>
            </a:endParaRPr>
          </a:p>
        </p:txBody>
      </p:sp>
      <p:sp>
        <p:nvSpPr>
          <p:cNvPr id="40" name="Google Shape;40;p2"/>
          <p:cNvSpPr/>
          <p:nvPr/>
        </p:nvSpPr>
        <p:spPr>
          <a:xfrm>
            <a:off x="1097280" y="3017520"/>
            <a:ext cx="14630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1" i="0" lang="en-US" sz="1300" u="none" cap="none" strike="noStrike">
                <a:solidFill>
                  <a:srgbClr val="FFFFFF"/>
                </a:solidFill>
                <a:latin typeface="Inter"/>
                <a:ea typeface="Inter"/>
                <a:cs typeface="Inter"/>
                <a:sym typeface="Inter"/>
              </a:rPr>
              <a:t>Outputs</a:t>
            </a:r>
            <a:endParaRPr b="0" i="0" sz="1300" u="none" cap="none" strike="noStrike">
              <a:solidFill>
                <a:schemeClr val="dk1"/>
              </a:solidFill>
              <a:latin typeface="Calibri"/>
              <a:ea typeface="Calibri"/>
              <a:cs typeface="Calibri"/>
              <a:sym typeface="Calibri"/>
            </a:endParaRPr>
          </a:p>
        </p:txBody>
      </p:sp>
      <p:sp>
        <p:nvSpPr>
          <p:cNvPr id="41" name="Google Shape;41;p2"/>
          <p:cNvSpPr/>
          <p:nvPr/>
        </p:nvSpPr>
        <p:spPr>
          <a:xfrm>
            <a:off x="2651760" y="3017520"/>
            <a:ext cx="585216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Three hook output types: follow-up, permission, observational</a:t>
            </a:r>
            <a:endParaRPr b="0" i="0" sz="1200" u="none" cap="none" strike="noStrike">
              <a:solidFill>
                <a:schemeClr val="dk1"/>
              </a:solidFill>
              <a:latin typeface="Calibri"/>
              <a:ea typeface="Calibri"/>
              <a:cs typeface="Calibri"/>
              <a:sym typeface="Calibri"/>
            </a:endParaRPr>
          </a:p>
        </p:txBody>
      </p:sp>
      <p:sp>
        <p:nvSpPr>
          <p:cNvPr id="42" name="Google Shape;42;p2"/>
          <p:cNvSpPr/>
          <p:nvPr/>
        </p:nvSpPr>
        <p:spPr>
          <a:xfrm>
            <a:off x="502920" y="3611880"/>
            <a:ext cx="5486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04</a:t>
            </a:r>
            <a:endParaRPr b="0" i="0" sz="1800" u="none" cap="none" strike="noStrike">
              <a:solidFill>
                <a:schemeClr val="dk1"/>
              </a:solidFill>
              <a:latin typeface="Calibri"/>
              <a:ea typeface="Calibri"/>
              <a:cs typeface="Calibri"/>
              <a:sym typeface="Calibri"/>
            </a:endParaRPr>
          </a:p>
        </p:txBody>
      </p:sp>
      <p:sp>
        <p:nvSpPr>
          <p:cNvPr id="43" name="Google Shape;43;p2"/>
          <p:cNvSpPr/>
          <p:nvPr/>
        </p:nvSpPr>
        <p:spPr>
          <a:xfrm>
            <a:off x="1097280" y="3611880"/>
            <a:ext cx="14630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1" i="0" lang="en-US" sz="1300" u="none" cap="none" strike="noStrike">
                <a:solidFill>
                  <a:srgbClr val="FFFFFF"/>
                </a:solidFill>
                <a:latin typeface="Inter"/>
                <a:ea typeface="Inter"/>
                <a:cs typeface="Inter"/>
                <a:sym typeface="Inter"/>
              </a:rPr>
              <a:t>Live build</a:t>
            </a:r>
            <a:endParaRPr b="0" i="0" sz="1300" u="none" cap="none" strike="noStrike">
              <a:solidFill>
                <a:schemeClr val="dk1"/>
              </a:solidFill>
              <a:latin typeface="Calibri"/>
              <a:ea typeface="Calibri"/>
              <a:cs typeface="Calibri"/>
              <a:sym typeface="Calibri"/>
            </a:endParaRPr>
          </a:p>
        </p:txBody>
      </p:sp>
      <p:sp>
        <p:nvSpPr>
          <p:cNvPr id="44" name="Google Shape;44;p2"/>
          <p:cNvSpPr/>
          <p:nvPr/>
        </p:nvSpPr>
        <p:spPr>
          <a:xfrm>
            <a:off x="2651760" y="3611880"/>
            <a:ext cx="585216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Authoring a shell-safety hook in real time</a:t>
            </a:r>
            <a:endParaRPr b="0" i="0" sz="1200" u="none" cap="none" strike="noStrike">
              <a:solidFill>
                <a:schemeClr val="dk1"/>
              </a:solidFill>
              <a:latin typeface="Calibri"/>
              <a:ea typeface="Calibri"/>
              <a:cs typeface="Calibri"/>
              <a:sym typeface="Calibri"/>
            </a:endParaRPr>
          </a:p>
        </p:txBody>
      </p:sp>
      <p:sp>
        <p:nvSpPr>
          <p:cNvPr id="45" name="Google Shape;45;p2"/>
          <p:cNvSpPr/>
          <p:nvPr/>
        </p:nvSpPr>
        <p:spPr>
          <a:xfrm>
            <a:off x="502920" y="4206240"/>
            <a:ext cx="5486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05</a:t>
            </a:r>
            <a:endParaRPr b="0" i="0" sz="1800" u="none" cap="none" strike="noStrike">
              <a:solidFill>
                <a:schemeClr val="dk1"/>
              </a:solidFill>
              <a:latin typeface="Calibri"/>
              <a:ea typeface="Calibri"/>
              <a:cs typeface="Calibri"/>
              <a:sym typeface="Calibri"/>
            </a:endParaRPr>
          </a:p>
        </p:txBody>
      </p:sp>
      <p:sp>
        <p:nvSpPr>
          <p:cNvPr id="46" name="Google Shape;46;p2"/>
          <p:cNvSpPr/>
          <p:nvPr/>
        </p:nvSpPr>
        <p:spPr>
          <a:xfrm>
            <a:off x="1097280" y="4206240"/>
            <a:ext cx="146304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300"/>
              <a:buFont typeface="Inter"/>
              <a:buNone/>
            </a:pPr>
            <a:r>
              <a:rPr b="1" i="0" lang="en-US" sz="1300" u="none" cap="none" strike="noStrike">
                <a:solidFill>
                  <a:srgbClr val="FFFFFF"/>
                </a:solidFill>
                <a:latin typeface="Inter"/>
                <a:ea typeface="Inter"/>
                <a:cs typeface="Inter"/>
                <a:sym typeface="Inter"/>
              </a:rPr>
              <a:t>Patterns</a:t>
            </a:r>
            <a:endParaRPr b="0" i="0" sz="1300" u="none" cap="none" strike="noStrike">
              <a:solidFill>
                <a:schemeClr val="dk1"/>
              </a:solidFill>
              <a:latin typeface="Calibri"/>
              <a:ea typeface="Calibri"/>
              <a:cs typeface="Calibri"/>
              <a:sym typeface="Calibri"/>
            </a:endParaRPr>
          </a:p>
        </p:txBody>
      </p:sp>
      <p:sp>
        <p:nvSpPr>
          <p:cNvPr id="47" name="Google Shape;47;p2"/>
          <p:cNvSpPr/>
          <p:nvPr/>
        </p:nvSpPr>
        <p:spPr>
          <a:xfrm>
            <a:off x="2651760" y="4206240"/>
            <a:ext cx="585216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Where hooks earn their keep, and where they don't</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80" name="Shape 480"/>
        <p:cNvGrpSpPr/>
        <p:nvPr/>
      </p:nvGrpSpPr>
      <p:grpSpPr>
        <a:xfrm>
          <a:off x="0" y="0"/>
          <a:ext cx="0" cy="0"/>
          <a:chOff x="0" y="0"/>
          <a:chExt cx="0" cy="0"/>
        </a:xfrm>
      </p:grpSpPr>
      <p:sp>
        <p:nvSpPr>
          <p:cNvPr id="481" name="Google Shape;481;p20"/>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SECOND EXAMPLE  ·  AFTERFILEEDIT</a:t>
            </a:r>
            <a:endParaRPr b="0" i="0" sz="750" u="none" cap="none" strike="noStrike">
              <a:solidFill>
                <a:schemeClr val="dk1"/>
              </a:solidFill>
              <a:latin typeface="Calibri"/>
              <a:ea typeface="Calibri"/>
              <a:cs typeface="Calibri"/>
              <a:sym typeface="Calibri"/>
            </a:endParaRPr>
          </a:p>
        </p:txBody>
      </p:sp>
      <p:sp>
        <p:nvSpPr>
          <p:cNvPr id="482" name="Google Shape;482;p20"/>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000"/>
              <a:buFont typeface="Inter"/>
              <a:buNone/>
            </a:pPr>
            <a:r>
              <a:rPr b="0" i="0" lang="en-US" sz="3000" u="none" cap="none" strike="noStrike">
                <a:solidFill>
                  <a:srgbClr val="FFFFFF"/>
                </a:solidFill>
                <a:latin typeface="Inter"/>
                <a:ea typeface="Inter"/>
                <a:cs typeface="Inter"/>
                <a:sym typeface="Inter"/>
              </a:rPr>
              <a:t>Biome as a fire-and-forget hook</a:t>
            </a:r>
            <a:endParaRPr b="0" i="0" sz="3000" u="none" cap="none" strike="noStrike">
              <a:solidFill>
                <a:schemeClr val="dk1"/>
              </a:solidFill>
              <a:latin typeface="Calibri"/>
              <a:ea typeface="Calibri"/>
              <a:cs typeface="Calibri"/>
              <a:sym typeface="Calibri"/>
            </a:endParaRPr>
          </a:p>
        </p:txBody>
      </p:sp>
      <p:sp>
        <p:nvSpPr>
          <p:cNvPr id="483" name="Google Shape;483;p20"/>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20"/>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485" name="Google Shape;485;p20"/>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20 / 25</a:t>
            </a:r>
            <a:endParaRPr b="0" i="0" sz="750" u="none" cap="none" strike="noStrike">
              <a:solidFill>
                <a:schemeClr val="dk1"/>
              </a:solidFill>
              <a:latin typeface="Calibri"/>
              <a:ea typeface="Calibri"/>
              <a:cs typeface="Calibri"/>
              <a:sym typeface="Calibri"/>
            </a:endParaRPr>
          </a:p>
        </p:txBody>
      </p:sp>
      <p:sp>
        <p:nvSpPr>
          <p:cNvPr id="486" name="Google Shape;486;p20"/>
          <p:cNvSpPr/>
          <p:nvPr/>
        </p:nvSpPr>
        <p:spPr>
          <a:xfrm>
            <a:off x="502920" y="1627632"/>
            <a:ext cx="8138160" cy="36576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Different output type, same protocol. The safety hook asked should this happen. This one says clean up after.</a:t>
            </a:r>
            <a:endParaRPr b="0" i="0" sz="1200" u="none" cap="none" strike="noStrike">
              <a:solidFill>
                <a:schemeClr val="dk1"/>
              </a:solidFill>
              <a:latin typeface="Calibri"/>
              <a:ea typeface="Calibri"/>
              <a:cs typeface="Calibri"/>
              <a:sym typeface="Calibri"/>
            </a:endParaRPr>
          </a:p>
        </p:txBody>
      </p:sp>
      <p:sp>
        <p:nvSpPr>
          <p:cNvPr id="487" name="Google Shape;487;p20"/>
          <p:cNvSpPr/>
          <p:nvPr/>
        </p:nvSpPr>
        <p:spPr>
          <a:xfrm>
            <a:off x="502920" y="2194560"/>
            <a:ext cx="47548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.cursor/hooks.json</a:t>
            </a:r>
            <a:endParaRPr b="0" i="0" sz="850" u="none" cap="none" strike="noStrike">
              <a:solidFill>
                <a:schemeClr val="dk1"/>
              </a:solidFill>
              <a:latin typeface="Calibri"/>
              <a:ea typeface="Calibri"/>
              <a:cs typeface="Calibri"/>
              <a:sym typeface="Calibri"/>
            </a:endParaRPr>
          </a:p>
        </p:txBody>
      </p:sp>
      <p:sp>
        <p:nvSpPr>
          <p:cNvPr id="488" name="Google Shape;488;p20"/>
          <p:cNvSpPr/>
          <p:nvPr/>
        </p:nvSpPr>
        <p:spPr>
          <a:xfrm>
            <a:off x="502925" y="2423148"/>
            <a:ext cx="4755000" cy="205740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20"/>
          <p:cNvSpPr/>
          <p:nvPr/>
        </p:nvSpPr>
        <p:spPr>
          <a:xfrm>
            <a:off x="640075" y="2514600"/>
            <a:ext cx="4480500" cy="187080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  "version": 1,</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  "hooks": {</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    "afterFileEdit": [</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      { "command": "bun run .cursor/hooks/biome.ts", "matcher": "Write" }</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    ],</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    "stop": [</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      { </a:t>
            </a:r>
            <a:br>
              <a:rPr i="0" lang="en-US" sz="700" u="none" cap="none" strike="noStrike">
                <a:solidFill>
                  <a:srgbClr val="D8D8D8"/>
                </a:solidFill>
                <a:latin typeface="Roboto Mono"/>
                <a:ea typeface="Roboto Mono"/>
                <a:cs typeface="Roboto Mono"/>
                <a:sym typeface="Roboto Mono"/>
              </a:rPr>
            </a:br>
            <a:r>
              <a:rPr i="0" lang="en-US" sz="700" u="none" cap="none" strike="noStrike">
                <a:solidFill>
                  <a:srgbClr val="D8D8D8"/>
                </a:solidFill>
                <a:latin typeface="Roboto Mono"/>
                <a:ea typeface="Roboto Mono"/>
                <a:cs typeface="Roboto Mono"/>
                <a:sym typeface="Roboto Mono"/>
              </a:rPr>
              <a:t>        "command": "bun run .cursor/hooks/test-loop.ts", </a:t>
            </a:r>
            <a:br>
              <a:rPr i="0" lang="en-US" sz="700" u="none" cap="none" strike="noStrike">
                <a:solidFill>
                  <a:srgbClr val="D8D8D8"/>
                </a:solidFill>
                <a:latin typeface="Roboto Mono"/>
                <a:ea typeface="Roboto Mono"/>
                <a:cs typeface="Roboto Mono"/>
                <a:sym typeface="Roboto Mono"/>
              </a:rPr>
            </a:br>
            <a:r>
              <a:rPr i="0" lang="en-US" sz="700" u="none" cap="none" strike="noStrike">
                <a:solidFill>
                  <a:srgbClr val="D8D8D8"/>
                </a:solidFill>
                <a:latin typeface="Roboto Mono"/>
                <a:ea typeface="Roboto Mono"/>
                <a:cs typeface="Roboto Mono"/>
                <a:sym typeface="Roboto Mono"/>
              </a:rPr>
              <a:t>        "loop_limit": 5 </a:t>
            </a:r>
            <a:br>
              <a:rPr i="0" lang="en-US" sz="700" u="none" cap="none" strike="noStrike">
                <a:solidFill>
                  <a:srgbClr val="D8D8D8"/>
                </a:solidFill>
                <a:latin typeface="Roboto Mono"/>
                <a:ea typeface="Roboto Mono"/>
                <a:cs typeface="Roboto Mono"/>
                <a:sym typeface="Roboto Mono"/>
              </a:rPr>
            </a:br>
            <a:r>
              <a:rPr i="0" lang="en-US" sz="700" u="none" cap="none" strike="noStrike">
                <a:solidFill>
                  <a:srgbClr val="D8D8D8"/>
                </a:solidFill>
                <a:latin typeface="Roboto Mono"/>
                <a:ea typeface="Roboto Mono"/>
                <a:cs typeface="Roboto Mono"/>
                <a:sym typeface="Roboto Mono"/>
              </a:rPr>
              <a:t>      }</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    ]</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  }</a:t>
            </a:r>
            <a:endParaRPr i="0" sz="7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700" u="none" cap="none" strike="noStrike">
                <a:solidFill>
                  <a:srgbClr val="D8D8D8"/>
                </a:solidFill>
                <a:latin typeface="Roboto Mono"/>
                <a:ea typeface="Roboto Mono"/>
                <a:cs typeface="Roboto Mono"/>
                <a:sym typeface="Roboto Mono"/>
              </a:rPr>
              <a:t>}</a:t>
            </a:r>
            <a:endParaRPr i="0" sz="700" u="none" cap="none" strike="noStrike">
              <a:solidFill>
                <a:schemeClr val="dk1"/>
              </a:solidFill>
              <a:latin typeface="Roboto Mono"/>
              <a:ea typeface="Roboto Mono"/>
              <a:cs typeface="Roboto Mono"/>
              <a:sym typeface="Roboto Mono"/>
            </a:endParaRPr>
          </a:p>
        </p:txBody>
      </p:sp>
      <p:sp>
        <p:nvSpPr>
          <p:cNvPr id="490" name="Google Shape;490;p20"/>
          <p:cNvSpPr/>
          <p:nvPr/>
        </p:nvSpPr>
        <p:spPr>
          <a:xfrm>
            <a:off x="5486400" y="2194560"/>
            <a:ext cx="315468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1" name="Google Shape;491;p20"/>
          <p:cNvSpPr/>
          <p:nvPr/>
        </p:nvSpPr>
        <p:spPr>
          <a:xfrm>
            <a:off x="5486400" y="2221992"/>
            <a:ext cx="3154680" cy="225856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2" name="Google Shape;492;p20"/>
          <p:cNvSpPr/>
          <p:nvPr/>
        </p:nvSpPr>
        <p:spPr>
          <a:xfrm>
            <a:off x="5687568" y="2331720"/>
            <a:ext cx="27889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WHAT THE SCRIPT DOES</a:t>
            </a:r>
            <a:endParaRPr b="0" i="0" sz="750" u="none" cap="none" strike="noStrike">
              <a:solidFill>
                <a:schemeClr val="dk1"/>
              </a:solidFill>
              <a:latin typeface="Calibri"/>
              <a:ea typeface="Calibri"/>
              <a:cs typeface="Calibri"/>
              <a:sym typeface="Calibri"/>
            </a:endParaRPr>
          </a:p>
        </p:txBody>
      </p:sp>
      <p:sp>
        <p:nvSpPr>
          <p:cNvPr id="493" name="Google Shape;493;p20"/>
          <p:cNvSpPr/>
          <p:nvPr/>
        </p:nvSpPr>
        <p:spPr>
          <a:xfrm>
            <a:off x="5687568" y="2642616"/>
            <a:ext cx="54864" cy="54864"/>
          </a:xfrm>
          <a:prstGeom prst="ellipse">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4" name="Google Shape;494;p20"/>
          <p:cNvSpPr/>
          <p:nvPr/>
        </p:nvSpPr>
        <p:spPr>
          <a:xfrm>
            <a:off x="5833872" y="2569464"/>
            <a:ext cx="26974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Read JSON on stdin</a:t>
            </a:r>
            <a:endParaRPr b="0" i="0" sz="1000" u="none" cap="none" strike="noStrike">
              <a:solidFill>
                <a:schemeClr val="dk1"/>
              </a:solidFill>
              <a:latin typeface="Calibri"/>
              <a:ea typeface="Calibri"/>
              <a:cs typeface="Calibri"/>
              <a:sym typeface="Calibri"/>
            </a:endParaRPr>
          </a:p>
        </p:txBody>
      </p:sp>
      <p:sp>
        <p:nvSpPr>
          <p:cNvPr id="495" name="Google Shape;495;p20"/>
          <p:cNvSpPr/>
          <p:nvPr/>
        </p:nvSpPr>
        <p:spPr>
          <a:xfrm>
            <a:off x="5687568" y="2935224"/>
            <a:ext cx="54864" cy="54864"/>
          </a:xfrm>
          <a:prstGeom prst="ellipse">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p20"/>
          <p:cNvSpPr/>
          <p:nvPr/>
        </p:nvSpPr>
        <p:spPr>
          <a:xfrm>
            <a:off x="5833872" y="2862072"/>
            <a:ext cx="26974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Skip unsupported file types</a:t>
            </a:r>
            <a:endParaRPr b="0" i="0" sz="1000" u="none" cap="none" strike="noStrike">
              <a:solidFill>
                <a:schemeClr val="dk1"/>
              </a:solidFill>
              <a:latin typeface="Calibri"/>
              <a:ea typeface="Calibri"/>
              <a:cs typeface="Calibri"/>
              <a:sym typeface="Calibri"/>
            </a:endParaRPr>
          </a:p>
        </p:txBody>
      </p:sp>
      <p:sp>
        <p:nvSpPr>
          <p:cNvPr id="497" name="Google Shape;497;p20"/>
          <p:cNvSpPr/>
          <p:nvPr/>
        </p:nvSpPr>
        <p:spPr>
          <a:xfrm>
            <a:off x="5687568" y="3227832"/>
            <a:ext cx="54864" cy="54864"/>
          </a:xfrm>
          <a:prstGeom prst="ellipse">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20"/>
          <p:cNvSpPr/>
          <p:nvPr/>
        </p:nvSpPr>
        <p:spPr>
          <a:xfrm>
            <a:off x="5833872" y="3154680"/>
            <a:ext cx="26974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Skip node_modules and dist</a:t>
            </a:r>
            <a:endParaRPr b="0" i="0" sz="1000" u="none" cap="none" strike="noStrike">
              <a:solidFill>
                <a:schemeClr val="dk1"/>
              </a:solidFill>
              <a:latin typeface="Calibri"/>
              <a:ea typeface="Calibri"/>
              <a:cs typeface="Calibri"/>
              <a:sym typeface="Calibri"/>
            </a:endParaRPr>
          </a:p>
        </p:txBody>
      </p:sp>
      <p:sp>
        <p:nvSpPr>
          <p:cNvPr id="499" name="Google Shape;499;p20"/>
          <p:cNvSpPr/>
          <p:nvPr/>
        </p:nvSpPr>
        <p:spPr>
          <a:xfrm>
            <a:off x="5687568" y="3520440"/>
            <a:ext cx="54864" cy="54864"/>
          </a:xfrm>
          <a:prstGeom prst="ellipse">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0" name="Google Shape;500;p20"/>
          <p:cNvSpPr/>
          <p:nvPr/>
        </p:nvSpPr>
        <p:spPr>
          <a:xfrm>
            <a:off x="5833872" y="3447288"/>
            <a:ext cx="26974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Run </a:t>
            </a:r>
            <a:r>
              <a:rPr i="0" lang="en-US" sz="1000" u="none" cap="none" strike="noStrike">
                <a:solidFill>
                  <a:srgbClr val="FFFFFF"/>
                </a:solidFill>
                <a:latin typeface="Roboto Mono"/>
                <a:ea typeface="Roboto Mono"/>
                <a:cs typeface="Roboto Mono"/>
                <a:sym typeface="Roboto Mono"/>
              </a:rPr>
              <a:t>biome check --write</a:t>
            </a:r>
            <a:endParaRPr i="0" sz="1000" u="none" cap="none" strike="noStrike">
              <a:solidFill>
                <a:schemeClr val="dk1"/>
              </a:solidFill>
              <a:latin typeface="Roboto Mono"/>
              <a:ea typeface="Roboto Mono"/>
              <a:cs typeface="Roboto Mono"/>
              <a:sym typeface="Roboto Mono"/>
            </a:endParaRPr>
          </a:p>
        </p:txBody>
      </p:sp>
      <p:sp>
        <p:nvSpPr>
          <p:cNvPr id="501" name="Google Shape;501;p20"/>
          <p:cNvSpPr/>
          <p:nvPr/>
        </p:nvSpPr>
        <p:spPr>
          <a:xfrm>
            <a:off x="5687568" y="3813048"/>
            <a:ext cx="54864" cy="54864"/>
          </a:xfrm>
          <a:prstGeom prst="ellipse">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20"/>
          <p:cNvSpPr/>
          <p:nvPr/>
        </p:nvSpPr>
        <p:spPr>
          <a:xfrm>
            <a:off x="5833872" y="3739896"/>
            <a:ext cx="269748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000"/>
              <a:buFont typeface="Inter"/>
              <a:buNone/>
            </a:pPr>
            <a:r>
              <a:rPr b="0" i="0" lang="en-US" sz="1000" u="none" cap="none" strike="noStrike">
                <a:solidFill>
                  <a:srgbClr val="FFFFFF"/>
                </a:solidFill>
                <a:latin typeface="Inter"/>
                <a:ea typeface="Inter"/>
                <a:cs typeface="Inter"/>
                <a:sym typeface="Inter"/>
              </a:rPr>
              <a:t>Write </a:t>
            </a:r>
            <a:r>
              <a:rPr i="0" lang="en-US" sz="1000" u="none" cap="none" strike="noStrike">
                <a:solidFill>
                  <a:srgbClr val="FFFFFF"/>
                </a:solidFill>
                <a:latin typeface="Roboto Mono"/>
                <a:ea typeface="Roboto Mono"/>
                <a:cs typeface="Roboto Mono"/>
                <a:sym typeface="Roboto Mono"/>
              </a:rPr>
              <a:t>{}</a:t>
            </a:r>
            <a:r>
              <a:rPr b="0" i="0" lang="en-US" sz="1000" u="none" cap="none" strike="noStrike">
                <a:solidFill>
                  <a:srgbClr val="FFFFFF"/>
                </a:solidFill>
                <a:latin typeface="Inter"/>
                <a:ea typeface="Inter"/>
                <a:cs typeface="Inter"/>
                <a:sym typeface="Inter"/>
              </a:rPr>
              <a:t> to stdout</a:t>
            </a:r>
            <a:endParaRPr b="0" i="0" sz="1000" u="none" cap="none" strike="noStrike">
              <a:solidFill>
                <a:schemeClr val="dk1"/>
              </a:solidFill>
              <a:latin typeface="Calibri"/>
              <a:ea typeface="Calibri"/>
              <a:cs typeface="Calibri"/>
              <a:sym typeface="Calibri"/>
            </a:endParaRPr>
          </a:p>
        </p:txBody>
      </p:sp>
      <p:sp>
        <p:nvSpPr>
          <p:cNvPr id="503" name="Google Shape;503;p20"/>
          <p:cNvSpPr/>
          <p:nvPr/>
        </p:nvSpPr>
        <p:spPr>
          <a:xfrm>
            <a:off x="502920" y="4617720"/>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1" lang="en-US" sz="1000" u="none" cap="none" strike="noStrike">
                <a:solidFill>
                  <a:srgbClr val="A8A8A8"/>
                </a:solidFill>
                <a:latin typeface="Inter"/>
                <a:ea typeface="Inter"/>
                <a:cs typeface="Inter"/>
                <a:sym typeface="Inter"/>
              </a:rPr>
              <a:t>Verify: ask Agent to add a POST endpoint. The hook fires after each edit; Biome cleans the draft.</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08" name="Shape 508"/>
        <p:cNvGrpSpPr/>
        <p:nvPr/>
      </p:nvGrpSpPr>
      <p:grpSpPr>
        <a:xfrm>
          <a:off x="0" y="0"/>
          <a:ext cx="0" cy="0"/>
          <a:chOff x="0" y="0"/>
          <a:chExt cx="0" cy="0"/>
        </a:xfrm>
      </p:grpSpPr>
      <p:sp>
        <p:nvSpPr>
          <p:cNvPr id="509" name="Google Shape;509;p21"/>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FIELD REPORT  ·  FRIDAY, APR 24</a:t>
            </a:r>
            <a:endParaRPr b="0" i="0" sz="750" u="none" cap="none" strike="noStrike">
              <a:solidFill>
                <a:schemeClr val="dk1"/>
              </a:solidFill>
              <a:latin typeface="Calibri"/>
              <a:ea typeface="Calibri"/>
              <a:cs typeface="Calibri"/>
              <a:sym typeface="Calibri"/>
            </a:endParaRPr>
          </a:p>
        </p:txBody>
      </p:sp>
      <p:sp>
        <p:nvSpPr>
          <p:cNvPr id="510" name="Google Shape;510;p21"/>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Scoping the stop hook to Agent mode</a:t>
            </a:r>
            <a:endParaRPr b="0" i="0" sz="2800" u="none" cap="none" strike="noStrike">
              <a:solidFill>
                <a:schemeClr val="dk1"/>
              </a:solidFill>
              <a:latin typeface="Calibri"/>
              <a:ea typeface="Calibri"/>
              <a:cs typeface="Calibri"/>
              <a:sym typeface="Calibri"/>
            </a:endParaRPr>
          </a:p>
        </p:txBody>
      </p:sp>
      <p:sp>
        <p:nvSpPr>
          <p:cNvPr id="511" name="Google Shape;511;p21"/>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2" name="Google Shape;512;p21"/>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513" name="Google Shape;513;p21"/>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21 / 25</a:t>
            </a:r>
            <a:endParaRPr b="0" i="0" sz="750" u="none" cap="none" strike="noStrike">
              <a:solidFill>
                <a:schemeClr val="dk1"/>
              </a:solidFill>
              <a:latin typeface="Calibri"/>
              <a:ea typeface="Calibri"/>
              <a:cs typeface="Calibri"/>
              <a:sym typeface="Calibri"/>
            </a:endParaRPr>
          </a:p>
        </p:txBody>
      </p:sp>
      <p:sp>
        <p:nvSpPr>
          <p:cNvPr id="514" name="Google Shape;514;p21"/>
          <p:cNvSpPr/>
          <p:nvPr/>
        </p:nvSpPr>
        <p:spPr>
          <a:xfrm>
            <a:off x="502920" y="1627632"/>
            <a:ext cx="8138160" cy="4114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The Thursday stop hook fired during Friday's debug session. Every pause, Agent re-entered the loop and tried to fix the test we were diagnosing.</a:t>
            </a:r>
            <a:endParaRPr b="0" i="0" sz="1200" u="none" cap="none" strike="noStrike">
              <a:solidFill>
                <a:schemeClr val="dk1"/>
              </a:solidFill>
              <a:latin typeface="Calibri"/>
              <a:ea typeface="Calibri"/>
              <a:cs typeface="Calibri"/>
              <a:sym typeface="Calibri"/>
            </a:endParaRPr>
          </a:p>
        </p:txBody>
      </p:sp>
      <p:sp>
        <p:nvSpPr>
          <p:cNvPr id="515" name="Google Shape;515;p21"/>
          <p:cNvSpPr/>
          <p:nvPr/>
        </p:nvSpPr>
        <p:spPr>
          <a:xfrm>
            <a:off x="502920" y="2176272"/>
            <a:ext cx="2633472"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hooks.json</a:t>
            </a:r>
            <a:endParaRPr b="0" i="0" sz="850" u="none" cap="none" strike="noStrike">
              <a:solidFill>
                <a:schemeClr val="dk1"/>
              </a:solidFill>
              <a:latin typeface="Calibri"/>
              <a:ea typeface="Calibri"/>
              <a:cs typeface="Calibri"/>
              <a:sym typeface="Calibri"/>
            </a:endParaRPr>
          </a:p>
        </p:txBody>
      </p:sp>
      <p:sp>
        <p:nvSpPr>
          <p:cNvPr id="516" name="Google Shape;516;p21"/>
          <p:cNvSpPr/>
          <p:nvPr/>
        </p:nvSpPr>
        <p:spPr>
          <a:xfrm>
            <a:off x="502920" y="2423160"/>
            <a:ext cx="2633472" cy="214884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7" name="Google Shape;517;p21"/>
          <p:cNvSpPr/>
          <p:nvPr/>
        </p:nvSpPr>
        <p:spPr>
          <a:xfrm>
            <a:off x="640080" y="2514600"/>
            <a:ext cx="2359152" cy="196596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"version": 1,</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"hooks":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"sessionStart":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 "command":</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".cursor/hooks/mode-capture.sh"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"stop":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 "command":</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"bun run .cursor/hooks/test-loop.ts",</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"loop_limit": 5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a:t>
            </a:r>
            <a:endParaRPr b="0" i="0" sz="800" u="none" cap="none" strike="noStrike">
              <a:solidFill>
                <a:schemeClr val="dk1"/>
              </a:solidFill>
              <a:latin typeface="Calibri"/>
              <a:ea typeface="Calibri"/>
              <a:cs typeface="Calibri"/>
              <a:sym typeface="Calibri"/>
            </a:endParaRPr>
          </a:p>
        </p:txBody>
      </p:sp>
      <p:sp>
        <p:nvSpPr>
          <p:cNvPr id="518" name="Google Shape;518;p21"/>
          <p:cNvSpPr/>
          <p:nvPr/>
        </p:nvSpPr>
        <p:spPr>
          <a:xfrm>
            <a:off x="3255264" y="2176272"/>
            <a:ext cx="2633472"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mode-capture.sh</a:t>
            </a:r>
            <a:endParaRPr b="0" i="0" sz="850" u="none" cap="none" strike="noStrike">
              <a:solidFill>
                <a:schemeClr val="dk1"/>
              </a:solidFill>
              <a:latin typeface="Calibri"/>
              <a:ea typeface="Calibri"/>
              <a:cs typeface="Calibri"/>
              <a:sym typeface="Calibri"/>
            </a:endParaRPr>
          </a:p>
        </p:txBody>
      </p:sp>
      <p:sp>
        <p:nvSpPr>
          <p:cNvPr id="519" name="Google Shape;519;p21"/>
          <p:cNvSpPr/>
          <p:nvPr/>
        </p:nvSpPr>
        <p:spPr>
          <a:xfrm>
            <a:off x="3255264" y="2423160"/>
            <a:ext cx="2633472" cy="214884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21"/>
          <p:cNvSpPr/>
          <p:nvPr/>
        </p:nvSpPr>
        <p:spPr>
          <a:xfrm>
            <a:off x="3392424" y="2514600"/>
            <a:ext cx="2359152" cy="196596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#!/bin/bash</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input=$(cat)</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mode=$(echo "$input"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 jq -r '.composer_mode // "agent"')</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printf '{"env":{"CURSOR_COMPOSER_MODE":"%s"}}\n'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"$mode"</a:t>
            </a:r>
            <a:endParaRPr b="0" i="0" sz="800" u="none" cap="none" strike="noStrike">
              <a:solidFill>
                <a:schemeClr val="dk1"/>
              </a:solidFill>
              <a:latin typeface="Calibri"/>
              <a:ea typeface="Calibri"/>
              <a:cs typeface="Calibri"/>
              <a:sym typeface="Calibri"/>
            </a:endParaRPr>
          </a:p>
        </p:txBody>
      </p:sp>
      <p:sp>
        <p:nvSpPr>
          <p:cNvPr id="521" name="Google Shape;521;p21"/>
          <p:cNvSpPr/>
          <p:nvPr/>
        </p:nvSpPr>
        <p:spPr>
          <a:xfrm>
            <a:off x="6007608" y="2176272"/>
            <a:ext cx="2633472"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test-loop.ts (top)</a:t>
            </a:r>
            <a:endParaRPr b="0" i="0" sz="850" u="none" cap="none" strike="noStrike">
              <a:solidFill>
                <a:schemeClr val="dk1"/>
              </a:solidFill>
              <a:latin typeface="Calibri"/>
              <a:ea typeface="Calibri"/>
              <a:cs typeface="Calibri"/>
              <a:sym typeface="Calibri"/>
            </a:endParaRPr>
          </a:p>
        </p:txBody>
      </p:sp>
      <p:sp>
        <p:nvSpPr>
          <p:cNvPr id="522" name="Google Shape;522;p21"/>
          <p:cNvSpPr/>
          <p:nvPr/>
        </p:nvSpPr>
        <p:spPr>
          <a:xfrm>
            <a:off x="6007608" y="2423160"/>
            <a:ext cx="2633472" cy="214884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3" name="Google Shape;523;p21"/>
          <p:cNvSpPr/>
          <p:nvPr/>
        </p:nvSpPr>
        <p:spPr>
          <a:xfrm>
            <a:off x="6144768" y="2514600"/>
            <a:ext cx="2359152" cy="196596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await Bun.stdin.text();</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Allow-list Agent mode. Ask, Plan,</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and Debug are diagnostic, leave</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red tests alone.</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const mode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process.env.CURSOR_COMPOSER_MODE</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 "agent";</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if (mode !== "agent") {</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process.stdout.write("{}\n");</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process.exit(0);</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a:t>
            </a:r>
            <a:endParaRPr b="0" i="0" sz="800" u="none" cap="none" strike="noStrike">
              <a:solidFill>
                <a:schemeClr val="dk1"/>
              </a:solidFill>
              <a:latin typeface="Calibri"/>
              <a:ea typeface="Calibri"/>
              <a:cs typeface="Calibri"/>
              <a:sym typeface="Calibri"/>
            </a:endParaRPr>
          </a:p>
          <a:p>
            <a:pPr indent="0" lvl="0" marL="0" marR="0" rtl="0" algn="l">
              <a:lnSpc>
                <a:spcPct val="118000"/>
              </a:lnSpc>
              <a:spcBef>
                <a:spcPts val="0"/>
              </a:spcBef>
              <a:spcAft>
                <a:spcPts val="0"/>
              </a:spcAft>
              <a:buClr>
                <a:srgbClr val="D8D8D8"/>
              </a:buClr>
              <a:buSzPts val="800"/>
              <a:buFont typeface="Inter"/>
              <a:buNone/>
            </a:pPr>
            <a:r>
              <a:rPr b="0" i="0" lang="en-US" sz="800" u="none" cap="none" strike="noStrike">
                <a:solidFill>
                  <a:srgbClr val="D8D8D8"/>
                </a:solidFill>
                <a:latin typeface="Inter"/>
                <a:ea typeface="Inter"/>
                <a:cs typeface="Inter"/>
                <a:sym typeface="Inter"/>
              </a:rPr>
              <a:t>// ...existing bun test logic</a:t>
            </a:r>
            <a:endParaRPr b="0" i="0" sz="800" u="none" cap="none" strike="noStrike">
              <a:solidFill>
                <a:schemeClr val="dk1"/>
              </a:solidFill>
              <a:latin typeface="Calibri"/>
              <a:ea typeface="Calibri"/>
              <a:cs typeface="Calibri"/>
              <a:sym typeface="Calibri"/>
            </a:endParaRPr>
          </a:p>
        </p:txBody>
      </p:sp>
      <p:sp>
        <p:nvSpPr>
          <p:cNvPr id="524" name="Google Shape;524;p21"/>
          <p:cNvSpPr/>
          <p:nvPr/>
        </p:nvSpPr>
        <p:spPr>
          <a:xfrm>
            <a:off x="502920" y="4663440"/>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1" lang="en-US" sz="900" u="none" cap="none" strike="noStrike">
                <a:solidFill>
                  <a:srgbClr val="A8A8A8"/>
                </a:solidFill>
                <a:latin typeface="Inter"/>
                <a:ea typeface="Inter"/>
                <a:cs typeface="Inter"/>
                <a:sym typeface="Inter"/>
              </a:rPr>
              <a:t>sessionStart sets env. Subsequent hooks read CURSOR_COMPOSER_MODE and early-exit unless mode is agent.</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29" name="Shape 529"/>
        <p:cNvGrpSpPr/>
        <p:nvPr/>
      </p:nvGrpSpPr>
      <p:grpSpPr>
        <a:xfrm>
          <a:off x="0" y="0"/>
          <a:ext cx="0" cy="0"/>
          <a:chOff x="0" y="0"/>
          <a:chExt cx="0" cy="0"/>
        </a:xfrm>
      </p:grpSpPr>
      <p:sp>
        <p:nvSpPr>
          <p:cNvPr id="530" name="Google Shape;530;p22"/>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PATTERNS  ·  WHEN TO REACH FOR HOOKS</a:t>
            </a:r>
            <a:endParaRPr b="0" i="0" sz="750" u="none" cap="none" strike="noStrike">
              <a:solidFill>
                <a:schemeClr val="dk1"/>
              </a:solidFill>
              <a:latin typeface="Calibri"/>
              <a:ea typeface="Calibri"/>
              <a:cs typeface="Calibri"/>
              <a:sym typeface="Calibri"/>
            </a:endParaRPr>
          </a:p>
        </p:txBody>
      </p:sp>
      <p:sp>
        <p:nvSpPr>
          <p:cNvPr id="531" name="Google Shape;531;p22"/>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Identifying hook opportunities</a:t>
            </a:r>
            <a:endParaRPr b="0" i="0" sz="3200" u="none" cap="none" strike="noStrike">
              <a:solidFill>
                <a:schemeClr val="dk1"/>
              </a:solidFill>
              <a:latin typeface="Calibri"/>
              <a:ea typeface="Calibri"/>
              <a:cs typeface="Calibri"/>
              <a:sym typeface="Calibri"/>
            </a:endParaRPr>
          </a:p>
        </p:txBody>
      </p:sp>
      <p:sp>
        <p:nvSpPr>
          <p:cNvPr id="532" name="Google Shape;532;p22"/>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3" name="Google Shape;533;p22"/>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534" name="Google Shape;534;p22"/>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22 / 25</a:t>
            </a:r>
            <a:endParaRPr b="0" i="0" sz="750" u="none" cap="none" strike="noStrike">
              <a:solidFill>
                <a:schemeClr val="dk1"/>
              </a:solidFill>
              <a:latin typeface="Calibri"/>
              <a:ea typeface="Calibri"/>
              <a:cs typeface="Calibri"/>
              <a:sym typeface="Calibri"/>
            </a:endParaRPr>
          </a:p>
        </p:txBody>
      </p:sp>
      <p:sp>
        <p:nvSpPr>
          <p:cNvPr id="535" name="Google Shape;535;p22"/>
          <p:cNvSpPr/>
          <p:nvPr/>
        </p:nvSpPr>
        <p:spPr>
          <a:xfrm>
            <a:off x="502920" y="169164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6" name="Google Shape;536;p22"/>
          <p:cNvSpPr/>
          <p:nvPr/>
        </p:nvSpPr>
        <p:spPr>
          <a:xfrm>
            <a:off x="502920" y="1719072"/>
            <a:ext cx="3931920" cy="294436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7" name="Google Shape;537;p22"/>
          <p:cNvSpPr/>
          <p:nvPr/>
        </p:nvSpPr>
        <p:spPr>
          <a:xfrm>
            <a:off x="704088" y="1874520"/>
            <a:ext cx="3566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RIGHT TOOL</a:t>
            </a:r>
            <a:endParaRPr b="0" i="0" sz="750" u="none" cap="none" strike="noStrike">
              <a:solidFill>
                <a:schemeClr val="dk1"/>
              </a:solidFill>
              <a:latin typeface="Calibri"/>
              <a:ea typeface="Calibri"/>
              <a:cs typeface="Calibri"/>
              <a:sym typeface="Calibri"/>
            </a:endParaRPr>
          </a:p>
        </p:txBody>
      </p:sp>
      <p:sp>
        <p:nvSpPr>
          <p:cNvPr id="538" name="Google Shape;538;p22"/>
          <p:cNvSpPr/>
          <p:nvPr/>
        </p:nvSpPr>
        <p:spPr>
          <a:xfrm>
            <a:off x="704088" y="2103120"/>
            <a:ext cx="356616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Use a hook when…</a:t>
            </a:r>
            <a:endParaRPr b="0" i="0" sz="1600" u="none" cap="none" strike="noStrike">
              <a:solidFill>
                <a:schemeClr val="dk1"/>
              </a:solidFill>
              <a:latin typeface="Calibri"/>
              <a:ea typeface="Calibri"/>
              <a:cs typeface="Calibri"/>
              <a:sym typeface="Calibri"/>
            </a:endParaRPr>
          </a:p>
        </p:txBody>
      </p:sp>
      <p:sp>
        <p:nvSpPr>
          <p:cNvPr id="539" name="Google Shape;539;p22"/>
          <p:cNvSpPr/>
          <p:nvPr/>
        </p:nvSpPr>
        <p:spPr>
          <a:xfrm>
            <a:off x="704088" y="2560320"/>
            <a:ext cx="3566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You keep typing the same instruction.</a:t>
            </a:r>
            <a:endParaRPr b="0" i="0" sz="1100" u="none" cap="none" strike="noStrike">
              <a:solidFill>
                <a:schemeClr val="dk1"/>
              </a:solidFill>
              <a:latin typeface="Calibri"/>
              <a:ea typeface="Calibri"/>
              <a:cs typeface="Calibri"/>
              <a:sym typeface="Calibri"/>
            </a:endParaRPr>
          </a:p>
        </p:txBody>
      </p:sp>
      <p:sp>
        <p:nvSpPr>
          <p:cNvPr id="540" name="Google Shape;540;p22"/>
          <p:cNvSpPr/>
          <p:nvPr/>
        </p:nvSpPr>
        <p:spPr>
          <a:xfrm>
            <a:off x="704088" y="2798064"/>
            <a:ext cx="3566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50"/>
              <a:buFont typeface="Inter"/>
              <a:buNone/>
            </a:pPr>
            <a:r>
              <a:rPr b="1" i="0" lang="en-US" sz="950" u="none" cap="none" strike="noStrike">
                <a:solidFill>
                  <a:srgbClr val="E8339A"/>
                </a:solidFill>
                <a:latin typeface="Inter"/>
                <a:ea typeface="Inter"/>
                <a:cs typeface="Inter"/>
                <a:sym typeface="Inter"/>
              </a:rPr>
              <a:t>sessionStart</a:t>
            </a:r>
            <a:endParaRPr b="0" i="0" sz="950" u="none" cap="none" strike="noStrike">
              <a:solidFill>
                <a:schemeClr val="dk1"/>
              </a:solidFill>
              <a:latin typeface="Calibri"/>
              <a:ea typeface="Calibri"/>
              <a:cs typeface="Calibri"/>
              <a:sym typeface="Calibri"/>
            </a:endParaRPr>
          </a:p>
        </p:txBody>
      </p:sp>
      <p:sp>
        <p:nvSpPr>
          <p:cNvPr id="541" name="Google Shape;541;p22"/>
          <p:cNvSpPr/>
          <p:nvPr/>
        </p:nvSpPr>
        <p:spPr>
          <a:xfrm>
            <a:off x="704088" y="3063240"/>
            <a:ext cx="3566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You keep running the same command after a turn.</a:t>
            </a:r>
            <a:endParaRPr b="0" i="0" sz="1100" u="none" cap="none" strike="noStrike">
              <a:solidFill>
                <a:schemeClr val="dk1"/>
              </a:solidFill>
              <a:latin typeface="Calibri"/>
              <a:ea typeface="Calibri"/>
              <a:cs typeface="Calibri"/>
              <a:sym typeface="Calibri"/>
            </a:endParaRPr>
          </a:p>
        </p:txBody>
      </p:sp>
      <p:sp>
        <p:nvSpPr>
          <p:cNvPr id="542" name="Google Shape;542;p22"/>
          <p:cNvSpPr/>
          <p:nvPr/>
        </p:nvSpPr>
        <p:spPr>
          <a:xfrm>
            <a:off x="704088" y="3300984"/>
            <a:ext cx="3566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50"/>
              <a:buFont typeface="Inter"/>
              <a:buNone/>
            </a:pPr>
            <a:r>
              <a:rPr b="1" i="0" lang="en-US" sz="950" u="none" cap="none" strike="noStrike">
                <a:solidFill>
                  <a:srgbClr val="E8339A"/>
                </a:solidFill>
                <a:latin typeface="Inter"/>
                <a:ea typeface="Inter"/>
                <a:cs typeface="Inter"/>
                <a:sym typeface="Inter"/>
              </a:rPr>
              <a:t>stop</a:t>
            </a:r>
            <a:endParaRPr b="0" i="0" sz="950" u="none" cap="none" strike="noStrike">
              <a:solidFill>
                <a:schemeClr val="dk1"/>
              </a:solidFill>
              <a:latin typeface="Calibri"/>
              <a:ea typeface="Calibri"/>
              <a:cs typeface="Calibri"/>
              <a:sym typeface="Calibri"/>
            </a:endParaRPr>
          </a:p>
        </p:txBody>
      </p:sp>
      <p:sp>
        <p:nvSpPr>
          <p:cNvPr id="543" name="Google Shape;543;p22"/>
          <p:cNvSpPr/>
          <p:nvPr/>
        </p:nvSpPr>
        <p:spPr>
          <a:xfrm>
            <a:off x="704088" y="3566160"/>
            <a:ext cx="3566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You keep catching the same risky action.</a:t>
            </a:r>
            <a:endParaRPr b="0" i="0" sz="1100" u="none" cap="none" strike="noStrike">
              <a:solidFill>
                <a:schemeClr val="dk1"/>
              </a:solidFill>
              <a:latin typeface="Calibri"/>
              <a:ea typeface="Calibri"/>
              <a:cs typeface="Calibri"/>
              <a:sym typeface="Calibri"/>
            </a:endParaRPr>
          </a:p>
        </p:txBody>
      </p:sp>
      <p:sp>
        <p:nvSpPr>
          <p:cNvPr id="544" name="Google Shape;544;p22"/>
          <p:cNvSpPr/>
          <p:nvPr/>
        </p:nvSpPr>
        <p:spPr>
          <a:xfrm>
            <a:off x="704088" y="3803904"/>
            <a:ext cx="3566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50"/>
              <a:buFont typeface="Inter"/>
              <a:buNone/>
            </a:pPr>
            <a:r>
              <a:rPr b="1" i="0" lang="en-US" sz="950" u="none" cap="none" strike="noStrike">
                <a:solidFill>
                  <a:srgbClr val="E8339A"/>
                </a:solidFill>
                <a:latin typeface="Inter"/>
                <a:ea typeface="Inter"/>
                <a:cs typeface="Inter"/>
                <a:sym typeface="Inter"/>
              </a:rPr>
              <a:t>beforeShellExecution</a:t>
            </a:r>
            <a:endParaRPr b="0" i="0" sz="950" u="none" cap="none" strike="noStrike">
              <a:solidFill>
                <a:schemeClr val="dk1"/>
              </a:solidFill>
              <a:latin typeface="Calibri"/>
              <a:ea typeface="Calibri"/>
              <a:cs typeface="Calibri"/>
              <a:sym typeface="Calibri"/>
            </a:endParaRPr>
          </a:p>
        </p:txBody>
      </p:sp>
      <p:sp>
        <p:nvSpPr>
          <p:cNvPr id="545" name="Google Shape;545;p22"/>
          <p:cNvSpPr/>
          <p:nvPr/>
        </p:nvSpPr>
        <p:spPr>
          <a:xfrm>
            <a:off x="704088" y="4069080"/>
            <a:ext cx="3566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You keep forgetting to format or lint.</a:t>
            </a:r>
            <a:endParaRPr b="0" i="0" sz="1100" u="none" cap="none" strike="noStrike">
              <a:solidFill>
                <a:schemeClr val="dk1"/>
              </a:solidFill>
              <a:latin typeface="Calibri"/>
              <a:ea typeface="Calibri"/>
              <a:cs typeface="Calibri"/>
              <a:sym typeface="Calibri"/>
            </a:endParaRPr>
          </a:p>
        </p:txBody>
      </p:sp>
      <p:sp>
        <p:nvSpPr>
          <p:cNvPr id="546" name="Google Shape;546;p22"/>
          <p:cNvSpPr/>
          <p:nvPr/>
        </p:nvSpPr>
        <p:spPr>
          <a:xfrm>
            <a:off x="704088" y="4306824"/>
            <a:ext cx="3566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50"/>
              <a:buFont typeface="Inter"/>
              <a:buNone/>
            </a:pPr>
            <a:r>
              <a:rPr b="1" i="0" lang="en-US" sz="950" u="none" cap="none" strike="noStrike">
                <a:solidFill>
                  <a:srgbClr val="E8339A"/>
                </a:solidFill>
                <a:latin typeface="Inter"/>
                <a:ea typeface="Inter"/>
                <a:cs typeface="Inter"/>
                <a:sym typeface="Inter"/>
              </a:rPr>
              <a:t>afterFileEdit</a:t>
            </a:r>
            <a:endParaRPr b="0" i="0" sz="950" u="none" cap="none" strike="noStrike">
              <a:solidFill>
                <a:schemeClr val="dk1"/>
              </a:solidFill>
              <a:latin typeface="Calibri"/>
              <a:ea typeface="Calibri"/>
              <a:cs typeface="Calibri"/>
              <a:sym typeface="Calibri"/>
            </a:endParaRPr>
          </a:p>
        </p:txBody>
      </p:sp>
      <p:sp>
        <p:nvSpPr>
          <p:cNvPr id="547" name="Google Shape;547;p22"/>
          <p:cNvSpPr/>
          <p:nvPr/>
        </p:nvSpPr>
        <p:spPr>
          <a:xfrm>
            <a:off x="4709160" y="1691640"/>
            <a:ext cx="3931920" cy="2971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8" name="Google Shape;548;p22"/>
          <p:cNvSpPr/>
          <p:nvPr/>
        </p:nvSpPr>
        <p:spPr>
          <a:xfrm>
            <a:off x="4910328" y="1874520"/>
            <a:ext cx="3566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WRONG TOOL</a:t>
            </a:r>
            <a:endParaRPr b="0" i="0" sz="750" u="none" cap="none" strike="noStrike">
              <a:solidFill>
                <a:schemeClr val="dk1"/>
              </a:solidFill>
              <a:latin typeface="Calibri"/>
              <a:ea typeface="Calibri"/>
              <a:cs typeface="Calibri"/>
              <a:sym typeface="Calibri"/>
            </a:endParaRPr>
          </a:p>
        </p:txBody>
      </p:sp>
      <p:sp>
        <p:nvSpPr>
          <p:cNvPr id="549" name="Google Shape;549;p22"/>
          <p:cNvSpPr/>
          <p:nvPr/>
        </p:nvSpPr>
        <p:spPr>
          <a:xfrm>
            <a:off x="4910328" y="2103120"/>
            <a:ext cx="356616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It's not a hook when…</a:t>
            </a:r>
            <a:endParaRPr b="0" i="0" sz="1600" u="none" cap="none" strike="noStrike">
              <a:solidFill>
                <a:schemeClr val="dk1"/>
              </a:solidFill>
              <a:latin typeface="Calibri"/>
              <a:ea typeface="Calibri"/>
              <a:cs typeface="Calibri"/>
              <a:sym typeface="Calibri"/>
            </a:endParaRPr>
          </a:p>
        </p:txBody>
      </p:sp>
      <p:sp>
        <p:nvSpPr>
          <p:cNvPr id="550" name="Google Shape;550;p22"/>
          <p:cNvSpPr/>
          <p:nvPr/>
        </p:nvSpPr>
        <p:spPr>
          <a:xfrm>
            <a:off x="4910328" y="2560320"/>
            <a:ext cx="3566160" cy="36576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The behavior is standing across every session.</a:t>
            </a:r>
            <a:endParaRPr b="0" i="0" sz="1100" u="none" cap="none" strike="noStrike">
              <a:solidFill>
                <a:schemeClr val="dk1"/>
              </a:solidFill>
              <a:latin typeface="Calibri"/>
              <a:ea typeface="Calibri"/>
              <a:cs typeface="Calibri"/>
              <a:sym typeface="Calibri"/>
            </a:endParaRPr>
          </a:p>
        </p:txBody>
      </p:sp>
      <p:sp>
        <p:nvSpPr>
          <p:cNvPr id="551" name="Google Shape;551;p22"/>
          <p:cNvSpPr/>
          <p:nvPr/>
        </p:nvSpPr>
        <p:spPr>
          <a:xfrm>
            <a:off x="4910328" y="2944368"/>
            <a:ext cx="3566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50"/>
              <a:buFont typeface="Inter"/>
              <a:buNone/>
            </a:pPr>
            <a:r>
              <a:rPr b="1" i="0" lang="en-US" sz="950" u="none" cap="none" strike="noStrike">
                <a:solidFill>
                  <a:srgbClr val="E8339A"/>
                </a:solidFill>
                <a:latin typeface="Inter"/>
                <a:ea typeface="Inter"/>
                <a:cs typeface="Inter"/>
                <a:sym typeface="Inter"/>
              </a:rPr>
              <a:t>rule (AGENTS.md or .cursor/rules)</a:t>
            </a:r>
            <a:endParaRPr b="0" i="0" sz="950" u="none" cap="none" strike="noStrike">
              <a:solidFill>
                <a:schemeClr val="dk1"/>
              </a:solidFill>
              <a:latin typeface="Calibri"/>
              <a:ea typeface="Calibri"/>
              <a:cs typeface="Calibri"/>
              <a:sym typeface="Calibri"/>
            </a:endParaRPr>
          </a:p>
        </p:txBody>
      </p:sp>
      <p:sp>
        <p:nvSpPr>
          <p:cNvPr id="552" name="Google Shape;552;p22"/>
          <p:cNvSpPr/>
          <p:nvPr/>
        </p:nvSpPr>
        <p:spPr>
          <a:xfrm>
            <a:off x="4910328" y="3337560"/>
            <a:ext cx="3566160" cy="36576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The behavior is specific to one task.</a:t>
            </a:r>
            <a:endParaRPr b="0" i="0" sz="1100" u="none" cap="none" strike="noStrike">
              <a:solidFill>
                <a:schemeClr val="dk1"/>
              </a:solidFill>
              <a:latin typeface="Calibri"/>
              <a:ea typeface="Calibri"/>
              <a:cs typeface="Calibri"/>
              <a:sym typeface="Calibri"/>
            </a:endParaRPr>
          </a:p>
        </p:txBody>
      </p:sp>
      <p:sp>
        <p:nvSpPr>
          <p:cNvPr id="553" name="Google Shape;553;p22"/>
          <p:cNvSpPr/>
          <p:nvPr/>
        </p:nvSpPr>
        <p:spPr>
          <a:xfrm>
            <a:off x="4910328" y="3721608"/>
            <a:ext cx="3566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50"/>
              <a:buFont typeface="Inter"/>
              <a:buNone/>
            </a:pPr>
            <a:r>
              <a:rPr b="1" i="0" lang="en-US" sz="950" u="none" cap="none" strike="noStrike">
                <a:solidFill>
                  <a:srgbClr val="E8339A"/>
                </a:solidFill>
                <a:latin typeface="Inter"/>
                <a:ea typeface="Inter"/>
                <a:cs typeface="Inter"/>
                <a:sym typeface="Inter"/>
              </a:rPr>
              <a:t>prompt</a:t>
            </a:r>
            <a:endParaRPr b="0" i="0" sz="950" u="none" cap="none" strike="noStrike">
              <a:solidFill>
                <a:schemeClr val="dk1"/>
              </a:solidFill>
              <a:latin typeface="Calibri"/>
              <a:ea typeface="Calibri"/>
              <a:cs typeface="Calibri"/>
              <a:sym typeface="Calibri"/>
            </a:endParaRPr>
          </a:p>
        </p:txBody>
      </p:sp>
      <p:sp>
        <p:nvSpPr>
          <p:cNvPr id="554" name="Google Shape;554;p22"/>
          <p:cNvSpPr/>
          <p:nvPr/>
        </p:nvSpPr>
        <p:spPr>
          <a:xfrm>
            <a:off x="502920" y="4736592"/>
            <a:ext cx="813816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950"/>
              <a:buFont typeface="Inter"/>
              <a:buNone/>
            </a:pPr>
            <a:r>
              <a:rPr b="0" i="1" lang="en-US" sz="950" u="none" cap="none" strike="noStrike">
                <a:solidFill>
                  <a:srgbClr val="A8A8A8"/>
                </a:solidFill>
                <a:latin typeface="Inter"/>
                <a:ea typeface="Inter"/>
                <a:cs typeface="Inter"/>
                <a:sym typeface="Inter"/>
              </a:rPr>
              <a:t>Keep a list for a week. Implement the pattern you repeat most often first.</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59" name="Shape 559"/>
        <p:cNvGrpSpPr/>
        <p:nvPr/>
      </p:nvGrpSpPr>
      <p:grpSpPr>
        <a:xfrm>
          <a:off x="0" y="0"/>
          <a:ext cx="0" cy="0"/>
          <a:chOff x="0" y="0"/>
          <a:chExt cx="0" cy="0"/>
        </a:xfrm>
      </p:grpSpPr>
      <p:sp>
        <p:nvSpPr>
          <p:cNvPr id="560" name="Google Shape;560;p23"/>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PATTERNS  ·  FAILURE MODES</a:t>
            </a:r>
            <a:endParaRPr b="0" i="0" sz="750" u="none" cap="none" strike="noStrike">
              <a:solidFill>
                <a:schemeClr val="dk1"/>
              </a:solidFill>
              <a:latin typeface="Calibri"/>
              <a:ea typeface="Calibri"/>
              <a:cs typeface="Calibri"/>
              <a:sym typeface="Calibri"/>
            </a:endParaRPr>
          </a:p>
        </p:txBody>
      </p:sp>
      <p:sp>
        <p:nvSpPr>
          <p:cNvPr id="561" name="Google Shape;561;p23"/>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Where hooks break down</a:t>
            </a:r>
            <a:endParaRPr b="0" i="0" sz="3200" u="none" cap="none" strike="noStrike">
              <a:solidFill>
                <a:schemeClr val="dk1"/>
              </a:solidFill>
              <a:latin typeface="Calibri"/>
              <a:ea typeface="Calibri"/>
              <a:cs typeface="Calibri"/>
              <a:sym typeface="Calibri"/>
            </a:endParaRPr>
          </a:p>
        </p:txBody>
      </p:sp>
      <p:sp>
        <p:nvSpPr>
          <p:cNvPr id="562" name="Google Shape;562;p23"/>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3" name="Google Shape;563;p23"/>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564" name="Google Shape;564;p23"/>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23 / 25</a:t>
            </a:r>
            <a:endParaRPr b="0" i="0" sz="750" u="none" cap="none" strike="noStrike">
              <a:solidFill>
                <a:schemeClr val="dk1"/>
              </a:solidFill>
              <a:latin typeface="Calibri"/>
              <a:ea typeface="Calibri"/>
              <a:cs typeface="Calibri"/>
              <a:sym typeface="Calibri"/>
            </a:endParaRPr>
          </a:p>
        </p:txBody>
      </p:sp>
      <p:sp>
        <p:nvSpPr>
          <p:cNvPr id="565" name="Google Shape;565;p23"/>
          <p:cNvSpPr/>
          <p:nvPr/>
        </p:nvSpPr>
        <p:spPr>
          <a:xfrm>
            <a:off x="502920" y="169164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6" name="Google Shape;566;p23"/>
          <p:cNvSpPr/>
          <p:nvPr/>
        </p:nvSpPr>
        <p:spPr>
          <a:xfrm>
            <a:off x="502920" y="1719072"/>
            <a:ext cx="8138160" cy="685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7" name="Google Shape;567;p23"/>
          <p:cNvSpPr/>
          <p:nvPr/>
        </p:nvSpPr>
        <p:spPr>
          <a:xfrm>
            <a:off x="704088" y="1810512"/>
            <a:ext cx="15544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PERFORMANCE</a:t>
            </a:r>
            <a:endParaRPr b="0" i="0" sz="750" u="none" cap="none" strike="noStrike">
              <a:solidFill>
                <a:schemeClr val="dk1"/>
              </a:solidFill>
              <a:latin typeface="Calibri"/>
              <a:ea typeface="Calibri"/>
              <a:cs typeface="Calibri"/>
              <a:sym typeface="Calibri"/>
            </a:endParaRPr>
          </a:p>
        </p:txBody>
      </p:sp>
      <p:sp>
        <p:nvSpPr>
          <p:cNvPr id="568" name="Google Shape;568;p23"/>
          <p:cNvSpPr/>
          <p:nvPr/>
        </p:nvSpPr>
        <p:spPr>
          <a:xfrm>
            <a:off x="2286000" y="1783080"/>
            <a:ext cx="3657600" cy="530352"/>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Slow hooks drag every Agent turn</a:t>
            </a:r>
            <a:endParaRPr b="0" i="0" sz="1200" u="none" cap="none" strike="noStrike">
              <a:solidFill>
                <a:schemeClr val="dk1"/>
              </a:solidFill>
              <a:latin typeface="Calibri"/>
              <a:ea typeface="Calibri"/>
              <a:cs typeface="Calibri"/>
              <a:sym typeface="Calibri"/>
            </a:endParaRPr>
          </a:p>
        </p:txBody>
      </p:sp>
      <p:sp>
        <p:nvSpPr>
          <p:cNvPr id="569" name="Google Shape;569;p23"/>
          <p:cNvSpPr/>
          <p:nvPr/>
        </p:nvSpPr>
        <p:spPr>
          <a:xfrm>
            <a:off x="5989320" y="1783080"/>
            <a:ext cx="260604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Keep scripts fast. Log asynchronously when you have to.</a:t>
            </a:r>
            <a:endParaRPr b="0" i="0" sz="1050" u="none" cap="none" strike="noStrike">
              <a:solidFill>
                <a:schemeClr val="dk1"/>
              </a:solidFill>
              <a:latin typeface="Calibri"/>
              <a:ea typeface="Calibri"/>
              <a:cs typeface="Calibri"/>
              <a:sym typeface="Calibri"/>
            </a:endParaRPr>
          </a:p>
        </p:txBody>
      </p:sp>
      <p:sp>
        <p:nvSpPr>
          <p:cNvPr id="570" name="Google Shape;570;p23"/>
          <p:cNvSpPr/>
          <p:nvPr/>
        </p:nvSpPr>
        <p:spPr>
          <a:xfrm>
            <a:off x="502920" y="2450592"/>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1" name="Google Shape;571;p23"/>
          <p:cNvSpPr/>
          <p:nvPr/>
        </p:nvSpPr>
        <p:spPr>
          <a:xfrm>
            <a:off x="502920" y="2478024"/>
            <a:ext cx="8138160" cy="685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23"/>
          <p:cNvSpPr/>
          <p:nvPr/>
        </p:nvSpPr>
        <p:spPr>
          <a:xfrm>
            <a:off x="704088" y="2569464"/>
            <a:ext cx="15544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OVER-MATCHING</a:t>
            </a:r>
            <a:endParaRPr b="0" i="0" sz="750" u="none" cap="none" strike="noStrike">
              <a:solidFill>
                <a:schemeClr val="dk1"/>
              </a:solidFill>
              <a:latin typeface="Calibri"/>
              <a:ea typeface="Calibri"/>
              <a:cs typeface="Calibri"/>
              <a:sym typeface="Calibri"/>
            </a:endParaRPr>
          </a:p>
        </p:txBody>
      </p:sp>
      <p:sp>
        <p:nvSpPr>
          <p:cNvPr id="573" name="Google Shape;573;p23"/>
          <p:cNvSpPr/>
          <p:nvPr/>
        </p:nvSpPr>
        <p:spPr>
          <a:xfrm>
            <a:off x="2286000" y="2542032"/>
            <a:ext cx="3657600" cy="530352"/>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Fires on everything, teaches the team to dismiss prompts</a:t>
            </a:r>
            <a:endParaRPr b="0" i="0" sz="1200" u="none" cap="none" strike="noStrike">
              <a:solidFill>
                <a:schemeClr val="dk1"/>
              </a:solidFill>
              <a:latin typeface="Calibri"/>
              <a:ea typeface="Calibri"/>
              <a:cs typeface="Calibri"/>
              <a:sym typeface="Calibri"/>
            </a:endParaRPr>
          </a:p>
        </p:txBody>
      </p:sp>
      <p:sp>
        <p:nvSpPr>
          <p:cNvPr id="574" name="Google Shape;574;p23"/>
          <p:cNvSpPr/>
          <p:nvPr/>
        </p:nvSpPr>
        <p:spPr>
          <a:xfrm>
            <a:off x="5989320" y="2542032"/>
            <a:ext cx="260604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Match narrowly. The matcher is your friend.</a:t>
            </a:r>
            <a:endParaRPr b="0" i="0" sz="1050" u="none" cap="none" strike="noStrike">
              <a:solidFill>
                <a:schemeClr val="dk1"/>
              </a:solidFill>
              <a:latin typeface="Calibri"/>
              <a:ea typeface="Calibri"/>
              <a:cs typeface="Calibri"/>
              <a:sym typeface="Calibri"/>
            </a:endParaRPr>
          </a:p>
        </p:txBody>
      </p:sp>
      <p:sp>
        <p:nvSpPr>
          <p:cNvPr id="575" name="Google Shape;575;p23"/>
          <p:cNvSpPr/>
          <p:nvPr/>
        </p:nvSpPr>
        <p:spPr>
          <a:xfrm>
            <a:off x="502920" y="3209544"/>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6" name="Google Shape;576;p23"/>
          <p:cNvSpPr/>
          <p:nvPr/>
        </p:nvSpPr>
        <p:spPr>
          <a:xfrm>
            <a:off x="502920" y="3236976"/>
            <a:ext cx="8138160" cy="685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7" name="Google Shape;577;p23"/>
          <p:cNvSpPr/>
          <p:nvPr/>
        </p:nvSpPr>
        <p:spPr>
          <a:xfrm>
            <a:off x="704088" y="3328416"/>
            <a:ext cx="15544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SILENT FAILURE</a:t>
            </a:r>
            <a:endParaRPr b="0" i="0" sz="750" u="none" cap="none" strike="noStrike">
              <a:solidFill>
                <a:schemeClr val="dk1"/>
              </a:solidFill>
              <a:latin typeface="Calibri"/>
              <a:ea typeface="Calibri"/>
              <a:cs typeface="Calibri"/>
              <a:sym typeface="Calibri"/>
            </a:endParaRPr>
          </a:p>
        </p:txBody>
      </p:sp>
      <p:sp>
        <p:nvSpPr>
          <p:cNvPr id="578" name="Google Shape;578;p23"/>
          <p:cNvSpPr/>
          <p:nvPr/>
        </p:nvSpPr>
        <p:spPr>
          <a:xfrm>
            <a:off x="2286000" y="3300984"/>
            <a:ext cx="3657600" cy="530352"/>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A broken hook is worse than no hook</a:t>
            </a:r>
            <a:endParaRPr b="0" i="0" sz="1200" u="none" cap="none" strike="noStrike">
              <a:solidFill>
                <a:schemeClr val="dk1"/>
              </a:solidFill>
              <a:latin typeface="Calibri"/>
              <a:ea typeface="Calibri"/>
              <a:cs typeface="Calibri"/>
              <a:sym typeface="Calibri"/>
            </a:endParaRPr>
          </a:p>
        </p:txBody>
      </p:sp>
      <p:sp>
        <p:nvSpPr>
          <p:cNvPr id="579" name="Google Shape;579;p23"/>
          <p:cNvSpPr/>
          <p:nvPr/>
        </p:nvSpPr>
        <p:spPr>
          <a:xfrm>
            <a:off x="5989320" y="3300984"/>
            <a:ext cx="260604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Check Settings → Hooks after changes. Set failClosed: true on security gates.</a:t>
            </a:r>
            <a:endParaRPr b="0" i="0" sz="1050" u="none" cap="none" strike="noStrike">
              <a:solidFill>
                <a:schemeClr val="dk1"/>
              </a:solidFill>
              <a:latin typeface="Calibri"/>
              <a:ea typeface="Calibri"/>
              <a:cs typeface="Calibri"/>
              <a:sym typeface="Calibri"/>
            </a:endParaRPr>
          </a:p>
        </p:txBody>
      </p:sp>
      <p:sp>
        <p:nvSpPr>
          <p:cNvPr id="580" name="Google Shape;580;p23"/>
          <p:cNvSpPr/>
          <p:nvPr/>
        </p:nvSpPr>
        <p:spPr>
          <a:xfrm>
            <a:off x="502920" y="3968496"/>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1" name="Google Shape;581;p23"/>
          <p:cNvSpPr/>
          <p:nvPr/>
        </p:nvSpPr>
        <p:spPr>
          <a:xfrm>
            <a:off x="502920" y="3995928"/>
            <a:ext cx="8138160" cy="685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2" name="Google Shape;582;p23"/>
          <p:cNvSpPr/>
          <p:nvPr/>
        </p:nvSpPr>
        <p:spPr>
          <a:xfrm>
            <a:off x="704088" y="4087368"/>
            <a:ext cx="15544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TEAM CONSENT</a:t>
            </a:r>
            <a:endParaRPr b="0" i="0" sz="750" u="none" cap="none" strike="noStrike">
              <a:solidFill>
                <a:schemeClr val="dk1"/>
              </a:solidFill>
              <a:latin typeface="Calibri"/>
              <a:ea typeface="Calibri"/>
              <a:cs typeface="Calibri"/>
              <a:sym typeface="Calibri"/>
            </a:endParaRPr>
          </a:p>
        </p:txBody>
      </p:sp>
      <p:sp>
        <p:nvSpPr>
          <p:cNvPr id="583" name="Google Shape;583;p23"/>
          <p:cNvSpPr/>
          <p:nvPr/>
        </p:nvSpPr>
        <p:spPr>
          <a:xfrm>
            <a:off x="2286000" y="4059936"/>
            <a:ext cx="3657600" cy="530352"/>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Hooks in main run on every team member's Cursor</a:t>
            </a:r>
            <a:endParaRPr b="0" i="0" sz="1200" u="none" cap="none" strike="noStrike">
              <a:solidFill>
                <a:schemeClr val="dk1"/>
              </a:solidFill>
              <a:latin typeface="Calibri"/>
              <a:ea typeface="Calibri"/>
              <a:cs typeface="Calibri"/>
              <a:sym typeface="Calibri"/>
            </a:endParaRPr>
          </a:p>
        </p:txBody>
      </p:sp>
      <p:sp>
        <p:nvSpPr>
          <p:cNvPr id="584" name="Google Shape;584;p23"/>
          <p:cNvSpPr/>
          <p:nvPr/>
        </p:nvSpPr>
        <p:spPr>
          <a:xfrm>
            <a:off x="5989320" y="4059936"/>
            <a:ext cx="260604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Land them like any config change: PR, description, reviewer, chance to push back.</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89" name="Shape 589"/>
        <p:cNvGrpSpPr/>
        <p:nvPr/>
      </p:nvGrpSpPr>
      <p:grpSpPr>
        <a:xfrm>
          <a:off x="0" y="0"/>
          <a:ext cx="0" cy="0"/>
          <a:chOff x="0" y="0"/>
          <a:chExt cx="0" cy="0"/>
        </a:xfrm>
      </p:grpSpPr>
      <p:sp>
        <p:nvSpPr>
          <p:cNvPr id="590" name="Google Shape;590;p24"/>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WRAP-UP  ·  WHAT TO REMEMBER</a:t>
            </a:r>
            <a:endParaRPr b="0" i="0" sz="750" u="none" cap="none" strike="noStrike">
              <a:solidFill>
                <a:schemeClr val="dk1"/>
              </a:solidFill>
              <a:latin typeface="Calibri"/>
              <a:ea typeface="Calibri"/>
              <a:cs typeface="Calibri"/>
              <a:sym typeface="Calibri"/>
            </a:endParaRPr>
          </a:p>
        </p:txBody>
      </p:sp>
      <p:sp>
        <p:nvSpPr>
          <p:cNvPr id="591" name="Google Shape;591;p24"/>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Four things to take with you</a:t>
            </a:r>
            <a:endParaRPr b="0" i="0" sz="3200" u="none" cap="none" strike="noStrike">
              <a:solidFill>
                <a:schemeClr val="dk1"/>
              </a:solidFill>
              <a:latin typeface="Calibri"/>
              <a:ea typeface="Calibri"/>
              <a:cs typeface="Calibri"/>
              <a:sym typeface="Calibri"/>
            </a:endParaRPr>
          </a:p>
        </p:txBody>
      </p:sp>
      <p:sp>
        <p:nvSpPr>
          <p:cNvPr id="592" name="Google Shape;592;p24"/>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24"/>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594" name="Google Shape;594;p24"/>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24 / 25</a:t>
            </a:r>
            <a:endParaRPr b="0" i="0" sz="750" u="none" cap="none" strike="noStrike">
              <a:solidFill>
                <a:schemeClr val="dk1"/>
              </a:solidFill>
              <a:latin typeface="Calibri"/>
              <a:ea typeface="Calibri"/>
              <a:cs typeface="Calibri"/>
              <a:sym typeface="Calibri"/>
            </a:endParaRPr>
          </a:p>
        </p:txBody>
      </p:sp>
      <p:sp>
        <p:nvSpPr>
          <p:cNvPr id="595" name="Google Shape;595;p24"/>
          <p:cNvSpPr/>
          <p:nvPr/>
        </p:nvSpPr>
        <p:spPr>
          <a:xfrm>
            <a:off x="502920" y="169164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6" name="Google Shape;596;p24"/>
          <p:cNvSpPr/>
          <p:nvPr/>
        </p:nvSpPr>
        <p:spPr>
          <a:xfrm>
            <a:off x="502920" y="1719072"/>
            <a:ext cx="8138160" cy="685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7" name="Google Shape;597;p24"/>
          <p:cNvSpPr/>
          <p:nvPr/>
        </p:nvSpPr>
        <p:spPr>
          <a:xfrm>
            <a:off x="704088" y="1810512"/>
            <a:ext cx="6400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400"/>
              <a:buFont typeface="Inter"/>
              <a:buNone/>
            </a:pPr>
            <a:r>
              <a:rPr b="0" i="0" lang="en-US" sz="2400" u="none" cap="none" strike="noStrike">
                <a:solidFill>
                  <a:srgbClr val="E8339A"/>
                </a:solidFill>
                <a:latin typeface="Inter"/>
                <a:ea typeface="Inter"/>
                <a:cs typeface="Inter"/>
                <a:sym typeface="Inter"/>
              </a:rPr>
              <a:t>01</a:t>
            </a:r>
            <a:endParaRPr b="0" i="0" sz="2400" u="none" cap="none" strike="noStrike">
              <a:solidFill>
                <a:schemeClr val="dk1"/>
              </a:solidFill>
              <a:latin typeface="Calibri"/>
              <a:ea typeface="Calibri"/>
              <a:cs typeface="Calibri"/>
              <a:sym typeface="Calibri"/>
            </a:endParaRPr>
          </a:p>
        </p:txBody>
      </p:sp>
      <p:sp>
        <p:nvSpPr>
          <p:cNvPr id="598" name="Google Shape;598;p24"/>
          <p:cNvSpPr/>
          <p:nvPr/>
        </p:nvSpPr>
        <p:spPr>
          <a:xfrm>
            <a:off x="1417320" y="1783080"/>
            <a:ext cx="4114800" cy="530352"/>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Hooks are scripts on Cursor events</a:t>
            </a:r>
            <a:endParaRPr b="0" i="0" sz="1300" u="none" cap="none" strike="noStrike">
              <a:solidFill>
                <a:schemeClr val="dk1"/>
              </a:solidFill>
              <a:latin typeface="Calibri"/>
              <a:ea typeface="Calibri"/>
              <a:cs typeface="Calibri"/>
              <a:sym typeface="Calibri"/>
            </a:endParaRPr>
          </a:p>
        </p:txBody>
      </p:sp>
      <p:sp>
        <p:nvSpPr>
          <p:cNvPr id="599" name="Google Shape;599;p24"/>
          <p:cNvSpPr/>
          <p:nvPr/>
        </p:nvSpPr>
        <p:spPr>
          <a:xfrm>
            <a:off x="5577840" y="1783080"/>
            <a:ext cx="301752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Two main shapes: follow-up message and permission decision. Plus observational, plus the sessionStart one-off.</a:t>
            </a:r>
            <a:endParaRPr b="0" i="0" sz="1050" u="none" cap="none" strike="noStrike">
              <a:solidFill>
                <a:schemeClr val="dk1"/>
              </a:solidFill>
              <a:latin typeface="Calibri"/>
              <a:ea typeface="Calibri"/>
              <a:cs typeface="Calibri"/>
              <a:sym typeface="Calibri"/>
            </a:endParaRPr>
          </a:p>
        </p:txBody>
      </p:sp>
      <p:sp>
        <p:nvSpPr>
          <p:cNvPr id="600" name="Google Shape;600;p24"/>
          <p:cNvSpPr/>
          <p:nvPr/>
        </p:nvSpPr>
        <p:spPr>
          <a:xfrm>
            <a:off x="502920" y="2450592"/>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1" name="Google Shape;601;p24"/>
          <p:cNvSpPr/>
          <p:nvPr/>
        </p:nvSpPr>
        <p:spPr>
          <a:xfrm>
            <a:off x="502920" y="2478024"/>
            <a:ext cx="8138160" cy="685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2" name="Google Shape;602;p24"/>
          <p:cNvSpPr/>
          <p:nvPr/>
        </p:nvSpPr>
        <p:spPr>
          <a:xfrm>
            <a:off x="704088" y="2569464"/>
            <a:ext cx="6400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400"/>
              <a:buFont typeface="Inter"/>
              <a:buNone/>
            </a:pPr>
            <a:r>
              <a:rPr b="0" i="0" lang="en-US" sz="2400" u="none" cap="none" strike="noStrike">
                <a:solidFill>
                  <a:srgbClr val="E8339A"/>
                </a:solidFill>
                <a:latin typeface="Inter"/>
                <a:ea typeface="Inter"/>
                <a:cs typeface="Inter"/>
                <a:sym typeface="Inter"/>
              </a:rPr>
              <a:t>02</a:t>
            </a:r>
            <a:endParaRPr b="0" i="0" sz="2400" u="none" cap="none" strike="noStrike">
              <a:solidFill>
                <a:schemeClr val="dk1"/>
              </a:solidFill>
              <a:latin typeface="Calibri"/>
              <a:ea typeface="Calibri"/>
              <a:cs typeface="Calibri"/>
              <a:sym typeface="Calibri"/>
            </a:endParaRPr>
          </a:p>
        </p:txBody>
      </p:sp>
      <p:sp>
        <p:nvSpPr>
          <p:cNvPr id="603" name="Google Shape;603;p24"/>
          <p:cNvSpPr/>
          <p:nvPr/>
        </p:nvSpPr>
        <p:spPr>
          <a:xfrm>
            <a:off x="1417320" y="2542032"/>
            <a:ext cx="4114800" cy="530352"/>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Start with one hook, one real pain point</a:t>
            </a:r>
            <a:endParaRPr b="0" i="0" sz="1300" u="none" cap="none" strike="noStrike">
              <a:solidFill>
                <a:schemeClr val="dk1"/>
              </a:solidFill>
              <a:latin typeface="Calibri"/>
              <a:ea typeface="Calibri"/>
              <a:cs typeface="Calibri"/>
              <a:sym typeface="Calibri"/>
            </a:endParaRPr>
          </a:p>
        </p:txBody>
      </p:sp>
      <p:sp>
        <p:nvSpPr>
          <p:cNvPr id="604" name="Google Shape;604;p24"/>
          <p:cNvSpPr/>
          <p:nvPr/>
        </p:nvSpPr>
        <p:spPr>
          <a:xfrm>
            <a:off x="5577840" y="2542032"/>
            <a:ext cx="301752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The catalog is long. Most teams only need a handful. Pick the highest-frequency annoyance first.</a:t>
            </a:r>
            <a:endParaRPr b="0" i="0" sz="1050" u="none" cap="none" strike="noStrike">
              <a:solidFill>
                <a:schemeClr val="dk1"/>
              </a:solidFill>
              <a:latin typeface="Calibri"/>
              <a:ea typeface="Calibri"/>
              <a:cs typeface="Calibri"/>
              <a:sym typeface="Calibri"/>
            </a:endParaRPr>
          </a:p>
        </p:txBody>
      </p:sp>
      <p:sp>
        <p:nvSpPr>
          <p:cNvPr id="605" name="Google Shape;605;p24"/>
          <p:cNvSpPr/>
          <p:nvPr/>
        </p:nvSpPr>
        <p:spPr>
          <a:xfrm>
            <a:off x="502920" y="3209544"/>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6" name="Google Shape;606;p24"/>
          <p:cNvSpPr/>
          <p:nvPr/>
        </p:nvSpPr>
        <p:spPr>
          <a:xfrm>
            <a:off x="502920" y="3236976"/>
            <a:ext cx="8138160" cy="685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7" name="Google Shape;607;p24"/>
          <p:cNvSpPr/>
          <p:nvPr/>
        </p:nvSpPr>
        <p:spPr>
          <a:xfrm>
            <a:off x="704088" y="3328416"/>
            <a:ext cx="6400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400"/>
              <a:buFont typeface="Inter"/>
              <a:buNone/>
            </a:pPr>
            <a:r>
              <a:rPr b="0" i="0" lang="en-US" sz="2400" u="none" cap="none" strike="noStrike">
                <a:solidFill>
                  <a:srgbClr val="E8339A"/>
                </a:solidFill>
                <a:latin typeface="Inter"/>
                <a:ea typeface="Inter"/>
                <a:cs typeface="Inter"/>
                <a:sym typeface="Inter"/>
              </a:rPr>
              <a:t>03</a:t>
            </a:r>
            <a:endParaRPr b="0" i="0" sz="2400" u="none" cap="none" strike="noStrike">
              <a:solidFill>
                <a:schemeClr val="dk1"/>
              </a:solidFill>
              <a:latin typeface="Calibri"/>
              <a:ea typeface="Calibri"/>
              <a:cs typeface="Calibri"/>
              <a:sym typeface="Calibri"/>
            </a:endParaRPr>
          </a:p>
        </p:txBody>
      </p:sp>
      <p:sp>
        <p:nvSpPr>
          <p:cNvPr id="608" name="Google Shape;608;p24"/>
          <p:cNvSpPr/>
          <p:nvPr/>
        </p:nvSpPr>
        <p:spPr>
          <a:xfrm>
            <a:off x="1417320" y="3300984"/>
            <a:ext cx="4114800" cy="530352"/>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.cursor/hooks.json goes in the repo</a:t>
            </a:r>
            <a:endParaRPr b="0" i="0" sz="1300" u="none" cap="none" strike="noStrike">
              <a:solidFill>
                <a:schemeClr val="dk1"/>
              </a:solidFill>
              <a:latin typeface="Calibri"/>
              <a:ea typeface="Calibri"/>
              <a:cs typeface="Calibri"/>
              <a:sym typeface="Calibri"/>
            </a:endParaRPr>
          </a:p>
        </p:txBody>
      </p:sp>
      <p:sp>
        <p:nvSpPr>
          <p:cNvPr id="609" name="Google Shape;609;p24"/>
          <p:cNvSpPr/>
          <p:nvPr/>
        </p:nvSpPr>
        <p:spPr>
          <a:xfrm>
            <a:off x="5577840" y="3300984"/>
            <a:ext cx="301752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One person's investment pays off for everyone who clones the repo. This is the team unlock.</a:t>
            </a:r>
            <a:endParaRPr b="0" i="0" sz="1050" u="none" cap="none" strike="noStrike">
              <a:solidFill>
                <a:schemeClr val="dk1"/>
              </a:solidFill>
              <a:latin typeface="Calibri"/>
              <a:ea typeface="Calibri"/>
              <a:cs typeface="Calibri"/>
              <a:sym typeface="Calibri"/>
            </a:endParaRPr>
          </a:p>
        </p:txBody>
      </p:sp>
      <p:sp>
        <p:nvSpPr>
          <p:cNvPr id="610" name="Google Shape;610;p24"/>
          <p:cNvSpPr/>
          <p:nvPr/>
        </p:nvSpPr>
        <p:spPr>
          <a:xfrm>
            <a:off x="502920" y="3968496"/>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1" name="Google Shape;611;p24"/>
          <p:cNvSpPr/>
          <p:nvPr/>
        </p:nvSpPr>
        <p:spPr>
          <a:xfrm>
            <a:off x="502920" y="3995928"/>
            <a:ext cx="8138160" cy="685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2" name="Google Shape;612;p24"/>
          <p:cNvSpPr/>
          <p:nvPr/>
        </p:nvSpPr>
        <p:spPr>
          <a:xfrm>
            <a:off x="704088" y="4087368"/>
            <a:ext cx="640080" cy="5303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400"/>
              <a:buFont typeface="Inter"/>
              <a:buNone/>
            </a:pPr>
            <a:r>
              <a:rPr b="0" i="0" lang="en-US" sz="2400" u="none" cap="none" strike="noStrike">
                <a:solidFill>
                  <a:srgbClr val="E8339A"/>
                </a:solidFill>
                <a:latin typeface="Inter"/>
                <a:ea typeface="Inter"/>
                <a:cs typeface="Inter"/>
                <a:sym typeface="Inter"/>
              </a:rPr>
              <a:t>04</a:t>
            </a:r>
            <a:endParaRPr b="0" i="0" sz="2400" u="none" cap="none" strike="noStrike">
              <a:solidFill>
                <a:schemeClr val="dk1"/>
              </a:solidFill>
              <a:latin typeface="Calibri"/>
              <a:ea typeface="Calibri"/>
              <a:cs typeface="Calibri"/>
              <a:sym typeface="Calibri"/>
            </a:endParaRPr>
          </a:p>
        </p:txBody>
      </p:sp>
      <p:sp>
        <p:nvSpPr>
          <p:cNvPr id="613" name="Google Shape;613;p24"/>
          <p:cNvSpPr/>
          <p:nvPr/>
        </p:nvSpPr>
        <p:spPr>
          <a:xfrm>
            <a:off x="1417320" y="4059936"/>
            <a:ext cx="4114800" cy="530352"/>
          </a:xfrm>
          <a:prstGeom prst="rect">
            <a:avLst/>
          </a:prstGeom>
          <a:noFill/>
          <a:ln>
            <a:noFill/>
          </a:ln>
        </p:spPr>
        <p:txBody>
          <a:bodyPr anchorCtr="0" anchor="ctr" bIns="0" lIns="0" spcFirstLastPara="1" rIns="0" wrap="square" tIns="0">
            <a:noAutofit/>
          </a:bodyPr>
          <a:lstStyle/>
          <a:p>
            <a:pPr indent="0" lvl="0" marL="0" marR="0" rtl="0" algn="l">
              <a:lnSpc>
                <a:spcPct val="120000"/>
              </a:lnSpc>
              <a:spcBef>
                <a:spcPts val="0"/>
              </a:spcBef>
              <a:spcAft>
                <a:spcPts val="0"/>
              </a:spcAft>
              <a:buClr>
                <a:srgbClr val="FFFFFF"/>
              </a:buClr>
              <a:buSzPts val="1300"/>
              <a:buFont typeface="Inter"/>
              <a:buNone/>
            </a:pPr>
            <a:r>
              <a:rPr b="0" i="0" lang="en-US" sz="1300" u="none" cap="none" strike="noStrike">
                <a:solidFill>
                  <a:srgbClr val="FFFFFF"/>
                </a:solidFill>
                <a:latin typeface="Inter"/>
                <a:ea typeface="Inter"/>
                <a:cs typeface="Inter"/>
                <a:sym typeface="Inter"/>
              </a:rPr>
              <a:t>Rule, prompt, or hook: pick the right tool</a:t>
            </a:r>
            <a:endParaRPr b="0" i="0" sz="1300" u="none" cap="none" strike="noStrike">
              <a:solidFill>
                <a:schemeClr val="dk1"/>
              </a:solidFill>
              <a:latin typeface="Calibri"/>
              <a:ea typeface="Calibri"/>
              <a:cs typeface="Calibri"/>
              <a:sym typeface="Calibri"/>
            </a:endParaRPr>
          </a:p>
        </p:txBody>
      </p:sp>
      <p:sp>
        <p:nvSpPr>
          <p:cNvPr id="614" name="Google Shape;614;p24"/>
          <p:cNvSpPr/>
          <p:nvPr/>
        </p:nvSpPr>
        <p:spPr>
          <a:xfrm>
            <a:off x="5577840" y="4059936"/>
            <a:ext cx="3017520" cy="530352"/>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Standing across sessions: rule. Specific to one task: prompt. Fires on an event: hook.</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19" name="Shape 619"/>
        <p:cNvGrpSpPr/>
        <p:nvPr/>
      </p:nvGrpSpPr>
      <p:grpSpPr>
        <a:xfrm>
          <a:off x="0" y="0"/>
          <a:ext cx="0" cy="0"/>
          <a:chOff x="0" y="0"/>
          <a:chExt cx="0" cy="0"/>
        </a:xfrm>
      </p:grpSpPr>
      <p:sp>
        <p:nvSpPr>
          <p:cNvPr id="620" name="Google Shape;620;p25"/>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HOMEWORK  ·  Q&amp;A</a:t>
            </a:r>
            <a:endParaRPr b="0" i="0" sz="750" u="none" cap="none" strike="noStrike">
              <a:solidFill>
                <a:schemeClr val="dk1"/>
              </a:solidFill>
              <a:latin typeface="Calibri"/>
              <a:ea typeface="Calibri"/>
              <a:cs typeface="Calibri"/>
              <a:sym typeface="Calibri"/>
            </a:endParaRPr>
          </a:p>
        </p:txBody>
      </p:sp>
      <p:sp>
        <p:nvSpPr>
          <p:cNvPr id="621" name="Google Shape;621;p25"/>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Ship one hook this week</a:t>
            </a:r>
            <a:endParaRPr b="0" i="0" sz="3400" u="none" cap="none" strike="noStrike">
              <a:solidFill>
                <a:schemeClr val="dk1"/>
              </a:solidFill>
              <a:latin typeface="Calibri"/>
              <a:ea typeface="Calibri"/>
              <a:cs typeface="Calibri"/>
              <a:sym typeface="Calibri"/>
            </a:endParaRPr>
          </a:p>
        </p:txBody>
      </p:sp>
      <p:sp>
        <p:nvSpPr>
          <p:cNvPr id="622" name="Google Shape;622;p25"/>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3" name="Google Shape;623;p25"/>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624" name="Google Shape;624;p25"/>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25 / 25</a:t>
            </a:r>
            <a:endParaRPr b="0" i="0" sz="750" u="none" cap="none" strike="noStrike">
              <a:solidFill>
                <a:schemeClr val="dk1"/>
              </a:solidFill>
              <a:latin typeface="Calibri"/>
              <a:ea typeface="Calibri"/>
              <a:cs typeface="Calibri"/>
              <a:sym typeface="Calibri"/>
            </a:endParaRPr>
          </a:p>
        </p:txBody>
      </p:sp>
      <p:sp>
        <p:nvSpPr>
          <p:cNvPr id="625" name="Google Shape;625;p25"/>
          <p:cNvSpPr/>
          <p:nvPr/>
        </p:nvSpPr>
        <p:spPr>
          <a:xfrm>
            <a:off x="502920" y="1691640"/>
            <a:ext cx="49377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6" name="Google Shape;626;p25"/>
          <p:cNvSpPr/>
          <p:nvPr/>
        </p:nvSpPr>
        <p:spPr>
          <a:xfrm>
            <a:off x="502920" y="1719072"/>
            <a:ext cx="4937760" cy="280720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7" name="Google Shape;627;p25"/>
          <p:cNvSpPr/>
          <p:nvPr/>
        </p:nvSpPr>
        <p:spPr>
          <a:xfrm>
            <a:off x="704088" y="1874520"/>
            <a:ext cx="45720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HOMEWORK</a:t>
            </a:r>
            <a:endParaRPr b="0" i="0" sz="750" u="none" cap="none" strike="noStrike">
              <a:solidFill>
                <a:schemeClr val="dk1"/>
              </a:solidFill>
              <a:latin typeface="Calibri"/>
              <a:ea typeface="Calibri"/>
              <a:cs typeface="Calibri"/>
              <a:sym typeface="Calibri"/>
            </a:endParaRPr>
          </a:p>
        </p:txBody>
      </p:sp>
      <p:sp>
        <p:nvSpPr>
          <p:cNvPr id="628" name="Google Shape;628;p25"/>
          <p:cNvSpPr/>
          <p:nvPr/>
        </p:nvSpPr>
        <p:spPr>
          <a:xfrm>
            <a:off x="704088" y="2103120"/>
            <a:ext cx="4572000" cy="457200"/>
          </a:xfrm>
          <a:prstGeom prst="rect">
            <a:avLst/>
          </a:prstGeom>
          <a:noFill/>
          <a:ln>
            <a:noFill/>
          </a:ln>
        </p:spPr>
        <p:txBody>
          <a:bodyPr anchorCtr="0" anchor="ctr" bIns="0" lIns="0" spcFirstLastPara="1" rIns="0" wrap="square" tIns="0">
            <a:noAutofit/>
          </a:bodyPr>
          <a:lstStyle/>
          <a:p>
            <a:pPr indent="0" lvl="0" marL="0" marR="0" rtl="0" algn="l">
              <a:lnSpc>
                <a:spcPct val="115000"/>
              </a:lnSpc>
              <a:spcBef>
                <a:spcPts val="0"/>
              </a:spcBef>
              <a:spcAft>
                <a:spcPts val="0"/>
              </a:spcAft>
              <a:buClr>
                <a:srgbClr val="FFFFFF"/>
              </a:buClr>
              <a:buSzPts val="1700"/>
              <a:buFont typeface="Inter"/>
              <a:buNone/>
            </a:pPr>
            <a:r>
              <a:rPr b="0" i="0" lang="en-US" sz="1700" u="none" cap="none" strike="noStrike">
                <a:solidFill>
                  <a:srgbClr val="FFFFFF"/>
                </a:solidFill>
                <a:latin typeface="Inter"/>
                <a:ea typeface="Inter"/>
                <a:cs typeface="Inter"/>
                <a:sym typeface="Inter"/>
              </a:rPr>
              <a:t>Pick one follow-up from slide 19. Ship it.</a:t>
            </a:r>
            <a:endParaRPr b="0" i="0" sz="1700" u="none" cap="none" strike="noStrike">
              <a:solidFill>
                <a:schemeClr val="dk1"/>
              </a:solidFill>
              <a:latin typeface="Calibri"/>
              <a:ea typeface="Calibri"/>
              <a:cs typeface="Calibri"/>
              <a:sym typeface="Calibri"/>
            </a:endParaRPr>
          </a:p>
        </p:txBody>
      </p:sp>
      <p:sp>
        <p:nvSpPr>
          <p:cNvPr id="629" name="Google Shape;629;p25"/>
          <p:cNvSpPr/>
          <p:nvPr/>
        </p:nvSpPr>
        <p:spPr>
          <a:xfrm>
            <a:off x="704088" y="2834640"/>
            <a:ext cx="45720" cy="4572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0" name="Google Shape;630;p25"/>
          <p:cNvSpPr/>
          <p:nvPr/>
        </p:nvSpPr>
        <p:spPr>
          <a:xfrm>
            <a:off x="832075" y="2756849"/>
            <a:ext cx="4434900" cy="201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Implement it in your real project's .cursor/hooks.json.</a:t>
            </a:r>
            <a:endParaRPr b="0" i="0" sz="1150" u="none" cap="none" strike="noStrike">
              <a:solidFill>
                <a:schemeClr val="dk1"/>
              </a:solidFill>
              <a:latin typeface="Calibri"/>
              <a:ea typeface="Calibri"/>
              <a:cs typeface="Calibri"/>
              <a:sym typeface="Calibri"/>
            </a:endParaRPr>
          </a:p>
        </p:txBody>
      </p:sp>
      <p:sp>
        <p:nvSpPr>
          <p:cNvPr id="631" name="Google Shape;631;p25"/>
          <p:cNvSpPr/>
          <p:nvPr/>
        </p:nvSpPr>
        <p:spPr>
          <a:xfrm>
            <a:off x="704088" y="3337560"/>
            <a:ext cx="45720" cy="4572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2" name="Google Shape;632;p25"/>
          <p:cNvSpPr/>
          <p:nvPr/>
        </p:nvSpPr>
        <p:spPr>
          <a:xfrm>
            <a:off x="832075" y="3255194"/>
            <a:ext cx="4434900" cy="2013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Commit it. PR if your team works that way.</a:t>
            </a:r>
            <a:endParaRPr b="0" i="0" sz="1150" u="none" cap="none" strike="noStrike">
              <a:solidFill>
                <a:schemeClr val="dk1"/>
              </a:solidFill>
              <a:latin typeface="Calibri"/>
              <a:ea typeface="Calibri"/>
              <a:cs typeface="Calibri"/>
              <a:sym typeface="Calibri"/>
            </a:endParaRPr>
          </a:p>
        </p:txBody>
      </p:sp>
      <p:sp>
        <p:nvSpPr>
          <p:cNvPr id="633" name="Google Shape;633;p25"/>
          <p:cNvSpPr/>
          <p:nvPr/>
        </p:nvSpPr>
        <p:spPr>
          <a:xfrm>
            <a:off x="704088" y="3840480"/>
            <a:ext cx="45720" cy="4572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4" name="Google Shape;634;p25"/>
          <p:cNvSpPr/>
          <p:nvPr/>
        </p:nvSpPr>
        <p:spPr>
          <a:xfrm>
            <a:off x="832104" y="3794760"/>
            <a:ext cx="4434840" cy="4572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50"/>
              <a:buFont typeface="Inter"/>
              <a:buNone/>
            </a:pPr>
            <a:r>
              <a:rPr b="0" i="0" lang="en-US" sz="1150" u="none" cap="none" strike="noStrike">
                <a:solidFill>
                  <a:srgbClr val="A8A8A8"/>
                </a:solidFill>
                <a:latin typeface="Inter"/>
                <a:ea typeface="Inter"/>
                <a:cs typeface="Inter"/>
                <a:sym typeface="Inter"/>
              </a:rPr>
              <a:t>Share the hook in the team channel. Good hooks propagate when people see them.</a:t>
            </a:r>
            <a:endParaRPr b="0" i="0" sz="1150" u="none" cap="none" strike="noStrike">
              <a:solidFill>
                <a:schemeClr val="dk1"/>
              </a:solidFill>
              <a:latin typeface="Calibri"/>
              <a:ea typeface="Calibri"/>
              <a:cs typeface="Calibri"/>
              <a:sym typeface="Calibri"/>
            </a:endParaRPr>
          </a:p>
        </p:txBody>
      </p:sp>
      <p:sp>
        <p:nvSpPr>
          <p:cNvPr id="635" name="Google Shape;635;p25"/>
          <p:cNvSpPr/>
          <p:nvPr/>
        </p:nvSpPr>
        <p:spPr>
          <a:xfrm>
            <a:off x="5715000" y="1691640"/>
            <a:ext cx="2926080" cy="13258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6" name="Google Shape;636;p25"/>
          <p:cNvSpPr/>
          <p:nvPr/>
        </p:nvSpPr>
        <p:spPr>
          <a:xfrm>
            <a:off x="5916168" y="1874520"/>
            <a:ext cx="25603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Q&amp;A</a:t>
            </a:r>
            <a:endParaRPr b="0" i="0" sz="750" u="none" cap="none" strike="noStrike">
              <a:solidFill>
                <a:schemeClr val="dk1"/>
              </a:solidFill>
              <a:latin typeface="Calibri"/>
              <a:ea typeface="Calibri"/>
              <a:cs typeface="Calibri"/>
              <a:sym typeface="Calibri"/>
            </a:endParaRPr>
          </a:p>
        </p:txBody>
      </p:sp>
      <p:sp>
        <p:nvSpPr>
          <p:cNvPr id="637" name="Google Shape;637;p25"/>
          <p:cNvSpPr/>
          <p:nvPr/>
        </p:nvSpPr>
        <p:spPr>
          <a:xfrm>
            <a:off x="5916168" y="2103120"/>
            <a:ext cx="256032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Drop questions in chat</a:t>
            </a:r>
            <a:endParaRPr b="0" i="0" sz="1600" u="none" cap="none" strike="noStrike">
              <a:solidFill>
                <a:schemeClr val="dk1"/>
              </a:solidFill>
              <a:latin typeface="Calibri"/>
              <a:ea typeface="Calibri"/>
              <a:cs typeface="Calibri"/>
              <a:sym typeface="Calibri"/>
            </a:endParaRPr>
          </a:p>
        </p:txBody>
      </p:sp>
      <p:sp>
        <p:nvSpPr>
          <p:cNvPr id="638" name="Google Shape;638;p25"/>
          <p:cNvSpPr/>
          <p:nvPr/>
        </p:nvSpPr>
        <p:spPr>
          <a:xfrm>
            <a:off x="5916168" y="2514600"/>
            <a:ext cx="2560320" cy="4572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We'll work through them in order, waterfall style.</a:t>
            </a:r>
            <a:endParaRPr b="0" i="0" sz="1100" u="none" cap="none" strike="noStrike">
              <a:solidFill>
                <a:schemeClr val="dk1"/>
              </a:solidFill>
              <a:latin typeface="Calibri"/>
              <a:ea typeface="Calibri"/>
              <a:cs typeface="Calibri"/>
              <a:sym typeface="Calibri"/>
            </a:endParaRPr>
          </a:p>
        </p:txBody>
      </p:sp>
      <p:sp>
        <p:nvSpPr>
          <p:cNvPr id="639" name="Google Shape;639;p25"/>
          <p:cNvSpPr/>
          <p:nvPr/>
        </p:nvSpPr>
        <p:spPr>
          <a:xfrm>
            <a:off x="5715000" y="3108960"/>
            <a:ext cx="292608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0" name="Google Shape;640;p25"/>
          <p:cNvSpPr/>
          <p:nvPr/>
        </p:nvSpPr>
        <p:spPr>
          <a:xfrm>
            <a:off x="5715000" y="3136392"/>
            <a:ext cx="2926080" cy="138988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1" name="Google Shape;641;p25"/>
          <p:cNvSpPr/>
          <p:nvPr/>
        </p:nvSpPr>
        <p:spPr>
          <a:xfrm>
            <a:off x="5916168" y="3291840"/>
            <a:ext cx="256032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WEDNESDAY  ·  APR 29</a:t>
            </a:r>
            <a:endParaRPr b="0" i="0" sz="750" u="none" cap="none" strike="noStrike">
              <a:solidFill>
                <a:schemeClr val="dk1"/>
              </a:solidFill>
              <a:latin typeface="Calibri"/>
              <a:ea typeface="Calibri"/>
              <a:cs typeface="Calibri"/>
              <a:sym typeface="Calibri"/>
            </a:endParaRPr>
          </a:p>
        </p:txBody>
      </p:sp>
      <p:sp>
        <p:nvSpPr>
          <p:cNvPr id="642" name="Google Shape;642;p25"/>
          <p:cNvSpPr/>
          <p:nvPr/>
        </p:nvSpPr>
        <p:spPr>
          <a:xfrm>
            <a:off x="5916168" y="3520440"/>
            <a:ext cx="256032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AI-assisted PR review and MCP</a:t>
            </a:r>
            <a:endParaRPr b="0" i="0" sz="1400" u="none" cap="none" strike="noStrike">
              <a:solidFill>
                <a:schemeClr val="dk1"/>
              </a:solidFill>
              <a:latin typeface="Calibri"/>
              <a:ea typeface="Calibri"/>
              <a:cs typeface="Calibri"/>
              <a:sym typeface="Calibri"/>
            </a:endParaRPr>
          </a:p>
        </p:txBody>
      </p:sp>
      <p:sp>
        <p:nvSpPr>
          <p:cNvPr id="643" name="Google Shape;643;p25"/>
          <p:cNvSpPr/>
          <p:nvPr/>
        </p:nvSpPr>
        <p:spPr>
          <a:xfrm>
            <a:off x="5916168" y="3886200"/>
            <a:ext cx="2560320" cy="54864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50"/>
              <a:buFont typeface="Inter"/>
              <a:buNone/>
            </a:pPr>
            <a:r>
              <a:rPr b="0" i="1" lang="en-US" sz="1050" u="none" cap="none" strike="noStrike">
                <a:solidFill>
                  <a:srgbClr val="A8A8A8"/>
                </a:solidFill>
                <a:latin typeface="Inter"/>
                <a:ea typeface="Inter"/>
                <a:cs typeface="Inter"/>
                <a:sym typeface="Inter"/>
              </a:rPr>
              <a:t>Hooks automate inside the editor. MCP brings outside tools in.</a:t>
            </a:r>
            <a:endParaRPr b="0" i="0" sz="1050" u="none" cap="none" strike="noStrike">
              <a:solidFill>
                <a:schemeClr val="dk1"/>
              </a:solidFill>
              <a:latin typeface="Calibri"/>
              <a:ea typeface="Calibri"/>
              <a:cs typeface="Calibri"/>
              <a:sym typeface="Calibri"/>
            </a:endParaRPr>
          </a:p>
        </p:txBody>
      </p:sp>
      <p:sp>
        <p:nvSpPr>
          <p:cNvPr id="644" name="Google Shape;644;p25"/>
          <p:cNvSpPr/>
          <p:nvPr/>
        </p:nvSpPr>
        <p:spPr>
          <a:xfrm>
            <a:off x="502920" y="4636008"/>
            <a:ext cx="813816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A8A8"/>
              </a:buClr>
              <a:buSzPts val="1000"/>
              <a:buFont typeface="Inter"/>
              <a:buNone/>
            </a:pPr>
            <a:r>
              <a:rPr b="0" i="1" lang="en-US" sz="1000" u="none" cap="none" strike="noStrike">
                <a:solidFill>
                  <a:srgbClr val="A8A8A8"/>
                </a:solidFill>
                <a:latin typeface="Inter"/>
                <a:ea typeface="Inter"/>
                <a:cs typeface="Inter"/>
                <a:sym typeface="Inter"/>
              </a:rPr>
              <a:t>Thanks for showing up.</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2" name="Shape 52"/>
        <p:cNvGrpSpPr/>
        <p:nvPr/>
      </p:nvGrpSpPr>
      <p:grpSpPr>
        <a:xfrm>
          <a:off x="0" y="0"/>
          <a:ext cx="0" cy="0"/>
          <a:chOff x="0" y="0"/>
          <a:chExt cx="0" cy="0"/>
        </a:xfrm>
      </p:grpSpPr>
      <p:sp>
        <p:nvSpPr>
          <p:cNvPr id="53" name="Google Shape;53;p3"/>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RECAP  ·  THURSDAY, APR 23</a:t>
            </a:r>
            <a:endParaRPr b="0" i="0" sz="750" u="none" cap="none" strike="noStrike">
              <a:solidFill>
                <a:schemeClr val="dk1"/>
              </a:solidFill>
              <a:latin typeface="Calibri"/>
              <a:ea typeface="Calibri"/>
              <a:cs typeface="Calibri"/>
              <a:sym typeface="Calibri"/>
            </a:endParaRPr>
          </a:p>
        </p:txBody>
      </p:sp>
      <p:sp>
        <p:nvSpPr>
          <p:cNvPr id="54" name="Google Shape;54;p3"/>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Thursday in one slide</a:t>
            </a:r>
            <a:endParaRPr b="0" i="0" sz="3400" u="none" cap="none" strike="noStrike">
              <a:solidFill>
                <a:schemeClr val="dk1"/>
              </a:solidFill>
              <a:latin typeface="Calibri"/>
              <a:ea typeface="Calibri"/>
              <a:cs typeface="Calibri"/>
              <a:sym typeface="Calibri"/>
            </a:endParaRPr>
          </a:p>
        </p:txBody>
      </p:sp>
      <p:sp>
        <p:nvSpPr>
          <p:cNvPr id="55" name="Google Shape;55;p3"/>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57" name="Google Shape;57;p3"/>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3 / 25</a:t>
            </a:r>
            <a:endParaRPr b="0" i="0" sz="750" u="none" cap="none" strike="noStrike">
              <a:solidFill>
                <a:schemeClr val="dk1"/>
              </a:solidFill>
              <a:latin typeface="Calibri"/>
              <a:ea typeface="Calibri"/>
              <a:cs typeface="Calibri"/>
              <a:sym typeface="Calibri"/>
            </a:endParaRPr>
          </a:p>
        </p:txBody>
      </p:sp>
      <p:sp>
        <p:nvSpPr>
          <p:cNvPr id="58" name="Google Shape;58;p3"/>
          <p:cNvSpPr/>
          <p:nvPr/>
        </p:nvSpPr>
        <p:spPr>
          <a:xfrm>
            <a:off x="502920" y="1828800"/>
            <a:ext cx="388620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3"/>
          <p:cNvSpPr/>
          <p:nvPr/>
        </p:nvSpPr>
        <p:spPr>
          <a:xfrm>
            <a:off x="502920" y="1856232"/>
            <a:ext cx="3886200" cy="257860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a:off x="731520" y="1993392"/>
            <a:ext cx="35204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THE TDD LOOP</a:t>
            </a:r>
            <a:endParaRPr b="0" i="0" sz="750" u="none" cap="none" strike="noStrike">
              <a:solidFill>
                <a:schemeClr val="dk1"/>
              </a:solidFill>
              <a:latin typeface="Calibri"/>
              <a:ea typeface="Calibri"/>
              <a:cs typeface="Calibri"/>
              <a:sym typeface="Calibri"/>
            </a:endParaRPr>
          </a:p>
        </p:txBody>
      </p:sp>
      <p:sp>
        <p:nvSpPr>
          <p:cNvPr id="61" name="Google Shape;61;p3"/>
          <p:cNvSpPr/>
          <p:nvPr/>
        </p:nvSpPr>
        <p:spPr>
          <a:xfrm>
            <a:off x="731520" y="2212848"/>
            <a:ext cx="352044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800"/>
              <a:buFont typeface="Inter"/>
              <a:buNone/>
            </a:pPr>
            <a:r>
              <a:rPr b="0" i="0" lang="en-US" sz="1800" u="none" cap="none" strike="noStrike">
                <a:solidFill>
                  <a:srgbClr val="FFFFFF"/>
                </a:solidFill>
                <a:latin typeface="Inter"/>
                <a:ea typeface="Inter"/>
                <a:cs typeface="Inter"/>
                <a:sym typeface="Inter"/>
              </a:rPr>
              <a:t>One hook, one job</a:t>
            </a:r>
            <a:endParaRPr b="0" i="0" sz="1800" u="none" cap="none" strike="noStrike">
              <a:solidFill>
                <a:schemeClr val="dk1"/>
              </a:solidFill>
              <a:latin typeface="Calibri"/>
              <a:ea typeface="Calibri"/>
              <a:cs typeface="Calibri"/>
              <a:sym typeface="Calibri"/>
            </a:endParaRPr>
          </a:p>
        </p:txBody>
      </p:sp>
      <p:sp>
        <p:nvSpPr>
          <p:cNvPr id="62" name="Google Shape;62;p3"/>
          <p:cNvSpPr/>
          <p:nvPr/>
        </p:nvSpPr>
        <p:spPr>
          <a:xfrm>
            <a:off x="731520" y="2670048"/>
            <a:ext cx="3520440" cy="4572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1" i="0" lang="en-US" sz="1200" u="none" cap="none" strike="noStrike">
                <a:solidFill>
                  <a:srgbClr val="FFFFFF"/>
                </a:solidFill>
                <a:latin typeface="Inter"/>
                <a:ea typeface="Inter"/>
                <a:cs typeface="Inter"/>
                <a:sym typeface="Inter"/>
              </a:rPr>
              <a:t>stop</a:t>
            </a:r>
            <a:r>
              <a:rPr b="0" i="0" lang="en-US" sz="1200" u="none" cap="none" strike="noStrike">
                <a:solidFill>
                  <a:srgbClr val="A8A8A8"/>
                </a:solidFill>
                <a:latin typeface="Inter"/>
                <a:ea typeface="Inter"/>
                <a:cs typeface="Inter"/>
                <a:sym typeface="Inter"/>
              </a:rPr>
              <a:t> fires when Agent finishes a turn.</a:t>
            </a:r>
            <a:endParaRPr b="0" i="0" sz="1200" u="none" cap="none" strike="noStrike">
              <a:solidFill>
                <a:schemeClr val="dk1"/>
              </a:solidFill>
              <a:latin typeface="Calibri"/>
              <a:ea typeface="Calibri"/>
              <a:cs typeface="Calibri"/>
              <a:sym typeface="Calibri"/>
            </a:endParaRPr>
          </a:p>
        </p:txBody>
      </p:sp>
      <p:sp>
        <p:nvSpPr>
          <p:cNvPr id="63" name="Google Shape;63;p3"/>
          <p:cNvSpPr/>
          <p:nvPr/>
        </p:nvSpPr>
        <p:spPr>
          <a:xfrm>
            <a:off x="731520" y="3154680"/>
            <a:ext cx="3520440" cy="118872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Our script ran bun test and either stayed silent (tests pass) or sent a follow-up message (tests fail).</a:t>
            </a:r>
            <a:endParaRPr b="0" i="0" sz="1200" u="none" cap="none" strike="noStrike">
              <a:solidFill>
                <a:schemeClr val="dk1"/>
              </a:solidFill>
              <a:latin typeface="Calibri"/>
              <a:ea typeface="Calibri"/>
              <a:cs typeface="Calibri"/>
              <a:sym typeface="Calibri"/>
            </a:endParaRPr>
          </a:p>
        </p:txBody>
      </p:sp>
      <p:sp>
        <p:nvSpPr>
          <p:cNvPr id="64" name="Google Shape;64;p3"/>
          <p:cNvSpPr/>
          <p:nvPr/>
        </p:nvSpPr>
        <p:spPr>
          <a:xfrm>
            <a:off x="4572000" y="1828800"/>
            <a:ext cx="4069080" cy="260604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3"/>
          <p:cNvSpPr/>
          <p:nvPr/>
        </p:nvSpPr>
        <p:spPr>
          <a:xfrm>
            <a:off x="4800600" y="1993392"/>
            <a:ext cx="3657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TODAY</a:t>
            </a:r>
            <a:endParaRPr b="0" i="0" sz="750" u="none" cap="none" strike="noStrike">
              <a:solidFill>
                <a:schemeClr val="dk1"/>
              </a:solidFill>
              <a:latin typeface="Calibri"/>
              <a:ea typeface="Calibri"/>
              <a:cs typeface="Calibri"/>
              <a:sym typeface="Calibri"/>
            </a:endParaRPr>
          </a:p>
        </p:txBody>
      </p:sp>
      <p:sp>
        <p:nvSpPr>
          <p:cNvPr id="66" name="Google Shape;66;p3"/>
          <p:cNvSpPr/>
          <p:nvPr/>
        </p:nvSpPr>
        <p:spPr>
          <a:xfrm>
            <a:off x="4800600" y="2212848"/>
            <a:ext cx="36576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800"/>
              <a:buFont typeface="Inter"/>
              <a:buNone/>
            </a:pPr>
            <a:r>
              <a:rPr b="0" i="0" lang="en-US" sz="1800" u="none" cap="none" strike="noStrike">
                <a:solidFill>
                  <a:srgbClr val="FFFFFF"/>
                </a:solidFill>
                <a:latin typeface="Inter"/>
                <a:ea typeface="Inter"/>
                <a:cs typeface="Inter"/>
                <a:sym typeface="Inter"/>
              </a:rPr>
              <a:t>Same protocol, much wider catalog</a:t>
            </a:r>
            <a:endParaRPr b="0" i="0" sz="1800" u="none" cap="none" strike="noStrike">
              <a:solidFill>
                <a:schemeClr val="dk1"/>
              </a:solidFill>
              <a:latin typeface="Calibri"/>
              <a:ea typeface="Calibri"/>
              <a:cs typeface="Calibri"/>
              <a:sym typeface="Calibri"/>
            </a:endParaRPr>
          </a:p>
        </p:txBody>
      </p:sp>
      <p:sp>
        <p:nvSpPr>
          <p:cNvPr id="67" name="Google Shape;67;p3"/>
          <p:cNvSpPr/>
          <p:nvPr/>
        </p:nvSpPr>
        <p:spPr>
          <a:xfrm>
            <a:off x="4800600" y="2697480"/>
            <a:ext cx="1280160" cy="109728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E8339A"/>
              </a:buClr>
              <a:buSzPts val="8000"/>
              <a:buFont typeface="Inter"/>
              <a:buNone/>
            </a:pPr>
            <a:r>
              <a:rPr b="0" i="0" lang="en-US" sz="8000" u="none" cap="none" strike="noStrike">
                <a:solidFill>
                  <a:srgbClr val="E8339A"/>
                </a:solidFill>
                <a:latin typeface="Inter"/>
                <a:ea typeface="Inter"/>
                <a:cs typeface="Inter"/>
                <a:sym typeface="Inter"/>
              </a:rPr>
              <a:t>18</a:t>
            </a:r>
            <a:endParaRPr b="0" i="0" sz="8000" u="none" cap="none" strike="noStrike">
              <a:solidFill>
                <a:schemeClr val="dk1"/>
              </a:solidFill>
              <a:latin typeface="Calibri"/>
              <a:ea typeface="Calibri"/>
              <a:cs typeface="Calibri"/>
              <a:sym typeface="Calibri"/>
            </a:endParaRPr>
          </a:p>
        </p:txBody>
      </p:sp>
      <p:sp>
        <p:nvSpPr>
          <p:cNvPr id="68" name="Google Shape;68;p3"/>
          <p:cNvSpPr/>
          <p:nvPr/>
        </p:nvSpPr>
        <p:spPr>
          <a:xfrm>
            <a:off x="6035040" y="2788920"/>
            <a:ext cx="2468880" cy="137160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hook events in the catalog. The same JSON-on-stdin protocol applies to every one.</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3" name="Shape 73"/>
        <p:cNvGrpSpPr/>
        <p:nvPr/>
      </p:nvGrpSpPr>
      <p:grpSpPr>
        <a:xfrm>
          <a:off x="0" y="0"/>
          <a:ext cx="0" cy="0"/>
          <a:chOff x="0" y="0"/>
          <a:chExt cx="0" cy="0"/>
        </a:xfrm>
      </p:grpSpPr>
      <p:sp>
        <p:nvSpPr>
          <p:cNvPr id="74" name="Google Shape;74;p4"/>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CONCEPT  ·  DEFINITION</a:t>
            </a:r>
            <a:endParaRPr b="0" i="0" sz="750" u="none" cap="none" strike="noStrike">
              <a:solidFill>
                <a:schemeClr val="dk1"/>
              </a:solidFill>
              <a:latin typeface="Calibri"/>
              <a:ea typeface="Calibri"/>
              <a:cs typeface="Calibri"/>
              <a:sym typeface="Calibri"/>
            </a:endParaRPr>
          </a:p>
        </p:txBody>
      </p:sp>
      <p:sp>
        <p:nvSpPr>
          <p:cNvPr id="75" name="Google Shape;75;p4"/>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What hooks actually are</a:t>
            </a:r>
            <a:endParaRPr b="0" i="0" sz="3400" u="none" cap="none" strike="noStrike">
              <a:solidFill>
                <a:schemeClr val="dk1"/>
              </a:solidFill>
              <a:latin typeface="Calibri"/>
              <a:ea typeface="Calibri"/>
              <a:cs typeface="Calibri"/>
              <a:sym typeface="Calibri"/>
            </a:endParaRPr>
          </a:p>
        </p:txBody>
      </p:sp>
      <p:sp>
        <p:nvSpPr>
          <p:cNvPr id="76" name="Google Shape;76;p4"/>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4"/>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78" name="Google Shape;78;p4"/>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4 / 25</a:t>
            </a:r>
            <a:endParaRPr b="0" i="0" sz="750" u="none" cap="none" strike="noStrike">
              <a:solidFill>
                <a:schemeClr val="dk1"/>
              </a:solidFill>
              <a:latin typeface="Calibri"/>
              <a:ea typeface="Calibri"/>
              <a:cs typeface="Calibri"/>
              <a:sym typeface="Calibri"/>
            </a:endParaRPr>
          </a:p>
        </p:txBody>
      </p:sp>
      <p:sp>
        <p:nvSpPr>
          <p:cNvPr id="79" name="Google Shape;79;p4"/>
          <p:cNvSpPr/>
          <p:nvPr/>
        </p:nvSpPr>
        <p:spPr>
          <a:xfrm>
            <a:off x="502920" y="1691640"/>
            <a:ext cx="8138160" cy="9144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Hooks are scripts Cursor runs at specific moments in the agent loop. They read structured JSON from stdin, write structured JSON to stdout, and can observe, block, modify, or extend what Agent is doing.</a:t>
            </a:r>
            <a:endParaRPr b="0" i="0" sz="1400" u="none" cap="none" strike="noStrike">
              <a:solidFill>
                <a:schemeClr val="dk1"/>
              </a:solidFill>
              <a:latin typeface="Calibri"/>
              <a:ea typeface="Calibri"/>
              <a:cs typeface="Calibri"/>
              <a:sym typeface="Calibri"/>
            </a:endParaRPr>
          </a:p>
        </p:txBody>
      </p:sp>
      <p:sp>
        <p:nvSpPr>
          <p:cNvPr id="80" name="Google Shape;80;p4"/>
          <p:cNvSpPr/>
          <p:nvPr/>
        </p:nvSpPr>
        <p:spPr>
          <a:xfrm>
            <a:off x="502920" y="2743200"/>
            <a:ext cx="260604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4"/>
          <p:cNvSpPr/>
          <p:nvPr/>
        </p:nvSpPr>
        <p:spPr>
          <a:xfrm>
            <a:off x="502920" y="2770632"/>
            <a:ext cx="2606040" cy="175564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4"/>
          <p:cNvSpPr/>
          <p:nvPr/>
        </p:nvSpPr>
        <p:spPr>
          <a:xfrm>
            <a:off x="704088" y="2944368"/>
            <a:ext cx="2240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INPUT</a:t>
            </a:r>
            <a:endParaRPr b="0" i="0" sz="750" u="none" cap="none" strike="noStrike">
              <a:solidFill>
                <a:schemeClr val="dk1"/>
              </a:solidFill>
              <a:latin typeface="Calibri"/>
              <a:ea typeface="Calibri"/>
              <a:cs typeface="Calibri"/>
              <a:sym typeface="Calibri"/>
            </a:endParaRPr>
          </a:p>
        </p:txBody>
      </p:sp>
      <p:sp>
        <p:nvSpPr>
          <p:cNvPr id="83" name="Google Shape;83;p4"/>
          <p:cNvSpPr/>
          <p:nvPr/>
        </p:nvSpPr>
        <p:spPr>
          <a:xfrm>
            <a:off x="704088" y="3182112"/>
            <a:ext cx="224028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JSON on stdin</a:t>
            </a:r>
            <a:endParaRPr b="0" i="0" sz="1600" u="none" cap="none" strike="noStrike">
              <a:solidFill>
                <a:schemeClr val="dk1"/>
              </a:solidFill>
              <a:latin typeface="Calibri"/>
              <a:ea typeface="Calibri"/>
              <a:cs typeface="Calibri"/>
              <a:sym typeface="Calibri"/>
            </a:endParaRPr>
          </a:p>
        </p:txBody>
      </p:sp>
      <p:sp>
        <p:nvSpPr>
          <p:cNvPr id="84" name="Google Shape;84;p4"/>
          <p:cNvSpPr/>
          <p:nvPr/>
        </p:nvSpPr>
        <p:spPr>
          <a:xfrm>
            <a:off x="704088" y="3611880"/>
            <a:ext cx="2240280" cy="82296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A typed payload: command, file path, conversation id, model, workspace.</a:t>
            </a:r>
            <a:endParaRPr b="0" i="0" sz="1100" u="none" cap="none" strike="noStrike">
              <a:solidFill>
                <a:schemeClr val="dk1"/>
              </a:solidFill>
              <a:latin typeface="Calibri"/>
              <a:ea typeface="Calibri"/>
              <a:cs typeface="Calibri"/>
              <a:sym typeface="Calibri"/>
            </a:endParaRPr>
          </a:p>
        </p:txBody>
      </p:sp>
      <p:sp>
        <p:nvSpPr>
          <p:cNvPr id="85" name="Google Shape;85;p4"/>
          <p:cNvSpPr/>
          <p:nvPr/>
        </p:nvSpPr>
        <p:spPr>
          <a:xfrm>
            <a:off x="3227832" y="2743200"/>
            <a:ext cx="2606040" cy="17830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4"/>
          <p:cNvSpPr/>
          <p:nvPr/>
        </p:nvSpPr>
        <p:spPr>
          <a:xfrm>
            <a:off x="3429000" y="2944368"/>
            <a:ext cx="2240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OUTPUT</a:t>
            </a:r>
            <a:endParaRPr b="0" i="0" sz="750" u="none" cap="none" strike="noStrike">
              <a:solidFill>
                <a:schemeClr val="dk1"/>
              </a:solidFill>
              <a:latin typeface="Calibri"/>
              <a:ea typeface="Calibri"/>
              <a:cs typeface="Calibri"/>
              <a:sym typeface="Calibri"/>
            </a:endParaRPr>
          </a:p>
        </p:txBody>
      </p:sp>
      <p:sp>
        <p:nvSpPr>
          <p:cNvPr id="87" name="Google Shape;87;p4"/>
          <p:cNvSpPr/>
          <p:nvPr/>
        </p:nvSpPr>
        <p:spPr>
          <a:xfrm>
            <a:off x="3429000" y="3182112"/>
            <a:ext cx="224028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JSON on stdout</a:t>
            </a:r>
            <a:endParaRPr b="0" i="0" sz="1600" u="none" cap="none" strike="noStrike">
              <a:solidFill>
                <a:schemeClr val="dk1"/>
              </a:solidFill>
              <a:latin typeface="Calibri"/>
              <a:ea typeface="Calibri"/>
              <a:cs typeface="Calibri"/>
              <a:sym typeface="Calibri"/>
            </a:endParaRPr>
          </a:p>
        </p:txBody>
      </p:sp>
      <p:sp>
        <p:nvSpPr>
          <p:cNvPr id="88" name="Google Shape;88;p4"/>
          <p:cNvSpPr/>
          <p:nvPr/>
        </p:nvSpPr>
        <p:spPr>
          <a:xfrm>
            <a:off x="3429000" y="3611880"/>
            <a:ext cx="2240280" cy="82296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A decision or follow-up: a permission, a follow-up message, or an empty object.</a:t>
            </a:r>
            <a:endParaRPr b="0" i="0" sz="1100" u="none" cap="none" strike="noStrike">
              <a:solidFill>
                <a:schemeClr val="dk1"/>
              </a:solidFill>
              <a:latin typeface="Calibri"/>
              <a:ea typeface="Calibri"/>
              <a:cs typeface="Calibri"/>
              <a:sym typeface="Calibri"/>
            </a:endParaRPr>
          </a:p>
        </p:txBody>
      </p:sp>
      <p:sp>
        <p:nvSpPr>
          <p:cNvPr id="89" name="Google Shape;89;p4"/>
          <p:cNvSpPr/>
          <p:nvPr/>
        </p:nvSpPr>
        <p:spPr>
          <a:xfrm>
            <a:off x="5952744" y="2743200"/>
            <a:ext cx="2606040" cy="17830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4"/>
          <p:cNvSpPr/>
          <p:nvPr/>
        </p:nvSpPr>
        <p:spPr>
          <a:xfrm>
            <a:off x="6153912" y="2944368"/>
            <a:ext cx="2240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RUNTIME</a:t>
            </a:r>
            <a:endParaRPr b="0" i="0" sz="750" u="none" cap="none" strike="noStrike">
              <a:solidFill>
                <a:schemeClr val="dk1"/>
              </a:solidFill>
              <a:latin typeface="Calibri"/>
              <a:ea typeface="Calibri"/>
              <a:cs typeface="Calibri"/>
              <a:sym typeface="Calibri"/>
            </a:endParaRPr>
          </a:p>
        </p:txBody>
      </p:sp>
      <p:sp>
        <p:nvSpPr>
          <p:cNvPr id="91" name="Google Shape;91;p4"/>
          <p:cNvSpPr/>
          <p:nvPr/>
        </p:nvSpPr>
        <p:spPr>
          <a:xfrm>
            <a:off x="6153912" y="3182112"/>
            <a:ext cx="224028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Any language works</a:t>
            </a:r>
            <a:endParaRPr b="0" i="0" sz="1600" u="none" cap="none" strike="noStrike">
              <a:solidFill>
                <a:schemeClr val="dk1"/>
              </a:solidFill>
              <a:latin typeface="Calibri"/>
              <a:ea typeface="Calibri"/>
              <a:cs typeface="Calibri"/>
              <a:sym typeface="Calibri"/>
            </a:endParaRPr>
          </a:p>
        </p:txBody>
      </p:sp>
      <p:sp>
        <p:nvSpPr>
          <p:cNvPr id="92" name="Google Shape;92;p4"/>
          <p:cNvSpPr/>
          <p:nvPr/>
        </p:nvSpPr>
        <p:spPr>
          <a:xfrm>
            <a:off x="6153912" y="3611880"/>
            <a:ext cx="2240280" cy="822960"/>
          </a:xfrm>
          <a:prstGeom prst="rect">
            <a:avLst/>
          </a:prstGeom>
          <a:noFill/>
          <a:ln>
            <a:noFill/>
          </a:ln>
        </p:spPr>
        <p:txBody>
          <a:bodyPr anchorCtr="0" anchor="ctr" bIns="0" lIns="0" spcFirstLastPara="1" rIns="0" wrap="square" tIns="0">
            <a:noAutofit/>
          </a:bodyPr>
          <a:lstStyle/>
          <a:p>
            <a:pPr indent="0" lvl="0" marL="0" marR="0" rtl="0" algn="l">
              <a:lnSpc>
                <a:spcPct val="13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Shell, Python, Node, Bun, TypeScript. If it reads stdin and writes stdout, it can be a hook.</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7" name="Shape 97"/>
        <p:cNvGrpSpPr/>
        <p:nvPr/>
      </p:nvGrpSpPr>
      <p:grpSpPr>
        <a:xfrm>
          <a:off x="0" y="0"/>
          <a:ext cx="0" cy="0"/>
          <a:chOff x="0" y="0"/>
          <a:chExt cx="0" cy="0"/>
        </a:xfrm>
      </p:grpSpPr>
      <p:sp>
        <p:nvSpPr>
          <p:cNvPr id="98" name="Google Shape;98;p5"/>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CONCEPT  ·  SURFACE AREA</a:t>
            </a:r>
            <a:endParaRPr b="0" i="0" sz="750" u="none" cap="none" strike="noStrike">
              <a:solidFill>
                <a:schemeClr val="dk1"/>
              </a:solidFill>
              <a:latin typeface="Calibri"/>
              <a:ea typeface="Calibri"/>
              <a:cs typeface="Calibri"/>
              <a:sym typeface="Calibri"/>
            </a:endParaRPr>
          </a:p>
        </p:txBody>
      </p:sp>
      <p:sp>
        <p:nvSpPr>
          <p:cNvPr id="99" name="Google Shape;99;p5"/>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The event catalog</a:t>
            </a:r>
            <a:endParaRPr b="0" i="0" sz="3400" u="none" cap="none" strike="noStrike">
              <a:solidFill>
                <a:schemeClr val="dk1"/>
              </a:solidFill>
              <a:latin typeface="Calibri"/>
              <a:ea typeface="Calibri"/>
              <a:cs typeface="Calibri"/>
              <a:sym typeface="Calibri"/>
            </a:endParaRPr>
          </a:p>
        </p:txBody>
      </p:sp>
      <p:sp>
        <p:nvSpPr>
          <p:cNvPr id="100" name="Google Shape;100;p5"/>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5"/>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102" name="Google Shape;102;p5"/>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5 / 25</a:t>
            </a:r>
            <a:endParaRPr b="0" i="0" sz="750" u="none" cap="none" strike="noStrike">
              <a:solidFill>
                <a:schemeClr val="dk1"/>
              </a:solidFill>
              <a:latin typeface="Calibri"/>
              <a:ea typeface="Calibri"/>
              <a:cs typeface="Calibri"/>
              <a:sym typeface="Calibri"/>
            </a:endParaRPr>
          </a:p>
        </p:txBody>
      </p:sp>
      <p:sp>
        <p:nvSpPr>
          <p:cNvPr id="103" name="Google Shape;103;p5"/>
          <p:cNvSpPr/>
          <p:nvPr/>
        </p:nvSpPr>
        <p:spPr>
          <a:xfrm>
            <a:off x="502920" y="1691640"/>
            <a:ext cx="57607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5"/>
          <p:cNvSpPr/>
          <p:nvPr/>
        </p:nvSpPr>
        <p:spPr>
          <a:xfrm>
            <a:off x="502920" y="1719072"/>
            <a:ext cx="5760720" cy="299008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5"/>
          <p:cNvSpPr/>
          <p:nvPr/>
        </p:nvSpPr>
        <p:spPr>
          <a:xfrm>
            <a:off x="704088" y="1874520"/>
            <a:ext cx="5486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AGENT EVENTS</a:t>
            </a:r>
            <a:endParaRPr b="0" i="0" sz="750" u="none" cap="none" strike="noStrike">
              <a:solidFill>
                <a:schemeClr val="dk1"/>
              </a:solidFill>
              <a:latin typeface="Calibri"/>
              <a:ea typeface="Calibri"/>
              <a:cs typeface="Calibri"/>
              <a:sym typeface="Calibri"/>
            </a:endParaRPr>
          </a:p>
        </p:txBody>
      </p:sp>
      <p:sp>
        <p:nvSpPr>
          <p:cNvPr id="106" name="Google Shape;106;p5"/>
          <p:cNvSpPr/>
          <p:nvPr/>
        </p:nvSpPr>
        <p:spPr>
          <a:xfrm>
            <a:off x="704088" y="2075688"/>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Fire during Cmd+K and Agent Chat</a:t>
            </a:r>
            <a:endParaRPr b="0" i="0" sz="1100" u="none" cap="none" strike="noStrike">
              <a:solidFill>
                <a:schemeClr val="dk1"/>
              </a:solidFill>
              <a:latin typeface="Calibri"/>
              <a:ea typeface="Calibri"/>
              <a:cs typeface="Calibri"/>
              <a:sym typeface="Calibri"/>
            </a:endParaRPr>
          </a:p>
        </p:txBody>
      </p:sp>
      <p:sp>
        <p:nvSpPr>
          <p:cNvPr id="107" name="Google Shape;107;p5"/>
          <p:cNvSpPr/>
          <p:nvPr/>
        </p:nvSpPr>
        <p:spPr>
          <a:xfrm>
            <a:off x="704088" y="2468880"/>
            <a:ext cx="2743200" cy="2103120"/>
          </a:xfrm>
          <a:prstGeom prst="rect">
            <a:avLst/>
          </a:prstGeom>
          <a:noFill/>
          <a:ln>
            <a:noFill/>
          </a:ln>
        </p:spPr>
        <p:txBody>
          <a:bodyPr anchorCtr="0" anchor="ctr" bIns="0" lIns="0" spcFirstLastPara="1" rIns="0" wrap="square" tIns="0">
            <a:noAutofit/>
          </a:bodyPr>
          <a:lstStyle/>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sessionStart  /  sessionEnd</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beforeSubmitPrompt</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preToolUse  /  postToolUse</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postToolUseFailure</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beforeShellExecution</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afterShellExecution</a:t>
            </a:r>
            <a:endParaRPr i="0" sz="1000" u="none" cap="none" strike="noStrike">
              <a:solidFill>
                <a:schemeClr val="dk1"/>
              </a:solidFill>
              <a:latin typeface="Roboto Mono"/>
              <a:ea typeface="Roboto Mono"/>
              <a:cs typeface="Roboto Mono"/>
              <a:sym typeface="Roboto Mono"/>
            </a:endParaRPr>
          </a:p>
        </p:txBody>
      </p:sp>
      <p:sp>
        <p:nvSpPr>
          <p:cNvPr id="108" name="Google Shape;108;p5"/>
          <p:cNvSpPr/>
          <p:nvPr/>
        </p:nvSpPr>
        <p:spPr>
          <a:xfrm>
            <a:off x="3474720" y="2468880"/>
            <a:ext cx="2743200" cy="2103120"/>
          </a:xfrm>
          <a:prstGeom prst="rect">
            <a:avLst/>
          </a:prstGeom>
          <a:noFill/>
          <a:ln>
            <a:noFill/>
          </a:ln>
        </p:spPr>
        <p:txBody>
          <a:bodyPr anchorCtr="0" anchor="ctr" bIns="0" lIns="0" spcFirstLastPara="1" rIns="0" wrap="square" tIns="0">
            <a:noAutofit/>
          </a:bodyPr>
          <a:lstStyle/>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beforeMCPExecution</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afterMCPExecution</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beforeReadFile  /  afterFileEdit</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subagentStart  /  subagentStop</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stop  /  afterAgentResponse</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afterAgentThought  /  preCompact</a:t>
            </a:r>
            <a:endParaRPr i="0" sz="1000" u="none" cap="none" strike="noStrike">
              <a:solidFill>
                <a:schemeClr val="dk1"/>
              </a:solidFill>
              <a:latin typeface="Roboto Mono"/>
              <a:ea typeface="Roboto Mono"/>
              <a:cs typeface="Roboto Mono"/>
              <a:sym typeface="Roboto Mono"/>
            </a:endParaRPr>
          </a:p>
        </p:txBody>
      </p:sp>
      <p:sp>
        <p:nvSpPr>
          <p:cNvPr id="109" name="Google Shape;109;p5"/>
          <p:cNvSpPr/>
          <p:nvPr/>
        </p:nvSpPr>
        <p:spPr>
          <a:xfrm>
            <a:off x="6400800" y="1691640"/>
            <a:ext cx="2240280" cy="30175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5"/>
          <p:cNvSpPr/>
          <p:nvPr/>
        </p:nvSpPr>
        <p:spPr>
          <a:xfrm>
            <a:off x="6583680" y="1874520"/>
            <a:ext cx="19202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1" i="0" lang="en-US" sz="750" u="none" cap="none" strike="noStrike">
                <a:solidFill>
                  <a:srgbClr val="A8A8A8"/>
                </a:solidFill>
                <a:latin typeface="Inter"/>
                <a:ea typeface="Inter"/>
                <a:cs typeface="Inter"/>
                <a:sym typeface="Inter"/>
              </a:rPr>
              <a:t>TAB EVENTS</a:t>
            </a:r>
            <a:endParaRPr b="0" i="0" sz="750" u="none" cap="none" strike="noStrike">
              <a:solidFill>
                <a:schemeClr val="dk1"/>
              </a:solidFill>
              <a:latin typeface="Calibri"/>
              <a:ea typeface="Calibri"/>
              <a:cs typeface="Calibri"/>
              <a:sym typeface="Calibri"/>
            </a:endParaRPr>
          </a:p>
        </p:txBody>
      </p:sp>
      <p:sp>
        <p:nvSpPr>
          <p:cNvPr id="111" name="Google Shape;111;p5"/>
          <p:cNvSpPr/>
          <p:nvPr/>
        </p:nvSpPr>
        <p:spPr>
          <a:xfrm>
            <a:off x="6583680" y="2075688"/>
            <a:ext cx="1920240" cy="45720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Fire during inline</a:t>
            </a:r>
            <a:endParaRPr b="0" i="0" sz="1100" u="none" cap="none" strike="noStrike">
              <a:solidFill>
                <a:schemeClr val="dk1"/>
              </a:solidFill>
              <a:latin typeface="Calibri"/>
              <a:ea typeface="Calibri"/>
              <a:cs typeface="Calibri"/>
              <a:sym typeface="Calibri"/>
            </a:endParaRPr>
          </a:p>
          <a:p>
            <a:pPr indent="0" lvl="0" marL="0" marR="0" rtl="0" algn="l">
              <a:lnSpc>
                <a:spcPct val="125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completions</a:t>
            </a:r>
            <a:endParaRPr b="0" i="0" sz="1100" u="none" cap="none" strike="noStrike">
              <a:solidFill>
                <a:schemeClr val="dk1"/>
              </a:solidFill>
              <a:latin typeface="Calibri"/>
              <a:ea typeface="Calibri"/>
              <a:cs typeface="Calibri"/>
              <a:sym typeface="Calibri"/>
            </a:endParaRPr>
          </a:p>
        </p:txBody>
      </p:sp>
      <p:sp>
        <p:nvSpPr>
          <p:cNvPr id="112" name="Google Shape;112;p5"/>
          <p:cNvSpPr/>
          <p:nvPr/>
        </p:nvSpPr>
        <p:spPr>
          <a:xfrm>
            <a:off x="6583680" y="2743200"/>
            <a:ext cx="1920240" cy="1554480"/>
          </a:xfrm>
          <a:prstGeom prst="rect">
            <a:avLst/>
          </a:prstGeom>
          <a:noFill/>
          <a:ln>
            <a:noFill/>
          </a:ln>
        </p:spPr>
        <p:txBody>
          <a:bodyPr anchorCtr="0" anchor="ctr" bIns="0" lIns="0" spcFirstLastPara="1" rIns="0" wrap="square" tIns="0">
            <a:noAutofit/>
          </a:bodyPr>
          <a:lstStyle/>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beforeTabFileRead</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chemeClr val="dk1"/>
              </a:buClr>
              <a:buSzPts val="1100"/>
              <a:buFont typeface="Calibri"/>
              <a:buNone/>
            </a:pPr>
            <a:r>
              <a:t/>
            </a:r>
            <a:endParaRPr i="0" sz="1000" u="none" cap="none" strike="noStrike">
              <a:solidFill>
                <a:schemeClr val="dk1"/>
              </a:solidFill>
              <a:latin typeface="Roboto Mono"/>
              <a:ea typeface="Roboto Mono"/>
              <a:cs typeface="Roboto Mono"/>
              <a:sym typeface="Roboto Mono"/>
            </a:endParaRPr>
          </a:p>
          <a:p>
            <a:pPr indent="0" lvl="0" marL="0" marR="0" rtl="0" algn="l">
              <a:lnSpc>
                <a:spcPct val="155000"/>
              </a:lnSpc>
              <a:spcBef>
                <a:spcPts val="0"/>
              </a:spcBef>
              <a:spcAft>
                <a:spcPts val="0"/>
              </a:spcAft>
              <a:buClr>
                <a:srgbClr val="FFFFFF"/>
              </a:buClr>
              <a:buSzPts val="1100"/>
              <a:buFont typeface="Inter"/>
              <a:buNone/>
            </a:pPr>
            <a:r>
              <a:rPr i="0" lang="en-US" sz="1000" u="none" cap="none" strike="noStrike">
                <a:solidFill>
                  <a:srgbClr val="FFFFFF"/>
                </a:solidFill>
                <a:latin typeface="Roboto Mono"/>
                <a:ea typeface="Roboto Mono"/>
                <a:cs typeface="Roboto Mono"/>
                <a:sym typeface="Roboto Mono"/>
              </a:rPr>
              <a:t>afterTabFileEdit</a:t>
            </a:r>
            <a:endParaRPr i="0" sz="1000" u="none" cap="none" strike="noStrike">
              <a:solidFill>
                <a:schemeClr val="dk1"/>
              </a:solidFill>
              <a:latin typeface="Roboto Mono"/>
              <a:ea typeface="Roboto Mono"/>
              <a:cs typeface="Roboto Mono"/>
              <a:sym typeface="Roboto Mono"/>
            </a:endParaRPr>
          </a:p>
        </p:txBody>
      </p:sp>
      <p:sp>
        <p:nvSpPr>
          <p:cNvPr id="113" name="Google Shape;113;p5"/>
          <p:cNvSpPr/>
          <p:nvPr/>
        </p:nvSpPr>
        <p:spPr>
          <a:xfrm>
            <a:off x="502920" y="46360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1" lang="en-US" sz="900" u="none" cap="none" strike="noStrike">
                <a:solidFill>
                  <a:srgbClr val="A8A8A8"/>
                </a:solidFill>
                <a:latin typeface="Inter"/>
                <a:ea typeface="Inter"/>
                <a:cs typeface="Inter"/>
                <a:sym typeface="Inter"/>
              </a:rPr>
              <a:t>Events come in before/after pairs. Specific events carry richer payloads than the generic preToolUse. Prefer them.</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8" name="Shape 118"/>
        <p:cNvGrpSpPr/>
        <p:nvPr/>
      </p:nvGrpSpPr>
      <p:grpSpPr>
        <a:xfrm>
          <a:off x="0" y="0"/>
          <a:ext cx="0" cy="0"/>
          <a:chOff x="0" y="0"/>
          <a:chExt cx="0" cy="0"/>
        </a:xfrm>
      </p:grpSpPr>
      <p:sp>
        <p:nvSpPr>
          <p:cNvPr id="119" name="Google Shape;119;p6"/>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MENTAL MODEL  ·  OUTPUT SHAPES</a:t>
            </a:r>
            <a:endParaRPr b="0" i="0" sz="750" u="none" cap="none" strike="noStrike">
              <a:solidFill>
                <a:schemeClr val="dk1"/>
              </a:solidFill>
              <a:latin typeface="Calibri"/>
              <a:ea typeface="Calibri"/>
              <a:cs typeface="Calibri"/>
              <a:sym typeface="Calibri"/>
            </a:endParaRPr>
          </a:p>
        </p:txBody>
      </p:sp>
      <p:sp>
        <p:nvSpPr>
          <p:cNvPr id="120" name="Google Shape;120;p6"/>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Three hook output types</a:t>
            </a:r>
            <a:endParaRPr b="0" i="0" sz="3400" u="none" cap="none" strike="noStrike">
              <a:solidFill>
                <a:schemeClr val="dk1"/>
              </a:solidFill>
              <a:latin typeface="Calibri"/>
              <a:ea typeface="Calibri"/>
              <a:cs typeface="Calibri"/>
              <a:sym typeface="Calibri"/>
            </a:endParaRPr>
          </a:p>
        </p:txBody>
      </p:sp>
      <p:sp>
        <p:nvSpPr>
          <p:cNvPr id="121" name="Google Shape;121;p6"/>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6"/>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123" name="Google Shape;123;p6"/>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6 / 25</a:t>
            </a:r>
            <a:endParaRPr b="0" i="0" sz="750" u="none" cap="none" strike="noStrike">
              <a:solidFill>
                <a:schemeClr val="dk1"/>
              </a:solidFill>
              <a:latin typeface="Calibri"/>
              <a:ea typeface="Calibri"/>
              <a:cs typeface="Calibri"/>
              <a:sym typeface="Calibri"/>
            </a:endParaRPr>
          </a:p>
        </p:txBody>
      </p:sp>
      <p:sp>
        <p:nvSpPr>
          <p:cNvPr id="124" name="Google Shape;124;p6"/>
          <p:cNvSpPr/>
          <p:nvPr/>
        </p:nvSpPr>
        <p:spPr>
          <a:xfrm>
            <a:off x="502920" y="1627632"/>
            <a:ext cx="2633472"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6"/>
          <p:cNvSpPr/>
          <p:nvPr/>
        </p:nvSpPr>
        <p:spPr>
          <a:xfrm>
            <a:off x="502920" y="1655064"/>
            <a:ext cx="2633472" cy="276148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6"/>
          <p:cNvSpPr/>
          <p:nvPr/>
        </p:nvSpPr>
        <p:spPr>
          <a:xfrm>
            <a:off x="704088" y="1792224"/>
            <a:ext cx="54864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01</a:t>
            </a:r>
            <a:endParaRPr b="0" i="0" sz="2200" u="none" cap="none" strike="noStrike">
              <a:solidFill>
                <a:schemeClr val="dk1"/>
              </a:solidFill>
              <a:latin typeface="Calibri"/>
              <a:ea typeface="Calibri"/>
              <a:cs typeface="Calibri"/>
              <a:sym typeface="Calibri"/>
            </a:endParaRPr>
          </a:p>
        </p:txBody>
      </p:sp>
      <p:sp>
        <p:nvSpPr>
          <p:cNvPr id="127" name="Google Shape;127;p6"/>
          <p:cNvSpPr/>
          <p:nvPr/>
        </p:nvSpPr>
        <p:spPr>
          <a:xfrm>
            <a:off x="704088" y="2194560"/>
            <a:ext cx="2267712"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FOLLOW-UP MESSAGE</a:t>
            </a:r>
            <a:endParaRPr b="0" i="0" sz="750" u="none" cap="none" strike="noStrike">
              <a:solidFill>
                <a:schemeClr val="dk1"/>
              </a:solidFill>
              <a:latin typeface="Calibri"/>
              <a:ea typeface="Calibri"/>
              <a:cs typeface="Calibri"/>
              <a:sym typeface="Calibri"/>
            </a:endParaRPr>
          </a:p>
        </p:txBody>
      </p:sp>
      <p:sp>
        <p:nvSpPr>
          <p:cNvPr id="128" name="Google Shape;128;p6"/>
          <p:cNvSpPr/>
          <p:nvPr/>
        </p:nvSpPr>
        <p:spPr>
          <a:xfrm>
            <a:off x="704088" y="2404872"/>
            <a:ext cx="2267712" cy="365760"/>
          </a:xfrm>
          <a:prstGeom prst="rect">
            <a:avLst/>
          </a:prstGeom>
          <a:noFill/>
          <a:ln>
            <a:noFill/>
          </a:ln>
        </p:spPr>
        <p:txBody>
          <a:bodyPr anchorCtr="0" anchor="ctr" bIns="0" lIns="0" spcFirstLastPara="1" rIns="0" wrap="square" tIns="0">
            <a:noAutofit/>
          </a:bodyPr>
          <a:lstStyle/>
          <a:p>
            <a:pPr indent="0" lvl="0" marL="0" marR="0" rtl="0" algn="l">
              <a:lnSpc>
                <a:spcPct val="115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Send Agent the next turn</a:t>
            </a:r>
            <a:endParaRPr b="0" i="0" sz="1350" u="none" cap="none" strike="noStrike">
              <a:solidFill>
                <a:schemeClr val="dk1"/>
              </a:solidFill>
              <a:latin typeface="Calibri"/>
              <a:ea typeface="Calibri"/>
              <a:cs typeface="Calibri"/>
              <a:sym typeface="Calibri"/>
            </a:endParaRPr>
          </a:p>
        </p:txBody>
      </p:sp>
      <p:sp>
        <p:nvSpPr>
          <p:cNvPr id="129" name="Google Shape;129;p6"/>
          <p:cNvSpPr/>
          <p:nvPr/>
        </p:nvSpPr>
        <p:spPr>
          <a:xfrm>
            <a:off x="704088" y="2798064"/>
            <a:ext cx="2267712" cy="45720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C8C8C8"/>
              </a:buClr>
              <a:buSzPts val="900"/>
              <a:buFont typeface="Inter"/>
              <a:buNone/>
            </a:pPr>
            <a:r>
              <a:rPr i="0" lang="en-US" sz="900" u="none" cap="none" strike="noStrike">
                <a:solidFill>
                  <a:srgbClr val="C8C8C8"/>
                </a:solidFill>
                <a:latin typeface="Roboto Mono"/>
                <a:ea typeface="Roboto Mono"/>
                <a:cs typeface="Roboto Mono"/>
                <a:sym typeface="Roboto Mono"/>
              </a:rPr>
              <a:t>{ followup_message: "..." }</a:t>
            </a:r>
            <a:endParaRPr i="0" sz="900" u="none" cap="none" strike="noStrike">
              <a:solidFill>
                <a:schemeClr val="dk1"/>
              </a:solidFill>
              <a:latin typeface="Roboto Mono"/>
              <a:ea typeface="Roboto Mono"/>
              <a:cs typeface="Roboto Mono"/>
              <a:sym typeface="Roboto Mono"/>
            </a:endParaRPr>
          </a:p>
        </p:txBody>
      </p:sp>
      <p:sp>
        <p:nvSpPr>
          <p:cNvPr id="130" name="Google Shape;130;p6"/>
          <p:cNvSpPr/>
          <p:nvPr/>
        </p:nvSpPr>
        <p:spPr>
          <a:xfrm>
            <a:off x="704088" y="3319272"/>
            <a:ext cx="2267712"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00"/>
              <a:buFont typeface="Inter"/>
              <a:buNone/>
            </a:pPr>
            <a:r>
              <a:rPr b="1" i="0" lang="en-US" sz="700" u="none" cap="none" strike="noStrike">
                <a:solidFill>
                  <a:srgbClr val="A8A8A8"/>
                </a:solidFill>
                <a:latin typeface="Inter"/>
                <a:ea typeface="Inter"/>
                <a:cs typeface="Inter"/>
                <a:sym typeface="Inter"/>
              </a:rPr>
              <a:t>EVENTS</a:t>
            </a:r>
            <a:endParaRPr b="0" i="0" sz="700" u="none" cap="none" strike="noStrike">
              <a:solidFill>
                <a:schemeClr val="dk1"/>
              </a:solidFill>
              <a:latin typeface="Calibri"/>
              <a:ea typeface="Calibri"/>
              <a:cs typeface="Calibri"/>
              <a:sym typeface="Calibri"/>
            </a:endParaRPr>
          </a:p>
        </p:txBody>
      </p:sp>
      <p:sp>
        <p:nvSpPr>
          <p:cNvPr id="131" name="Google Shape;131;p6"/>
          <p:cNvSpPr/>
          <p:nvPr/>
        </p:nvSpPr>
        <p:spPr>
          <a:xfrm>
            <a:off x="704088" y="3502152"/>
            <a:ext cx="2267712" cy="8686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900"/>
              <a:buFont typeface="Inter"/>
              <a:buNone/>
            </a:pPr>
            <a:r>
              <a:rPr i="0" lang="en-US" sz="900" u="none" cap="none" strike="noStrike">
                <a:solidFill>
                  <a:srgbClr val="FFFFFF"/>
                </a:solidFill>
                <a:latin typeface="Roboto Mono"/>
                <a:ea typeface="Roboto Mono"/>
                <a:cs typeface="Roboto Mono"/>
                <a:sym typeface="Roboto Mono"/>
              </a:rPr>
              <a:t>stop</a:t>
            </a:r>
            <a:endParaRPr i="0" sz="9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900" u="none" cap="none" strike="noStrike">
                <a:solidFill>
                  <a:srgbClr val="FFFFFF"/>
                </a:solidFill>
                <a:latin typeface="Roboto Mono"/>
                <a:ea typeface="Roboto Mono"/>
                <a:cs typeface="Roboto Mono"/>
                <a:sym typeface="Roboto Mono"/>
              </a:rPr>
              <a:t>subagentStop</a:t>
            </a:r>
            <a:endParaRPr i="0" sz="900" u="none" cap="none" strike="noStrike">
              <a:solidFill>
                <a:schemeClr val="dk1"/>
              </a:solidFill>
              <a:latin typeface="Roboto Mono"/>
              <a:ea typeface="Roboto Mono"/>
              <a:cs typeface="Roboto Mono"/>
              <a:sym typeface="Roboto Mono"/>
            </a:endParaRPr>
          </a:p>
        </p:txBody>
      </p:sp>
      <p:sp>
        <p:nvSpPr>
          <p:cNvPr id="132" name="Google Shape;132;p6"/>
          <p:cNvSpPr/>
          <p:nvPr/>
        </p:nvSpPr>
        <p:spPr>
          <a:xfrm>
            <a:off x="3255264" y="1627632"/>
            <a:ext cx="2633472"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6"/>
          <p:cNvSpPr/>
          <p:nvPr/>
        </p:nvSpPr>
        <p:spPr>
          <a:xfrm>
            <a:off x="3255264" y="1655064"/>
            <a:ext cx="2633472" cy="2761488"/>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6"/>
          <p:cNvSpPr/>
          <p:nvPr/>
        </p:nvSpPr>
        <p:spPr>
          <a:xfrm>
            <a:off x="3456432" y="1792224"/>
            <a:ext cx="54864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02</a:t>
            </a:r>
            <a:endParaRPr b="0" i="0" sz="2200" u="none" cap="none" strike="noStrike">
              <a:solidFill>
                <a:schemeClr val="dk1"/>
              </a:solidFill>
              <a:latin typeface="Calibri"/>
              <a:ea typeface="Calibri"/>
              <a:cs typeface="Calibri"/>
              <a:sym typeface="Calibri"/>
            </a:endParaRPr>
          </a:p>
        </p:txBody>
      </p:sp>
      <p:sp>
        <p:nvSpPr>
          <p:cNvPr id="135" name="Google Shape;135;p6"/>
          <p:cNvSpPr/>
          <p:nvPr/>
        </p:nvSpPr>
        <p:spPr>
          <a:xfrm>
            <a:off x="3456432" y="2194560"/>
            <a:ext cx="2267712"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PERMISSION DECISION</a:t>
            </a:r>
            <a:endParaRPr b="0" i="0" sz="750" u="none" cap="none" strike="noStrike">
              <a:solidFill>
                <a:schemeClr val="dk1"/>
              </a:solidFill>
              <a:latin typeface="Calibri"/>
              <a:ea typeface="Calibri"/>
              <a:cs typeface="Calibri"/>
              <a:sym typeface="Calibri"/>
            </a:endParaRPr>
          </a:p>
        </p:txBody>
      </p:sp>
      <p:sp>
        <p:nvSpPr>
          <p:cNvPr id="136" name="Google Shape;136;p6"/>
          <p:cNvSpPr/>
          <p:nvPr/>
        </p:nvSpPr>
        <p:spPr>
          <a:xfrm>
            <a:off x="3456432" y="2404872"/>
            <a:ext cx="2267712" cy="365760"/>
          </a:xfrm>
          <a:prstGeom prst="rect">
            <a:avLst/>
          </a:prstGeom>
          <a:noFill/>
          <a:ln>
            <a:noFill/>
          </a:ln>
        </p:spPr>
        <p:txBody>
          <a:bodyPr anchorCtr="0" anchor="ctr" bIns="0" lIns="0" spcFirstLastPara="1" rIns="0" wrap="square" tIns="0">
            <a:noAutofit/>
          </a:bodyPr>
          <a:lstStyle/>
          <a:p>
            <a:pPr indent="0" lvl="0" marL="0" marR="0" rtl="0" algn="l">
              <a:lnSpc>
                <a:spcPct val="115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Gate or modify the action</a:t>
            </a:r>
            <a:endParaRPr b="0" i="0" sz="1350" u="none" cap="none" strike="noStrike">
              <a:solidFill>
                <a:schemeClr val="dk1"/>
              </a:solidFill>
              <a:latin typeface="Calibri"/>
              <a:ea typeface="Calibri"/>
              <a:cs typeface="Calibri"/>
              <a:sym typeface="Calibri"/>
            </a:endParaRPr>
          </a:p>
        </p:txBody>
      </p:sp>
      <p:sp>
        <p:nvSpPr>
          <p:cNvPr id="137" name="Google Shape;137;p6"/>
          <p:cNvSpPr/>
          <p:nvPr/>
        </p:nvSpPr>
        <p:spPr>
          <a:xfrm>
            <a:off x="3456432" y="2798064"/>
            <a:ext cx="2267712" cy="45720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C8C8C8"/>
              </a:buClr>
              <a:buSzPts val="900"/>
              <a:buFont typeface="Inter"/>
              <a:buNone/>
            </a:pPr>
            <a:r>
              <a:rPr i="0" lang="en-US" sz="900" u="none" cap="none" strike="noStrike">
                <a:solidFill>
                  <a:srgbClr val="C8C8C8"/>
                </a:solidFill>
                <a:latin typeface="Roboto Mono"/>
                <a:ea typeface="Roboto Mono"/>
                <a:cs typeface="Roboto Mono"/>
                <a:sym typeface="Roboto Mono"/>
              </a:rPr>
              <a:t>{ permission: "allow" | "deny" | "ask", user_message: "..." }</a:t>
            </a:r>
            <a:endParaRPr i="0" sz="900" u="none" cap="none" strike="noStrike">
              <a:solidFill>
                <a:schemeClr val="dk1"/>
              </a:solidFill>
              <a:latin typeface="Roboto Mono"/>
              <a:ea typeface="Roboto Mono"/>
              <a:cs typeface="Roboto Mono"/>
              <a:sym typeface="Roboto Mono"/>
            </a:endParaRPr>
          </a:p>
        </p:txBody>
      </p:sp>
      <p:sp>
        <p:nvSpPr>
          <p:cNvPr id="138" name="Google Shape;138;p6"/>
          <p:cNvSpPr/>
          <p:nvPr/>
        </p:nvSpPr>
        <p:spPr>
          <a:xfrm>
            <a:off x="3456432" y="3319272"/>
            <a:ext cx="2267712"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00"/>
              <a:buFont typeface="Inter"/>
              <a:buNone/>
            </a:pPr>
            <a:r>
              <a:rPr b="1" i="0" lang="en-US" sz="700" u="none" cap="none" strike="noStrike">
                <a:solidFill>
                  <a:srgbClr val="A8A8A8"/>
                </a:solidFill>
                <a:latin typeface="Inter"/>
                <a:ea typeface="Inter"/>
                <a:cs typeface="Inter"/>
                <a:sym typeface="Inter"/>
              </a:rPr>
              <a:t>EVENTS</a:t>
            </a:r>
            <a:endParaRPr b="0" i="0" sz="700" u="none" cap="none" strike="noStrike">
              <a:solidFill>
                <a:schemeClr val="dk1"/>
              </a:solidFill>
              <a:latin typeface="Calibri"/>
              <a:ea typeface="Calibri"/>
              <a:cs typeface="Calibri"/>
              <a:sym typeface="Calibri"/>
            </a:endParaRPr>
          </a:p>
        </p:txBody>
      </p:sp>
      <p:sp>
        <p:nvSpPr>
          <p:cNvPr id="139" name="Google Shape;139;p6"/>
          <p:cNvSpPr/>
          <p:nvPr/>
        </p:nvSpPr>
        <p:spPr>
          <a:xfrm>
            <a:off x="3456432" y="3502152"/>
            <a:ext cx="2267712" cy="8686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beforeShellExecution</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beforeMCPExecution</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beforeReadFile</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beforeSubmitPrompt</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preToolUse</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subagentStart</a:t>
            </a:r>
            <a:endParaRPr i="0" sz="700" u="none" cap="none" strike="noStrike">
              <a:solidFill>
                <a:schemeClr val="dk1"/>
              </a:solidFill>
              <a:latin typeface="Roboto Mono"/>
              <a:ea typeface="Roboto Mono"/>
              <a:cs typeface="Roboto Mono"/>
              <a:sym typeface="Roboto Mono"/>
            </a:endParaRPr>
          </a:p>
        </p:txBody>
      </p:sp>
      <p:sp>
        <p:nvSpPr>
          <p:cNvPr id="140" name="Google Shape;140;p6"/>
          <p:cNvSpPr/>
          <p:nvPr/>
        </p:nvSpPr>
        <p:spPr>
          <a:xfrm>
            <a:off x="6007608" y="1627632"/>
            <a:ext cx="2633472" cy="27889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6"/>
          <p:cNvSpPr/>
          <p:nvPr/>
        </p:nvSpPr>
        <p:spPr>
          <a:xfrm>
            <a:off x="6208776" y="1792224"/>
            <a:ext cx="54864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200"/>
              <a:buFont typeface="Inter"/>
              <a:buNone/>
            </a:pPr>
            <a:r>
              <a:rPr b="0" i="0" lang="en-US" sz="2200" u="none" cap="none" strike="noStrike">
                <a:solidFill>
                  <a:srgbClr val="E8339A"/>
                </a:solidFill>
                <a:latin typeface="Inter"/>
                <a:ea typeface="Inter"/>
                <a:cs typeface="Inter"/>
                <a:sym typeface="Inter"/>
              </a:rPr>
              <a:t>03</a:t>
            </a:r>
            <a:endParaRPr b="0" i="0" sz="2200" u="none" cap="none" strike="noStrike">
              <a:solidFill>
                <a:schemeClr val="dk1"/>
              </a:solidFill>
              <a:latin typeface="Calibri"/>
              <a:ea typeface="Calibri"/>
              <a:cs typeface="Calibri"/>
              <a:sym typeface="Calibri"/>
            </a:endParaRPr>
          </a:p>
        </p:txBody>
      </p:sp>
      <p:sp>
        <p:nvSpPr>
          <p:cNvPr id="142" name="Google Shape;142;p6"/>
          <p:cNvSpPr/>
          <p:nvPr/>
        </p:nvSpPr>
        <p:spPr>
          <a:xfrm>
            <a:off x="6208776" y="2194560"/>
            <a:ext cx="2267712"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OBSERVATIONAL</a:t>
            </a:r>
            <a:endParaRPr b="0" i="0" sz="750" u="none" cap="none" strike="noStrike">
              <a:solidFill>
                <a:schemeClr val="dk1"/>
              </a:solidFill>
              <a:latin typeface="Calibri"/>
              <a:ea typeface="Calibri"/>
              <a:cs typeface="Calibri"/>
              <a:sym typeface="Calibri"/>
            </a:endParaRPr>
          </a:p>
        </p:txBody>
      </p:sp>
      <p:sp>
        <p:nvSpPr>
          <p:cNvPr id="143" name="Google Shape;143;p6"/>
          <p:cNvSpPr/>
          <p:nvPr/>
        </p:nvSpPr>
        <p:spPr>
          <a:xfrm>
            <a:off x="6208776" y="2404872"/>
            <a:ext cx="2267712" cy="365760"/>
          </a:xfrm>
          <a:prstGeom prst="rect">
            <a:avLst/>
          </a:prstGeom>
          <a:noFill/>
          <a:ln>
            <a:noFill/>
          </a:ln>
        </p:spPr>
        <p:txBody>
          <a:bodyPr anchorCtr="0" anchor="ctr" bIns="0" lIns="0" spcFirstLastPara="1" rIns="0" wrap="square" tIns="0">
            <a:noAutofit/>
          </a:bodyPr>
          <a:lstStyle/>
          <a:p>
            <a:pPr indent="0" lvl="0" marL="0" marR="0" rtl="0" algn="l">
              <a:lnSpc>
                <a:spcPct val="115000"/>
              </a:lnSpc>
              <a:spcBef>
                <a:spcPts val="0"/>
              </a:spcBef>
              <a:spcAft>
                <a:spcPts val="0"/>
              </a:spcAft>
              <a:buClr>
                <a:srgbClr val="FFFFFF"/>
              </a:buClr>
              <a:buSzPts val="1350"/>
              <a:buFont typeface="Inter"/>
              <a:buNone/>
            </a:pPr>
            <a:r>
              <a:rPr b="0" i="0" lang="en-US" sz="1350" u="none" cap="none" strike="noStrike">
                <a:solidFill>
                  <a:srgbClr val="FFFFFF"/>
                </a:solidFill>
                <a:latin typeface="Inter"/>
                <a:ea typeface="Inter"/>
                <a:cs typeface="Inter"/>
                <a:sym typeface="Inter"/>
              </a:rPr>
              <a:t>Log it and let it go</a:t>
            </a:r>
            <a:endParaRPr b="0" i="0" sz="1350" u="none" cap="none" strike="noStrike">
              <a:solidFill>
                <a:schemeClr val="dk1"/>
              </a:solidFill>
              <a:latin typeface="Calibri"/>
              <a:ea typeface="Calibri"/>
              <a:cs typeface="Calibri"/>
              <a:sym typeface="Calibri"/>
            </a:endParaRPr>
          </a:p>
        </p:txBody>
      </p:sp>
      <p:sp>
        <p:nvSpPr>
          <p:cNvPr id="144" name="Google Shape;144;p6"/>
          <p:cNvSpPr/>
          <p:nvPr/>
        </p:nvSpPr>
        <p:spPr>
          <a:xfrm>
            <a:off x="6208776" y="2798064"/>
            <a:ext cx="2267712" cy="45720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C8C8C8"/>
              </a:buClr>
              <a:buSzPts val="900"/>
              <a:buFont typeface="Inter"/>
              <a:buNone/>
            </a:pPr>
            <a:r>
              <a:rPr i="0" lang="en-US" sz="900" u="none" cap="none" strike="noStrike">
                <a:solidFill>
                  <a:srgbClr val="C8C8C8"/>
                </a:solidFill>
                <a:latin typeface="Roboto Mono"/>
                <a:ea typeface="Roboto Mono"/>
                <a:cs typeface="Roboto Mono"/>
                <a:sym typeface="Roboto Mono"/>
              </a:rPr>
              <a:t>{}</a:t>
            </a:r>
            <a:r>
              <a:rPr i="0" lang="en-US" sz="900" u="none" cap="none" strike="noStrike">
                <a:solidFill>
                  <a:srgbClr val="C8C8C8"/>
                </a:solidFill>
                <a:latin typeface="Inter"/>
                <a:ea typeface="Inter"/>
                <a:cs typeface="Inter"/>
                <a:sym typeface="Inter"/>
              </a:rPr>
              <a:t>  · no modification possible</a:t>
            </a:r>
            <a:endParaRPr i="0" sz="900" u="none" cap="none" strike="noStrike">
              <a:solidFill>
                <a:schemeClr val="dk1"/>
              </a:solidFill>
              <a:latin typeface="Inter"/>
              <a:ea typeface="Inter"/>
              <a:cs typeface="Inter"/>
              <a:sym typeface="Inter"/>
            </a:endParaRPr>
          </a:p>
        </p:txBody>
      </p:sp>
      <p:sp>
        <p:nvSpPr>
          <p:cNvPr id="145" name="Google Shape;145;p6"/>
          <p:cNvSpPr/>
          <p:nvPr/>
        </p:nvSpPr>
        <p:spPr>
          <a:xfrm>
            <a:off x="6208776" y="3319272"/>
            <a:ext cx="2267712"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00"/>
              <a:buFont typeface="Inter"/>
              <a:buNone/>
            </a:pPr>
            <a:r>
              <a:rPr b="1" i="0" lang="en-US" sz="700" u="none" cap="none" strike="noStrike">
                <a:solidFill>
                  <a:srgbClr val="A8A8A8"/>
                </a:solidFill>
                <a:latin typeface="Inter"/>
                <a:ea typeface="Inter"/>
                <a:cs typeface="Inter"/>
                <a:sym typeface="Inter"/>
              </a:rPr>
              <a:t>EVENTS</a:t>
            </a:r>
            <a:endParaRPr b="0" i="0" sz="700" u="none" cap="none" strike="noStrike">
              <a:solidFill>
                <a:schemeClr val="dk1"/>
              </a:solidFill>
              <a:latin typeface="Calibri"/>
              <a:ea typeface="Calibri"/>
              <a:cs typeface="Calibri"/>
              <a:sym typeface="Calibri"/>
            </a:endParaRPr>
          </a:p>
        </p:txBody>
      </p:sp>
      <p:sp>
        <p:nvSpPr>
          <p:cNvPr id="146" name="Google Shape;146;p6"/>
          <p:cNvSpPr/>
          <p:nvPr/>
        </p:nvSpPr>
        <p:spPr>
          <a:xfrm>
            <a:off x="6208776" y="3502152"/>
            <a:ext cx="2267712" cy="8686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afterFileEdit</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afterShellExecution</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afterMCPExecution</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afterAgentResponse</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afterAgentThought</a:t>
            </a:r>
            <a:endParaRPr i="0" sz="700" u="none" cap="none" strike="noStrike">
              <a:solidFill>
                <a:schemeClr val="dk1"/>
              </a:solidFill>
              <a:latin typeface="Roboto Mono"/>
              <a:ea typeface="Roboto Mono"/>
              <a:cs typeface="Roboto Mono"/>
              <a:sym typeface="Roboto Mono"/>
            </a:endParaRPr>
          </a:p>
          <a:p>
            <a:pPr indent="0" lvl="0" marL="0" marR="0" rtl="0" algn="l">
              <a:lnSpc>
                <a:spcPct val="130000"/>
              </a:lnSpc>
              <a:spcBef>
                <a:spcPts val="0"/>
              </a:spcBef>
              <a:spcAft>
                <a:spcPts val="0"/>
              </a:spcAft>
              <a:buClr>
                <a:srgbClr val="FFFFFF"/>
              </a:buClr>
              <a:buSzPts val="900"/>
              <a:buFont typeface="Inter"/>
              <a:buNone/>
            </a:pPr>
            <a:r>
              <a:rPr i="0" lang="en-US" sz="700" u="none" cap="none" strike="noStrike">
                <a:solidFill>
                  <a:srgbClr val="FFFFFF"/>
                </a:solidFill>
                <a:latin typeface="Roboto Mono"/>
                <a:ea typeface="Roboto Mono"/>
                <a:cs typeface="Roboto Mono"/>
                <a:sym typeface="Roboto Mono"/>
              </a:rPr>
              <a:t>sessionEnd, preCompact</a:t>
            </a:r>
            <a:endParaRPr i="0" sz="700" u="none" cap="none" strike="noStrike">
              <a:solidFill>
                <a:schemeClr val="dk1"/>
              </a:solidFill>
              <a:latin typeface="Roboto Mono"/>
              <a:ea typeface="Roboto Mono"/>
              <a:cs typeface="Roboto Mono"/>
              <a:sym typeface="Roboto Mono"/>
            </a:endParaRPr>
          </a:p>
        </p:txBody>
      </p:sp>
      <p:sp>
        <p:nvSpPr>
          <p:cNvPr id="147" name="Google Shape;147;p6"/>
          <p:cNvSpPr/>
          <p:nvPr/>
        </p:nvSpPr>
        <p:spPr>
          <a:xfrm>
            <a:off x="502920" y="4572000"/>
            <a:ext cx="8138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1" lang="en-US" sz="900" u="none" cap="none" strike="noStrike">
                <a:solidFill>
                  <a:srgbClr val="A8A8A8"/>
                </a:solidFill>
                <a:latin typeface="Inter"/>
                <a:ea typeface="Inter"/>
                <a:cs typeface="Inter"/>
                <a:sym typeface="Inter"/>
              </a:rPr>
              <a:t>sessionStart is a one-off: returns { env, additional_context } to seed env vars and context for the session.</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2" name="Shape 152"/>
        <p:cNvGrpSpPr/>
        <p:nvPr/>
      </p:nvGrpSpPr>
      <p:grpSpPr>
        <a:xfrm>
          <a:off x="0" y="0"/>
          <a:ext cx="0" cy="0"/>
          <a:chOff x="0" y="0"/>
          <a:chExt cx="0" cy="0"/>
        </a:xfrm>
      </p:grpSpPr>
      <p:sp>
        <p:nvSpPr>
          <p:cNvPr id="153" name="Google Shape;153;p7"/>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CONCEPT  ·  FILE STRUCTURE</a:t>
            </a:r>
            <a:endParaRPr b="0" i="0" sz="750" u="none" cap="none" strike="noStrike">
              <a:solidFill>
                <a:schemeClr val="dk1"/>
              </a:solidFill>
              <a:latin typeface="Calibri"/>
              <a:ea typeface="Calibri"/>
              <a:cs typeface="Calibri"/>
              <a:sym typeface="Calibri"/>
            </a:endParaRPr>
          </a:p>
        </p:txBody>
      </p:sp>
      <p:sp>
        <p:nvSpPr>
          <p:cNvPr id="154" name="Google Shape;154;p7"/>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Anatomy of a hook</a:t>
            </a:r>
            <a:endParaRPr b="0" i="0" sz="3400" u="none" cap="none" strike="noStrike">
              <a:solidFill>
                <a:schemeClr val="dk1"/>
              </a:solidFill>
              <a:latin typeface="Calibri"/>
              <a:ea typeface="Calibri"/>
              <a:cs typeface="Calibri"/>
              <a:sym typeface="Calibri"/>
            </a:endParaRPr>
          </a:p>
        </p:txBody>
      </p:sp>
      <p:sp>
        <p:nvSpPr>
          <p:cNvPr id="155" name="Google Shape;155;p7"/>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7"/>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157" name="Google Shape;157;p7"/>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7 / 25</a:t>
            </a:r>
            <a:endParaRPr b="0" i="0" sz="750" u="none" cap="none" strike="noStrike">
              <a:solidFill>
                <a:schemeClr val="dk1"/>
              </a:solidFill>
              <a:latin typeface="Calibri"/>
              <a:ea typeface="Calibri"/>
              <a:cs typeface="Calibri"/>
              <a:sym typeface="Calibri"/>
            </a:endParaRPr>
          </a:p>
        </p:txBody>
      </p:sp>
      <p:sp>
        <p:nvSpPr>
          <p:cNvPr id="158" name="Google Shape;158;p7"/>
          <p:cNvSpPr/>
          <p:nvPr/>
        </p:nvSpPr>
        <p:spPr>
          <a:xfrm>
            <a:off x="502920" y="1627632"/>
            <a:ext cx="8138160" cy="27432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Two files, both checked into the repo: a config and a script.</a:t>
            </a:r>
            <a:endParaRPr b="0" i="0" sz="1200" u="none" cap="none" strike="noStrike">
              <a:solidFill>
                <a:schemeClr val="dk1"/>
              </a:solidFill>
              <a:latin typeface="Calibri"/>
              <a:ea typeface="Calibri"/>
              <a:cs typeface="Calibri"/>
              <a:sym typeface="Calibri"/>
            </a:endParaRPr>
          </a:p>
        </p:txBody>
      </p:sp>
      <p:sp>
        <p:nvSpPr>
          <p:cNvPr id="159" name="Google Shape;159;p7"/>
          <p:cNvSpPr/>
          <p:nvPr/>
        </p:nvSpPr>
        <p:spPr>
          <a:xfrm>
            <a:off x="502920" y="2011680"/>
            <a:ext cx="51206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00"/>
              <a:buFont typeface="Inter"/>
              <a:buNone/>
            </a:pPr>
            <a:r>
              <a:rPr b="1" i="0" lang="en-US" sz="900" u="none" cap="none" strike="noStrike">
                <a:solidFill>
                  <a:srgbClr val="E8339A"/>
                </a:solidFill>
                <a:latin typeface="Inter"/>
                <a:ea typeface="Inter"/>
                <a:cs typeface="Inter"/>
                <a:sym typeface="Inter"/>
              </a:rPr>
              <a:t>.cursor/hooks.json</a:t>
            </a:r>
            <a:endParaRPr b="0" i="0" sz="900" u="none" cap="none" strike="noStrike">
              <a:solidFill>
                <a:schemeClr val="dk1"/>
              </a:solidFill>
              <a:latin typeface="Calibri"/>
              <a:ea typeface="Calibri"/>
              <a:cs typeface="Calibri"/>
              <a:sym typeface="Calibri"/>
            </a:endParaRPr>
          </a:p>
        </p:txBody>
      </p:sp>
      <p:sp>
        <p:nvSpPr>
          <p:cNvPr id="160" name="Google Shape;160;p7"/>
          <p:cNvSpPr/>
          <p:nvPr/>
        </p:nvSpPr>
        <p:spPr>
          <a:xfrm>
            <a:off x="502920" y="2286000"/>
            <a:ext cx="5120640" cy="228600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7"/>
          <p:cNvSpPr/>
          <p:nvPr/>
        </p:nvSpPr>
        <p:spPr>
          <a:xfrm>
            <a:off x="640080" y="2377440"/>
            <a:ext cx="4846320" cy="210312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"version": 1,</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"hooks":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"beforeShellExecution":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"command": "bun run .cursor/hooks/shell-guard.ts",</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"matcher": "rm |rm$|rmdir |rm -rf"</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p:txBody>
      </p:sp>
      <p:sp>
        <p:nvSpPr>
          <p:cNvPr id="162" name="Google Shape;162;p7"/>
          <p:cNvSpPr/>
          <p:nvPr/>
        </p:nvSpPr>
        <p:spPr>
          <a:xfrm>
            <a:off x="5852160" y="2011680"/>
            <a:ext cx="22860" cy="7772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7"/>
          <p:cNvSpPr/>
          <p:nvPr/>
        </p:nvSpPr>
        <p:spPr>
          <a:xfrm>
            <a:off x="6016752" y="2011680"/>
            <a:ext cx="260604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version: 1 is required</a:t>
            </a:r>
            <a:endParaRPr b="0" i="0" sz="1200" u="none" cap="none" strike="noStrike">
              <a:solidFill>
                <a:schemeClr val="dk1"/>
              </a:solidFill>
              <a:latin typeface="Calibri"/>
              <a:ea typeface="Calibri"/>
              <a:cs typeface="Calibri"/>
              <a:sym typeface="Calibri"/>
            </a:endParaRPr>
          </a:p>
        </p:txBody>
      </p:sp>
      <p:sp>
        <p:nvSpPr>
          <p:cNvPr id="164" name="Google Shape;164;p7"/>
          <p:cNvSpPr/>
          <p:nvPr/>
        </p:nvSpPr>
        <p:spPr>
          <a:xfrm>
            <a:off x="6016752" y="2304288"/>
            <a:ext cx="2606040" cy="50292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Leave it off and the file does not load at all.</a:t>
            </a:r>
            <a:endParaRPr b="0" i="0" sz="1000" u="none" cap="none" strike="noStrike">
              <a:solidFill>
                <a:schemeClr val="dk1"/>
              </a:solidFill>
              <a:latin typeface="Calibri"/>
              <a:ea typeface="Calibri"/>
              <a:cs typeface="Calibri"/>
              <a:sym typeface="Calibri"/>
            </a:endParaRPr>
          </a:p>
        </p:txBody>
      </p:sp>
      <p:sp>
        <p:nvSpPr>
          <p:cNvPr id="165" name="Google Shape;165;p7"/>
          <p:cNvSpPr/>
          <p:nvPr/>
        </p:nvSpPr>
        <p:spPr>
          <a:xfrm>
            <a:off x="5852160" y="2834640"/>
            <a:ext cx="22860" cy="7772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7"/>
          <p:cNvSpPr/>
          <p:nvPr/>
        </p:nvSpPr>
        <p:spPr>
          <a:xfrm>
            <a:off x="6016752" y="2834640"/>
            <a:ext cx="260604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All matching hooks run</a:t>
            </a:r>
            <a:endParaRPr b="0" i="0" sz="1200" u="none" cap="none" strike="noStrike">
              <a:solidFill>
                <a:schemeClr val="dk1"/>
              </a:solidFill>
              <a:latin typeface="Calibri"/>
              <a:ea typeface="Calibri"/>
              <a:cs typeface="Calibri"/>
              <a:sym typeface="Calibri"/>
            </a:endParaRPr>
          </a:p>
        </p:txBody>
      </p:sp>
      <p:sp>
        <p:nvSpPr>
          <p:cNvPr id="167" name="Google Shape;167;p7"/>
          <p:cNvSpPr/>
          <p:nvPr/>
        </p:nvSpPr>
        <p:spPr>
          <a:xfrm>
            <a:off x="6016752" y="3127248"/>
            <a:ext cx="2606040" cy="50292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Each event maps to an array. You can register many hooks on the same event.</a:t>
            </a:r>
            <a:endParaRPr b="0" i="0" sz="1000" u="none" cap="none" strike="noStrike">
              <a:solidFill>
                <a:schemeClr val="dk1"/>
              </a:solidFill>
              <a:latin typeface="Calibri"/>
              <a:ea typeface="Calibri"/>
              <a:cs typeface="Calibri"/>
              <a:sym typeface="Calibri"/>
            </a:endParaRPr>
          </a:p>
        </p:txBody>
      </p:sp>
      <p:sp>
        <p:nvSpPr>
          <p:cNvPr id="168" name="Google Shape;168;p7"/>
          <p:cNvSpPr/>
          <p:nvPr/>
        </p:nvSpPr>
        <p:spPr>
          <a:xfrm>
            <a:off x="5852160" y="3657600"/>
            <a:ext cx="22860" cy="77724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7"/>
          <p:cNvSpPr/>
          <p:nvPr/>
        </p:nvSpPr>
        <p:spPr>
          <a:xfrm>
            <a:off x="6016752" y="3657600"/>
            <a:ext cx="260604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Paths are project-relative</a:t>
            </a:r>
            <a:endParaRPr b="0" i="0" sz="1200" u="none" cap="none" strike="noStrike">
              <a:solidFill>
                <a:schemeClr val="dk1"/>
              </a:solidFill>
              <a:latin typeface="Calibri"/>
              <a:ea typeface="Calibri"/>
              <a:cs typeface="Calibri"/>
              <a:sym typeface="Calibri"/>
            </a:endParaRPr>
          </a:p>
        </p:txBody>
      </p:sp>
      <p:sp>
        <p:nvSpPr>
          <p:cNvPr id="170" name="Google Shape;170;p7"/>
          <p:cNvSpPr/>
          <p:nvPr/>
        </p:nvSpPr>
        <p:spPr>
          <a:xfrm>
            <a:off x="6016752" y="3950208"/>
            <a:ext cx="2606040" cy="50292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Project hooks resolve from the project root, not the .cursor folder.</a:t>
            </a:r>
            <a:endParaRPr b="0" i="0" sz="1000" u="none" cap="none" strike="noStrike">
              <a:solidFill>
                <a:schemeClr val="dk1"/>
              </a:solidFill>
              <a:latin typeface="Calibri"/>
              <a:ea typeface="Calibri"/>
              <a:cs typeface="Calibri"/>
              <a:sym typeface="Calibri"/>
            </a:endParaRPr>
          </a:p>
        </p:txBody>
      </p:sp>
      <p:sp>
        <p:nvSpPr>
          <p:cNvPr id="171" name="Google Shape;171;p7"/>
          <p:cNvSpPr/>
          <p:nvPr/>
        </p:nvSpPr>
        <p:spPr>
          <a:xfrm>
            <a:off x="502920" y="46360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1" lang="en-US" sz="900" u="none" cap="none" strike="noStrike">
                <a:solidFill>
                  <a:srgbClr val="A8A8A8"/>
                </a:solidFill>
                <a:latin typeface="Inter"/>
                <a:ea typeface="Inter"/>
                <a:cs typeface="Inter"/>
                <a:sym typeface="Inter"/>
              </a:rPr>
              <a:t>Cursor reloads the config on save. Settings → Hooks shows what loaded and which hooks fired.</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76" name="Shape 176"/>
        <p:cNvGrpSpPr/>
        <p:nvPr/>
      </p:nvGrpSpPr>
      <p:grpSpPr>
        <a:xfrm>
          <a:off x="0" y="0"/>
          <a:ext cx="0" cy="0"/>
          <a:chOff x="0" y="0"/>
          <a:chExt cx="0" cy="0"/>
        </a:xfrm>
      </p:grpSpPr>
      <p:sp>
        <p:nvSpPr>
          <p:cNvPr id="177" name="Google Shape;177;p8"/>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CONCEPT  ·  COMMUNICATION PROTOCOL</a:t>
            </a:r>
            <a:endParaRPr b="0" i="0" sz="750" u="none" cap="none" strike="noStrike">
              <a:solidFill>
                <a:schemeClr val="dk1"/>
              </a:solidFill>
              <a:latin typeface="Calibri"/>
              <a:ea typeface="Calibri"/>
              <a:cs typeface="Calibri"/>
              <a:sym typeface="Calibri"/>
            </a:endParaRPr>
          </a:p>
        </p:txBody>
      </p:sp>
      <p:sp>
        <p:nvSpPr>
          <p:cNvPr id="178" name="Google Shape;178;p8"/>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The stdin / stdout protocol</a:t>
            </a:r>
            <a:endParaRPr b="0" i="0" sz="3400" u="none" cap="none" strike="noStrike">
              <a:solidFill>
                <a:schemeClr val="dk1"/>
              </a:solidFill>
              <a:latin typeface="Calibri"/>
              <a:ea typeface="Calibri"/>
              <a:cs typeface="Calibri"/>
              <a:sym typeface="Calibri"/>
            </a:endParaRPr>
          </a:p>
        </p:txBody>
      </p:sp>
      <p:sp>
        <p:nvSpPr>
          <p:cNvPr id="179" name="Google Shape;179;p8"/>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8"/>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181" name="Google Shape;181;p8"/>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8 / 25</a:t>
            </a:r>
            <a:endParaRPr b="0" i="0" sz="750" u="none" cap="none" strike="noStrike">
              <a:solidFill>
                <a:schemeClr val="dk1"/>
              </a:solidFill>
              <a:latin typeface="Calibri"/>
              <a:ea typeface="Calibri"/>
              <a:cs typeface="Calibri"/>
              <a:sym typeface="Calibri"/>
            </a:endParaRPr>
          </a:p>
        </p:txBody>
      </p:sp>
      <p:sp>
        <p:nvSpPr>
          <p:cNvPr id="182" name="Google Shape;182;p8"/>
          <p:cNvSpPr/>
          <p:nvPr/>
        </p:nvSpPr>
        <p:spPr>
          <a:xfrm>
            <a:off x="502920" y="1627632"/>
            <a:ext cx="8138160" cy="41148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Every hook receives a JSON payload on stdin with the same common fields, plus event-specific fields. The script writes JSON to stdout and exits.</a:t>
            </a:r>
            <a:endParaRPr b="0" i="0" sz="1200" u="none" cap="none" strike="noStrike">
              <a:solidFill>
                <a:schemeClr val="dk1"/>
              </a:solidFill>
              <a:latin typeface="Calibri"/>
              <a:ea typeface="Calibri"/>
              <a:cs typeface="Calibri"/>
              <a:sym typeface="Calibri"/>
            </a:endParaRPr>
          </a:p>
        </p:txBody>
      </p:sp>
      <p:sp>
        <p:nvSpPr>
          <p:cNvPr id="183" name="Google Shape;183;p8"/>
          <p:cNvSpPr/>
          <p:nvPr/>
        </p:nvSpPr>
        <p:spPr>
          <a:xfrm>
            <a:off x="502920" y="2331720"/>
            <a:ext cx="45720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COMMON PAYLOAD FIELDS</a:t>
            </a:r>
            <a:endParaRPr b="0" i="0" sz="750" u="none" cap="none" strike="noStrike">
              <a:solidFill>
                <a:schemeClr val="dk1"/>
              </a:solidFill>
              <a:latin typeface="Calibri"/>
              <a:ea typeface="Calibri"/>
              <a:cs typeface="Calibri"/>
              <a:sym typeface="Calibri"/>
            </a:endParaRPr>
          </a:p>
        </p:txBody>
      </p:sp>
      <p:sp>
        <p:nvSpPr>
          <p:cNvPr id="184" name="Google Shape;184;p8"/>
          <p:cNvSpPr/>
          <p:nvPr/>
        </p:nvSpPr>
        <p:spPr>
          <a:xfrm>
            <a:off x="502920" y="2560320"/>
            <a:ext cx="4572000" cy="201168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8"/>
          <p:cNvSpPr/>
          <p:nvPr/>
        </p:nvSpPr>
        <p:spPr>
          <a:xfrm>
            <a:off x="640080" y="2651760"/>
            <a:ext cx="4297680" cy="182880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"conversation_id":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"generation_id":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"model":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"hook_event_name": "beforeShellExecution",</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"cursor_version":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"workspace_roots":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"user_email":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  "transcript_path": "..."</a:t>
            </a:r>
            <a:endParaRPr i="0" sz="95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50"/>
              <a:buFont typeface="Inter"/>
              <a:buNone/>
            </a:pPr>
            <a:r>
              <a:rPr i="0" lang="en-US" sz="950" u="none" cap="none" strike="noStrike">
                <a:solidFill>
                  <a:srgbClr val="D8D8D8"/>
                </a:solidFill>
                <a:latin typeface="Roboto Mono"/>
                <a:ea typeface="Roboto Mono"/>
                <a:cs typeface="Roboto Mono"/>
                <a:sym typeface="Roboto Mono"/>
              </a:rPr>
              <a:t>}</a:t>
            </a:r>
            <a:endParaRPr i="0" sz="950" u="none" cap="none" strike="noStrike">
              <a:solidFill>
                <a:schemeClr val="dk1"/>
              </a:solidFill>
              <a:latin typeface="Roboto Mono"/>
              <a:ea typeface="Roboto Mono"/>
              <a:cs typeface="Roboto Mono"/>
              <a:sym typeface="Roboto Mono"/>
            </a:endParaRPr>
          </a:p>
        </p:txBody>
      </p:sp>
      <p:sp>
        <p:nvSpPr>
          <p:cNvPr id="186" name="Google Shape;186;p8"/>
          <p:cNvSpPr/>
          <p:nvPr/>
        </p:nvSpPr>
        <p:spPr>
          <a:xfrm>
            <a:off x="5303520" y="2331720"/>
            <a:ext cx="33375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EXIT CODES</a:t>
            </a:r>
            <a:endParaRPr b="0" i="0" sz="750" u="none" cap="none" strike="noStrike">
              <a:solidFill>
                <a:schemeClr val="dk1"/>
              </a:solidFill>
              <a:latin typeface="Calibri"/>
              <a:ea typeface="Calibri"/>
              <a:cs typeface="Calibri"/>
              <a:sym typeface="Calibri"/>
            </a:endParaRPr>
          </a:p>
        </p:txBody>
      </p:sp>
      <p:sp>
        <p:nvSpPr>
          <p:cNvPr id="187" name="Google Shape;187;p8"/>
          <p:cNvSpPr/>
          <p:nvPr/>
        </p:nvSpPr>
        <p:spPr>
          <a:xfrm>
            <a:off x="5303520" y="2560320"/>
            <a:ext cx="3337560" cy="6400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8"/>
          <p:cNvSpPr/>
          <p:nvPr/>
        </p:nvSpPr>
        <p:spPr>
          <a:xfrm>
            <a:off x="5413248" y="2606040"/>
            <a:ext cx="914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0</a:t>
            </a:r>
            <a:endParaRPr b="0" i="0" sz="1800" u="none" cap="none" strike="noStrike">
              <a:solidFill>
                <a:schemeClr val="dk1"/>
              </a:solidFill>
              <a:latin typeface="Calibri"/>
              <a:ea typeface="Calibri"/>
              <a:cs typeface="Calibri"/>
              <a:sym typeface="Calibri"/>
            </a:endParaRPr>
          </a:p>
        </p:txBody>
      </p:sp>
      <p:sp>
        <p:nvSpPr>
          <p:cNvPr id="189" name="Google Shape;189;p8"/>
          <p:cNvSpPr/>
          <p:nvPr/>
        </p:nvSpPr>
        <p:spPr>
          <a:xfrm>
            <a:off x="6355080" y="2633472"/>
            <a:ext cx="21488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00"/>
              <a:buFont typeface="Inter"/>
              <a:buNone/>
            </a:pPr>
            <a:r>
              <a:rPr b="1" i="0" lang="en-US" sz="800" u="none" cap="none" strike="noStrike">
                <a:solidFill>
                  <a:srgbClr val="FFFFFF"/>
                </a:solidFill>
                <a:latin typeface="Inter"/>
                <a:ea typeface="Inter"/>
                <a:cs typeface="Inter"/>
                <a:sym typeface="Inter"/>
              </a:rPr>
              <a:t>SUCCESS</a:t>
            </a:r>
            <a:endParaRPr b="0" i="0" sz="800" u="none" cap="none" strike="noStrike">
              <a:solidFill>
                <a:schemeClr val="dk1"/>
              </a:solidFill>
              <a:latin typeface="Calibri"/>
              <a:ea typeface="Calibri"/>
              <a:cs typeface="Calibri"/>
              <a:sym typeface="Calibri"/>
            </a:endParaRPr>
          </a:p>
        </p:txBody>
      </p:sp>
      <p:sp>
        <p:nvSpPr>
          <p:cNvPr id="190" name="Google Shape;190;p8"/>
          <p:cNvSpPr/>
          <p:nvPr/>
        </p:nvSpPr>
        <p:spPr>
          <a:xfrm>
            <a:off x="6355080" y="2834640"/>
            <a:ext cx="2148840" cy="36576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Cursor uses your JSON output.</a:t>
            </a:r>
            <a:endParaRPr b="0" i="0" sz="1000" u="none" cap="none" strike="noStrike">
              <a:solidFill>
                <a:schemeClr val="dk1"/>
              </a:solidFill>
              <a:latin typeface="Calibri"/>
              <a:ea typeface="Calibri"/>
              <a:cs typeface="Calibri"/>
              <a:sym typeface="Calibri"/>
            </a:endParaRPr>
          </a:p>
        </p:txBody>
      </p:sp>
      <p:sp>
        <p:nvSpPr>
          <p:cNvPr id="191" name="Google Shape;191;p8"/>
          <p:cNvSpPr/>
          <p:nvPr/>
        </p:nvSpPr>
        <p:spPr>
          <a:xfrm>
            <a:off x="5303520" y="3273552"/>
            <a:ext cx="3337560" cy="6400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8"/>
          <p:cNvSpPr/>
          <p:nvPr/>
        </p:nvSpPr>
        <p:spPr>
          <a:xfrm>
            <a:off x="5413248" y="3319272"/>
            <a:ext cx="914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2</a:t>
            </a:r>
            <a:endParaRPr b="0" i="0" sz="1800" u="none" cap="none" strike="noStrike">
              <a:solidFill>
                <a:schemeClr val="dk1"/>
              </a:solidFill>
              <a:latin typeface="Calibri"/>
              <a:ea typeface="Calibri"/>
              <a:cs typeface="Calibri"/>
              <a:sym typeface="Calibri"/>
            </a:endParaRPr>
          </a:p>
        </p:txBody>
      </p:sp>
      <p:sp>
        <p:nvSpPr>
          <p:cNvPr id="193" name="Google Shape;193;p8"/>
          <p:cNvSpPr/>
          <p:nvPr/>
        </p:nvSpPr>
        <p:spPr>
          <a:xfrm>
            <a:off x="6355080" y="3346704"/>
            <a:ext cx="21488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00"/>
              <a:buFont typeface="Inter"/>
              <a:buNone/>
            </a:pPr>
            <a:r>
              <a:rPr b="1" i="0" lang="en-US" sz="800" u="none" cap="none" strike="noStrike">
                <a:solidFill>
                  <a:srgbClr val="FFFFFF"/>
                </a:solidFill>
                <a:latin typeface="Inter"/>
                <a:ea typeface="Inter"/>
                <a:cs typeface="Inter"/>
                <a:sym typeface="Inter"/>
              </a:rPr>
              <a:t>DENY</a:t>
            </a:r>
            <a:endParaRPr b="0" i="0" sz="800" u="none" cap="none" strike="noStrike">
              <a:solidFill>
                <a:schemeClr val="dk1"/>
              </a:solidFill>
              <a:latin typeface="Calibri"/>
              <a:ea typeface="Calibri"/>
              <a:cs typeface="Calibri"/>
              <a:sym typeface="Calibri"/>
            </a:endParaRPr>
          </a:p>
        </p:txBody>
      </p:sp>
      <p:sp>
        <p:nvSpPr>
          <p:cNvPr id="194" name="Google Shape;194;p8"/>
          <p:cNvSpPr/>
          <p:nvPr/>
        </p:nvSpPr>
        <p:spPr>
          <a:xfrm>
            <a:off x="6355080" y="3547872"/>
            <a:ext cx="2148840" cy="36576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Shortcut for permission: "deny" on gating hooks.</a:t>
            </a:r>
            <a:endParaRPr b="0" i="0" sz="1000" u="none" cap="none" strike="noStrike">
              <a:solidFill>
                <a:schemeClr val="dk1"/>
              </a:solidFill>
              <a:latin typeface="Calibri"/>
              <a:ea typeface="Calibri"/>
              <a:cs typeface="Calibri"/>
              <a:sym typeface="Calibri"/>
            </a:endParaRPr>
          </a:p>
        </p:txBody>
      </p:sp>
      <p:sp>
        <p:nvSpPr>
          <p:cNvPr id="195" name="Google Shape;195;p8"/>
          <p:cNvSpPr/>
          <p:nvPr/>
        </p:nvSpPr>
        <p:spPr>
          <a:xfrm>
            <a:off x="5303520" y="3986784"/>
            <a:ext cx="3337560" cy="6400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8"/>
          <p:cNvSpPr/>
          <p:nvPr/>
        </p:nvSpPr>
        <p:spPr>
          <a:xfrm>
            <a:off x="5413248" y="4032504"/>
            <a:ext cx="914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800"/>
              <a:buFont typeface="Inter"/>
              <a:buNone/>
            </a:pPr>
            <a:r>
              <a:rPr b="0" i="0" lang="en-US" sz="1800" u="none" cap="none" strike="noStrike">
                <a:solidFill>
                  <a:srgbClr val="E8339A"/>
                </a:solidFill>
                <a:latin typeface="Inter"/>
                <a:ea typeface="Inter"/>
                <a:cs typeface="Inter"/>
                <a:sym typeface="Inter"/>
              </a:rPr>
              <a:t>≠ 0,2</a:t>
            </a:r>
            <a:endParaRPr b="0" i="0" sz="1800" u="none" cap="none" strike="noStrike">
              <a:solidFill>
                <a:schemeClr val="dk1"/>
              </a:solidFill>
              <a:latin typeface="Calibri"/>
              <a:ea typeface="Calibri"/>
              <a:cs typeface="Calibri"/>
              <a:sym typeface="Calibri"/>
            </a:endParaRPr>
          </a:p>
        </p:txBody>
      </p:sp>
      <p:sp>
        <p:nvSpPr>
          <p:cNvPr id="197" name="Google Shape;197;p8"/>
          <p:cNvSpPr/>
          <p:nvPr/>
        </p:nvSpPr>
        <p:spPr>
          <a:xfrm>
            <a:off x="6355080" y="4059936"/>
            <a:ext cx="21488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00"/>
              <a:buFont typeface="Inter"/>
              <a:buNone/>
            </a:pPr>
            <a:r>
              <a:rPr b="1" i="0" lang="en-US" sz="800" u="none" cap="none" strike="noStrike">
                <a:solidFill>
                  <a:srgbClr val="FFFFFF"/>
                </a:solidFill>
                <a:latin typeface="Inter"/>
                <a:ea typeface="Inter"/>
                <a:cs typeface="Inter"/>
                <a:sym typeface="Inter"/>
              </a:rPr>
              <a:t>FAIL</a:t>
            </a:r>
            <a:endParaRPr b="0" i="0" sz="800" u="none" cap="none" strike="noStrike">
              <a:solidFill>
                <a:schemeClr val="dk1"/>
              </a:solidFill>
              <a:latin typeface="Calibri"/>
              <a:ea typeface="Calibri"/>
              <a:cs typeface="Calibri"/>
              <a:sym typeface="Calibri"/>
            </a:endParaRPr>
          </a:p>
        </p:txBody>
      </p:sp>
      <p:sp>
        <p:nvSpPr>
          <p:cNvPr id="198" name="Google Shape;198;p8"/>
          <p:cNvSpPr/>
          <p:nvPr/>
        </p:nvSpPr>
        <p:spPr>
          <a:xfrm>
            <a:off x="6355080" y="4261104"/>
            <a:ext cx="2148840" cy="365760"/>
          </a:xfrm>
          <a:prstGeom prst="rect">
            <a:avLst/>
          </a:prstGeom>
          <a:noFill/>
          <a:ln>
            <a:noFill/>
          </a:ln>
        </p:spPr>
        <p:txBody>
          <a:bodyPr anchorCtr="0" anchor="ctr" bIns="0" lIns="0" spcFirstLastPara="1" rIns="0" wrap="square" tIns="0">
            <a:noAutofit/>
          </a:bodyPr>
          <a:lstStyle/>
          <a:p>
            <a:pPr indent="0" lvl="0" marL="0" marR="0" rtl="0" algn="l">
              <a:lnSpc>
                <a:spcPct val="125000"/>
              </a:lnSpc>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Hook failed. Action proceeds unless failClosed: true.</a:t>
            </a:r>
            <a:endParaRPr b="0" i="0" sz="1000" u="none" cap="none" strike="noStrike">
              <a:solidFill>
                <a:schemeClr val="dk1"/>
              </a:solidFill>
              <a:latin typeface="Calibri"/>
              <a:ea typeface="Calibri"/>
              <a:cs typeface="Calibri"/>
              <a:sym typeface="Calibri"/>
            </a:endParaRPr>
          </a:p>
        </p:txBody>
      </p:sp>
      <p:sp>
        <p:nvSpPr>
          <p:cNvPr id="199" name="Google Shape;199;p8"/>
          <p:cNvSpPr/>
          <p:nvPr/>
        </p:nvSpPr>
        <p:spPr>
          <a:xfrm>
            <a:off x="502920" y="4636008"/>
            <a:ext cx="813816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1" lang="en-US" sz="900" u="none" cap="none" strike="noStrike">
                <a:solidFill>
                  <a:srgbClr val="A8A8A8"/>
                </a:solidFill>
                <a:latin typeface="Inter"/>
                <a:ea typeface="Inter"/>
                <a:cs typeface="Inter"/>
                <a:sym typeface="Inter"/>
              </a:rPr>
              <a:t>Source: cursor.com/docs/hooks#common-schema</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04" name="Shape 204"/>
        <p:cNvGrpSpPr/>
        <p:nvPr/>
      </p:nvGrpSpPr>
      <p:grpSpPr>
        <a:xfrm>
          <a:off x="0" y="0"/>
          <a:ext cx="0" cy="0"/>
          <a:chOff x="0" y="0"/>
          <a:chExt cx="0" cy="0"/>
        </a:xfrm>
      </p:grpSpPr>
      <p:sp>
        <p:nvSpPr>
          <p:cNvPr id="205" name="Google Shape;205;p9"/>
          <p:cNvSpPr/>
          <p:nvPr/>
        </p:nvSpPr>
        <p:spPr>
          <a:xfrm>
            <a:off x="502920" y="384048"/>
            <a:ext cx="813816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8339A"/>
              </a:buClr>
              <a:buSzPts val="750"/>
              <a:buFont typeface="Inter"/>
              <a:buNone/>
            </a:pPr>
            <a:r>
              <a:rPr b="1" i="0" lang="en-US" sz="750" u="none" cap="none" strike="noStrike">
                <a:solidFill>
                  <a:srgbClr val="E8339A"/>
                </a:solidFill>
                <a:latin typeface="Inter"/>
                <a:ea typeface="Inter"/>
                <a:cs typeface="Inter"/>
                <a:sym typeface="Inter"/>
              </a:rPr>
              <a:t>EXAMPLE ONE  ·  AFTERFILEEDIT</a:t>
            </a:r>
            <a:endParaRPr b="0" i="0" sz="750" u="none" cap="none" strike="noStrike">
              <a:solidFill>
                <a:schemeClr val="dk1"/>
              </a:solidFill>
              <a:latin typeface="Calibri"/>
              <a:ea typeface="Calibri"/>
              <a:cs typeface="Calibri"/>
              <a:sym typeface="Calibri"/>
            </a:endParaRPr>
          </a:p>
        </p:txBody>
      </p:sp>
      <p:sp>
        <p:nvSpPr>
          <p:cNvPr id="206" name="Google Shape;206;p9"/>
          <p:cNvSpPr/>
          <p:nvPr/>
        </p:nvSpPr>
        <p:spPr>
          <a:xfrm>
            <a:off x="502920" y="603504"/>
            <a:ext cx="8138160" cy="64008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Auto-format after Agent edits</a:t>
            </a:r>
            <a:endParaRPr b="0" i="0" sz="3200" u="none" cap="none" strike="noStrike">
              <a:solidFill>
                <a:schemeClr val="dk1"/>
              </a:solidFill>
              <a:latin typeface="Calibri"/>
              <a:ea typeface="Calibri"/>
              <a:cs typeface="Calibri"/>
              <a:sym typeface="Calibri"/>
            </a:endParaRPr>
          </a:p>
        </p:txBody>
      </p:sp>
      <p:sp>
        <p:nvSpPr>
          <p:cNvPr id="207" name="Google Shape;207;p9"/>
          <p:cNvSpPr/>
          <p:nvPr/>
        </p:nvSpPr>
        <p:spPr>
          <a:xfrm>
            <a:off x="502920" y="1481328"/>
            <a:ext cx="1280160" cy="10973"/>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9"/>
          <p:cNvSpPr/>
          <p:nvPr/>
        </p:nvSpPr>
        <p:spPr>
          <a:xfrm>
            <a:off x="502920" y="4937760"/>
            <a:ext cx="45720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Hooks, automating the loop</a:t>
            </a:r>
            <a:endParaRPr b="0" i="0" sz="750" u="none" cap="none" strike="noStrike">
              <a:solidFill>
                <a:schemeClr val="dk1"/>
              </a:solidFill>
              <a:latin typeface="Calibri"/>
              <a:ea typeface="Calibri"/>
              <a:cs typeface="Calibri"/>
              <a:sym typeface="Calibri"/>
            </a:endParaRPr>
          </a:p>
        </p:txBody>
      </p:sp>
      <p:sp>
        <p:nvSpPr>
          <p:cNvPr id="209" name="Google Shape;209;p9"/>
          <p:cNvSpPr/>
          <p:nvPr/>
        </p:nvSpPr>
        <p:spPr>
          <a:xfrm>
            <a:off x="7726680" y="4937760"/>
            <a:ext cx="914400" cy="18288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A8A8A8"/>
              </a:buClr>
              <a:buSzPts val="750"/>
              <a:buFont typeface="Inter"/>
              <a:buNone/>
            </a:pPr>
            <a:r>
              <a:rPr b="0" i="0" lang="en-US" sz="750" u="none" cap="none" strike="noStrike">
                <a:solidFill>
                  <a:srgbClr val="A8A8A8"/>
                </a:solidFill>
                <a:latin typeface="Inter"/>
                <a:ea typeface="Inter"/>
                <a:cs typeface="Inter"/>
                <a:sym typeface="Inter"/>
              </a:rPr>
              <a:t>9 / 25</a:t>
            </a:r>
            <a:endParaRPr b="0" i="0" sz="750" u="none" cap="none" strike="noStrike">
              <a:solidFill>
                <a:schemeClr val="dk1"/>
              </a:solidFill>
              <a:latin typeface="Calibri"/>
              <a:ea typeface="Calibri"/>
              <a:cs typeface="Calibri"/>
              <a:sym typeface="Calibri"/>
            </a:endParaRPr>
          </a:p>
        </p:txBody>
      </p:sp>
      <p:sp>
        <p:nvSpPr>
          <p:cNvPr id="210" name="Google Shape;210;p9"/>
          <p:cNvSpPr/>
          <p:nvPr/>
        </p:nvSpPr>
        <p:spPr>
          <a:xfrm>
            <a:off x="502920" y="1691640"/>
            <a:ext cx="39776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.cursor/hooks.json</a:t>
            </a:r>
            <a:endParaRPr b="0" i="0" sz="850" u="none" cap="none" strike="noStrike">
              <a:solidFill>
                <a:schemeClr val="dk1"/>
              </a:solidFill>
              <a:latin typeface="Calibri"/>
              <a:ea typeface="Calibri"/>
              <a:cs typeface="Calibri"/>
              <a:sym typeface="Calibri"/>
            </a:endParaRPr>
          </a:p>
        </p:txBody>
      </p:sp>
      <p:sp>
        <p:nvSpPr>
          <p:cNvPr id="211" name="Google Shape;211;p9"/>
          <p:cNvSpPr/>
          <p:nvPr/>
        </p:nvSpPr>
        <p:spPr>
          <a:xfrm>
            <a:off x="502920" y="1920240"/>
            <a:ext cx="3977640" cy="237744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9"/>
          <p:cNvSpPr/>
          <p:nvPr/>
        </p:nvSpPr>
        <p:spPr>
          <a:xfrm>
            <a:off x="640080" y="2011680"/>
            <a:ext cx="3703320" cy="219456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"version": 1,</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"hooks":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"afterFileEdit":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"command": "bun run .cursor/hooks/format.ts",</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"matcher": "Write"</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a:t>
            </a:r>
            <a:endParaRPr i="0" sz="800" u="none" cap="none" strike="noStrike">
              <a:solidFill>
                <a:schemeClr val="dk1"/>
              </a:solidFill>
              <a:latin typeface="Roboto Mono"/>
              <a:ea typeface="Roboto Mono"/>
              <a:cs typeface="Roboto Mono"/>
              <a:sym typeface="Roboto Mono"/>
            </a:endParaRPr>
          </a:p>
        </p:txBody>
      </p:sp>
      <p:sp>
        <p:nvSpPr>
          <p:cNvPr id="213" name="Google Shape;213;p9"/>
          <p:cNvSpPr/>
          <p:nvPr/>
        </p:nvSpPr>
        <p:spPr>
          <a:xfrm>
            <a:off x="4663440" y="1691640"/>
            <a:ext cx="397764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50"/>
              <a:buFont typeface="Inter"/>
              <a:buNone/>
            </a:pPr>
            <a:r>
              <a:rPr b="1" i="0" lang="en-US" sz="850" u="none" cap="none" strike="noStrike">
                <a:solidFill>
                  <a:srgbClr val="E8339A"/>
                </a:solidFill>
                <a:latin typeface="Inter"/>
                <a:ea typeface="Inter"/>
                <a:cs typeface="Inter"/>
                <a:sym typeface="Inter"/>
              </a:rPr>
              <a:t>.cursor/hooks/format.ts</a:t>
            </a:r>
            <a:endParaRPr b="0" i="0" sz="850" u="none" cap="none" strike="noStrike">
              <a:solidFill>
                <a:schemeClr val="dk1"/>
              </a:solidFill>
              <a:latin typeface="Calibri"/>
              <a:ea typeface="Calibri"/>
              <a:cs typeface="Calibri"/>
              <a:sym typeface="Calibri"/>
            </a:endParaRPr>
          </a:p>
        </p:txBody>
      </p:sp>
      <p:sp>
        <p:nvSpPr>
          <p:cNvPr id="214" name="Google Shape;214;p9"/>
          <p:cNvSpPr/>
          <p:nvPr/>
        </p:nvSpPr>
        <p:spPr>
          <a:xfrm>
            <a:off x="4663440" y="1920240"/>
            <a:ext cx="3977640" cy="2377440"/>
          </a:xfrm>
          <a:prstGeom prst="rect">
            <a:avLst/>
          </a:prstGeom>
          <a:solidFill>
            <a:srgbClr val="0B0B0B"/>
          </a:solidFill>
          <a:ln cap="flat" cmpd="sng" w="9525">
            <a:solidFill>
              <a:srgbClr val="1F1F1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9"/>
          <p:cNvSpPr/>
          <p:nvPr/>
        </p:nvSpPr>
        <p:spPr>
          <a:xfrm>
            <a:off x="4800600" y="2011680"/>
            <a:ext cx="3703320" cy="2194560"/>
          </a:xfrm>
          <a:prstGeom prst="rect">
            <a:avLst/>
          </a:prstGeom>
          <a:noFill/>
          <a:ln>
            <a:noFill/>
          </a:ln>
        </p:spPr>
        <p:txBody>
          <a:bodyPr anchorCtr="0" anchor="t" bIns="0" lIns="0" spcFirstLastPara="1" rIns="0" wrap="square" tIns="0">
            <a:noAutofit/>
          </a:bodyPr>
          <a:lstStyle/>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import { $ } from "bun";</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const input = JSON.parse(await Bun.stdin.text());</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const path = input.file_path;</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if (path.endsWith(".ts") || path.endsWith(".tsx")) {</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  await $`npx prettier --write ${path}`.quiet().nothrow();</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a:t>
            </a:r>
            <a:endParaRPr i="0" sz="800" u="none" cap="none" strike="noStrike">
              <a:solidFill>
                <a:schemeClr val="dk1"/>
              </a:solidFill>
              <a:latin typeface="Roboto Mono"/>
              <a:ea typeface="Roboto Mono"/>
              <a:cs typeface="Roboto Mono"/>
              <a:sym typeface="Roboto Mono"/>
            </a:endParaRPr>
          </a:p>
          <a:p>
            <a:pPr indent="0" lvl="0" marL="0" marR="0" rtl="0" algn="l">
              <a:lnSpc>
                <a:spcPct val="118000"/>
              </a:lnSpc>
              <a:spcBef>
                <a:spcPts val="0"/>
              </a:spcBef>
              <a:spcAft>
                <a:spcPts val="0"/>
              </a:spcAft>
              <a:buClr>
                <a:srgbClr val="D8D8D8"/>
              </a:buClr>
              <a:buSzPts val="900"/>
              <a:buFont typeface="Inter"/>
              <a:buNone/>
            </a:pPr>
            <a:r>
              <a:rPr i="0" lang="en-US" sz="800" u="none" cap="none" strike="noStrike">
                <a:solidFill>
                  <a:srgbClr val="D8D8D8"/>
                </a:solidFill>
                <a:latin typeface="Roboto Mono"/>
                <a:ea typeface="Roboto Mono"/>
                <a:cs typeface="Roboto Mono"/>
                <a:sym typeface="Roboto Mono"/>
              </a:rPr>
              <a:t>process.stdout.write("{}\n");</a:t>
            </a:r>
            <a:endParaRPr i="0" sz="800" u="none" cap="none" strike="noStrike">
              <a:solidFill>
                <a:schemeClr val="dk1"/>
              </a:solidFill>
              <a:latin typeface="Roboto Mono"/>
              <a:ea typeface="Roboto Mono"/>
              <a:cs typeface="Roboto Mono"/>
              <a:sym typeface="Roboto Mono"/>
            </a:endParaRPr>
          </a:p>
        </p:txBody>
      </p:sp>
      <p:sp>
        <p:nvSpPr>
          <p:cNvPr id="216" name="Google Shape;216;p9"/>
          <p:cNvSpPr/>
          <p:nvPr/>
        </p:nvSpPr>
        <p:spPr>
          <a:xfrm>
            <a:off x="502920" y="4434840"/>
            <a:ext cx="22860" cy="365760"/>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9"/>
          <p:cNvSpPr/>
          <p:nvPr/>
        </p:nvSpPr>
        <p:spPr>
          <a:xfrm>
            <a:off x="667512" y="4434840"/>
            <a:ext cx="7955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matcher filters by tool type, not by path</a:t>
            </a:r>
            <a:endParaRPr b="0" i="0" sz="1200" u="none" cap="none" strike="noStrike">
              <a:solidFill>
                <a:schemeClr val="dk1"/>
              </a:solidFill>
              <a:latin typeface="Calibri"/>
              <a:ea typeface="Calibri"/>
              <a:cs typeface="Calibri"/>
              <a:sym typeface="Calibri"/>
            </a:endParaRPr>
          </a:p>
        </p:txBody>
      </p:sp>
      <p:sp>
        <p:nvSpPr>
          <p:cNvPr id="218" name="Google Shape;218;p9"/>
          <p:cNvSpPr/>
          <p:nvPr/>
        </p:nvSpPr>
        <p:spPr>
          <a:xfrm>
            <a:off x="667512" y="4636008"/>
            <a:ext cx="795528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50"/>
              <a:buFont typeface="Inter"/>
              <a:buNone/>
            </a:pPr>
            <a:r>
              <a:rPr b="0" i="0" lang="en-US" sz="950" u="none" cap="none" strike="noStrike">
                <a:solidFill>
                  <a:srgbClr val="A8A8A8"/>
                </a:solidFill>
                <a:latin typeface="Inter"/>
                <a:ea typeface="Inter"/>
                <a:cs typeface="Inter"/>
                <a:sym typeface="Inter"/>
              </a:rPr>
              <a:t>afterFileEdit accepts Write or TabWrite. File-extension filtering happens inside the script, using file_path from the JSON payload.</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2026-04-27T14:55:05Z</dcterms:created>
  <dc:creator>Workshop</dc:creator>
</cp:coreProperties>
</file>