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Lst>
  <p:sldSz cy="5143500" cx="9144000"/>
  <p:notesSz cx="5143500" cy="9144000"/>
  <p:embeddedFontLst>
    <p:embeddedFont>
      <p:font typeface="Inter"/>
      <p:regular r:id="rId24"/>
      <p:bold r:id="rId25"/>
      <p:italic r:id="rId26"/>
      <p:boldItalic r:id="rId27"/>
    </p:embeddedFont>
    <p:embeddedFont>
      <p:font typeface="Roboto Mono"/>
      <p:regular r:id="rId28"/>
      <p:bold r:id="rId29"/>
      <p:italic r:id="rId30"/>
      <p:boldItalic r:id="rId31"/>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32" roundtripDataSignature="AMtx7mjNY3GR570Jrzi2IYWLCMlTLL1Jo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22" Type="http://schemas.openxmlformats.org/officeDocument/2006/relationships/slide" Target="slides/slide18.xml"/><Relationship Id="rId21" Type="http://schemas.openxmlformats.org/officeDocument/2006/relationships/slide" Target="slides/slide17.xml"/><Relationship Id="rId24" Type="http://schemas.openxmlformats.org/officeDocument/2006/relationships/font" Target="fonts/Inter-regular.fntdata"/><Relationship Id="rId23" Type="http://schemas.openxmlformats.org/officeDocument/2006/relationships/slide" Target="slides/slide19.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26" Type="http://schemas.openxmlformats.org/officeDocument/2006/relationships/font" Target="fonts/Inter-italic.fntdata"/><Relationship Id="rId25" Type="http://schemas.openxmlformats.org/officeDocument/2006/relationships/font" Target="fonts/Inter-bold.fntdata"/><Relationship Id="rId28" Type="http://schemas.openxmlformats.org/officeDocument/2006/relationships/font" Target="fonts/RobotoMono-regular.fntdata"/><Relationship Id="rId27" Type="http://schemas.openxmlformats.org/officeDocument/2006/relationships/font" Target="fonts/Inter-boldItalic.fntdata"/><Relationship Id="rId5" Type="http://schemas.openxmlformats.org/officeDocument/2006/relationships/slide" Target="slides/slide1.xml"/><Relationship Id="rId6" Type="http://schemas.openxmlformats.org/officeDocument/2006/relationships/slide" Target="slides/slide2.xml"/><Relationship Id="rId29" Type="http://schemas.openxmlformats.org/officeDocument/2006/relationships/font" Target="fonts/RobotoMono-bold.fntdata"/><Relationship Id="rId7" Type="http://schemas.openxmlformats.org/officeDocument/2006/relationships/slide" Target="slides/slide3.xml"/><Relationship Id="rId8" Type="http://schemas.openxmlformats.org/officeDocument/2006/relationships/slide" Target="slides/slide4.xml"/><Relationship Id="rId31" Type="http://schemas.openxmlformats.org/officeDocument/2006/relationships/font" Target="fonts/RobotoMono-boldItalic.fntdata"/><Relationship Id="rId30" Type="http://schemas.openxmlformats.org/officeDocument/2006/relationships/font" Target="fonts/RobotoMono-italic.fntdata"/><Relationship Id="rId11" Type="http://schemas.openxmlformats.org/officeDocument/2006/relationships/slide" Target="slides/slide7.xml"/><Relationship Id="rId10" Type="http://schemas.openxmlformats.org/officeDocument/2006/relationships/slide" Target="slides/slide6.xml"/><Relationship Id="rId32" Type="http://customschemas.google.com/relationships/presentationmetadata" Target="metadata"/><Relationship Id="rId13" Type="http://schemas.openxmlformats.org/officeDocument/2006/relationships/slide" Target="slides/slide9.xml"/><Relationship Id="rId12" Type="http://schemas.openxmlformats.org/officeDocument/2006/relationships/slide" Target="slides/slide8.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19" Type="http://schemas.openxmlformats.org/officeDocument/2006/relationships/slide" Target="slides/slide15.xml"/><Relationship Id="rId18"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 name="Shape 11"/>
        <p:cNvGrpSpPr/>
        <p:nvPr/>
      </p:nvGrpSpPr>
      <p:grpSpPr>
        <a:xfrm>
          <a:off x="0" y="0"/>
          <a:ext cx="0" cy="0"/>
          <a:chOff x="0" y="0"/>
          <a:chExt cx="0" cy="0"/>
        </a:xfrm>
      </p:grpSpPr>
      <p:sp>
        <p:nvSpPr>
          <p:cNvPr id="12" name="Google Shape;12;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3" name="Google Shape;13;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Open by naming what makes debugging different from building. When you are building something new, Agent can work from your description alone. When something is broken, Agent needs to know what is actually happening at runtime before it can propose a useful fix. The session is about that diagnostic step: how to use Cursor to build an accurate picture of the problem, and how to turn that picture into a precise prompt that fixes the issue cleanly the first time.</a:t>
            </a:r>
            <a:br>
              <a:rPr lang="en-US"/>
            </a:br>
            <a:br>
              <a:rPr lang="en-US"/>
            </a:br>
            <a:r>
              <a:rPr lang="en-US"/>
              <a:t>By the end of the hour, attendees should know which mode to reach for when something is broken, how to switch between modes during one investigation, and how to write a fix prompt that is narrow enough to work without creating new problems alongside the old one.</a:t>
            </a:r>
            <a:endParaRPr/>
          </a:p>
        </p:txBody>
      </p:sp>
      <p:sp>
        <p:nvSpPr>
          <p:cNvPr id="14" name="Google Shape;14;p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7" name="Shape 177"/>
        <p:cNvGrpSpPr/>
        <p:nvPr/>
      </p:nvGrpSpPr>
      <p:grpSpPr>
        <a:xfrm>
          <a:off x="0" y="0"/>
          <a:ext cx="0" cy="0"/>
          <a:chOff x="0" y="0"/>
          <a:chExt cx="0" cy="0"/>
        </a:xfrm>
      </p:grpSpPr>
      <p:sp>
        <p:nvSpPr>
          <p:cNvPr id="178" name="Google Shape;178;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79" name="Google Shape;179;p1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A callback to the CICE framework from Monday. The framework applies as cleanly to debugging as it does to new features. The only adaptation is that the Intent field has a two-part shape for debugging: what you want to learn, and what you do not want done yet.</a:t>
            </a:r>
            <a:br>
              <a:rPr lang="en-US"/>
            </a:br>
            <a:br>
              <a:rPr lang="en-US"/>
            </a:br>
            <a:r>
              <a:rPr lang="en-US"/>
              <a:t>The 'do not fix yet' is not a throwaway. Debug mode will propose a fix alongside its diagnosis by default. If you leave that sentence out of the prompt, you get both steps stapled together and lose the chance to review the diagnosis separately. The sentence breaks them apart.</a:t>
            </a:r>
            <a:br>
              <a:rPr lang="en-US"/>
            </a:br>
            <a:br>
              <a:rPr lang="en-US"/>
            </a:br>
            <a:r>
              <a:rPr lang="en-US"/>
              <a:t>For attendees taking notes, the template is: paste the failure, state what you want to learn, add the constraint 'do not apply the fix yet.' Those three sentences cover 90% of the debugging prompts worth writing.</a:t>
            </a:r>
            <a:endParaRPr/>
          </a:p>
        </p:txBody>
      </p:sp>
      <p:sp>
        <p:nvSpPr>
          <p:cNvPr id="180" name="Google Shape;180;p10: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8" name="Shape 198"/>
        <p:cNvGrpSpPr/>
        <p:nvPr/>
      </p:nvGrpSpPr>
      <p:grpSpPr>
        <a:xfrm>
          <a:off x="0" y="0"/>
          <a:ext cx="0" cy="0"/>
          <a:chOff x="0" y="0"/>
          <a:chExt cx="0" cy="0"/>
        </a:xfrm>
      </p:grpSpPr>
      <p:sp>
        <p:nvSpPr>
          <p:cNvPr id="199" name="Google Shape;199;p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00" name="Google Shape;200;p1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Every attendee has lived through this. Walk through the shape without naming specific projects, because the pattern is universal.</a:t>
            </a:r>
            <a:br>
              <a:rPr lang="en-US"/>
            </a:br>
            <a:br>
              <a:rPr lang="en-US"/>
            </a:br>
            <a:r>
              <a:rPr lang="en-US"/>
              <a:t>The root cause is that each fix is prompted without context. Agent reads the code, builds a model of what it thinks should happen, and proposes a change based on that model. If the model is wrong, the fix is wrong, and the next prompt inherits an incorrect baseline.</a:t>
            </a:r>
            <a:br>
              <a:rPr lang="en-US"/>
            </a:br>
            <a:br>
              <a:rPr lang="en-US"/>
            </a:br>
            <a:r>
              <a:rPr lang="en-US"/>
              <a:t>This is what makes the diagnostic phase worth the extra time. Debug mode does not give you a guess about what is wrong. It gives you runtime evidence: the actual values at the actual call site when the actual failure occurred. A fix prompt written from that evidence is a different thing from a fix prompt written from a description.</a:t>
            </a:r>
            <a:br>
              <a:rPr lang="en-US"/>
            </a:br>
            <a:br>
              <a:rPr lang="en-US"/>
            </a:br>
            <a:r>
              <a:rPr lang="en-US"/>
              <a:t>The tell is when you are about to ask Agent to fix something Agent just changed. That is the moment to restore the checkpoint, not the moment to add another prompt.</a:t>
            </a:r>
            <a:endParaRPr/>
          </a:p>
        </p:txBody>
      </p:sp>
      <p:sp>
        <p:nvSpPr>
          <p:cNvPr id="201" name="Google Shape;201;p1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8" name="Shape 208"/>
        <p:cNvGrpSpPr/>
        <p:nvPr/>
      </p:nvGrpSpPr>
      <p:grpSpPr>
        <a:xfrm>
          <a:off x="0" y="0"/>
          <a:ext cx="0" cy="0"/>
          <a:chOff x="0" y="0"/>
          <a:chExt cx="0" cy="0"/>
        </a:xfrm>
      </p:grpSpPr>
      <p:sp>
        <p:nvSpPr>
          <p:cNvPr id="209" name="Google Shape;209;p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10" name="Google Shape;210;p1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This is the transition from diagnosis to action, and it is where the framing of the session pays off. The work Debug mode and Ask mode did is not background reading. It is the input to the fix prompt.</a:t>
            </a:r>
            <a:br>
              <a:rPr lang="en-US"/>
            </a:br>
            <a:br>
              <a:rPr lang="en-US"/>
            </a:br>
            <a:r>
              <a:rPr lang="en-US"/>
              <a:t>A prompt built from the diagnostic output looks different from one written cold. Instead of 'fix the failing test,' you write something closer to 'the date filter in src/app.ts line 47 uses &gt;= instead of =, which returns all standups on or after the date rather than only those on it. Change the operator. Do not modify the test files or any other part of the query.' That prompt can succeed or fail on its own terms. There is no ambiguity about what counts as correct.</a:t>
            </a:r>
            <a:br>
              <a:rPr lang="en-US"/>
            </a:br>
            <a:br>
              <a:rPr lang="en-US"/>
            </a:br>
            <a:r>
              <a:rPr lang="en-US"/>
              <a:t>The regression test step is worth covering here rather than after the fix. Writing a test that encodes the expected behaviour before the fix lands means the test itself records what the diagnosis found. If the same bug reappears later, the test says why it is wrong, not just that something is wrong.</a:t>
            </a:r>
            <a:br>
              <a:rPr lang="en-US"/>
            </a:br>
            <a:br>
              <a:rPr lang="en-US"/>
            </a:br>
            <a:r>
              <a:rPr lang="en-US"/>
              <a:t>For cases where the first fix attempt misses, the same approach applies: restore the checkpoint, revisit the diagnostic output, and write a tighter prompt. The diagnosis does not change; only the precision of the instruction changes.</a:t>
            </a:r>
            <a:endParaRPr/>
          </a:p>
        </p:txBody>
      </p:sp>
      <p:sp>
        <p:nvSpPr>
          <p:cNvPr id="211" name="Google Shape;211;p1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7" name="Shape 227"/>
        <p:cNvGrpSpPr/>
        <p:nvPr/>
      </p:nvGrpSpPr>
      <p:grpSpPr>
        <a:xfrm>
          <a:off x="0" y="0"/>
          <a:ext cx="0" cy="0"/>
          <a:chOff x="0" y="0"/>
          <a:chExt cx="0" cy="0"/>
        </a:xfrm>
      </p:grpSpPr>
      <p:sp>
        <p:nvSpPr>
          <p:cNvPr id="228" name="Google Shape;228;p1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29" name="Google Shape;229;p1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Checkpoints are Agent's version of an undo stack, scoped to the current conversation. They are not git commits. They are not on a branch. They live locally and they go away when the conversation ends. The Cursor docs are explicit about this: checkpoints are for undoing Agent changes in-session, git is for version control across time.</a:t>
            </a:r>
            <a:br>
              <a:rPr lang="en-US"/>
            </a:br>
            <a:br>
              <a:rPr lang="en-US"/>
            </a:br>
            <a:r>
              <a:rPr lang="en-US"/>
              <a:t>The separation matters for debugging. When you are investigating a bug, you want two kinds of rollback available: the in-session checkpoint that undoes the last thing Agent did, and the git commit that lets you compare against a known-good state from before the bug appeared. Use both. They solve different problems.</a:t>
            </a:r>
            <a:br>
              <a:rPr lang="en-US"/>
            </a:br>
            <a:br>
              <a:rPr lang="en-US"/>
            </a:br>
            <a:r>
              <a:rPr lang="en-US"/>
              <a:t>One thing worth saying out loud because it catches people: if you close the Agent panel and come back an hour later, the checkpoints from the previous session are gone. Anything you want to keep as a rollback point longer than the session needs to be a commit.</a:t>
            </a:r>
            <a:endParaRPr/>
          </a:p>
        </p:txBody>
      </p:sp>
      <p:sp>
        <p:nvSpPr>
          <p:cNvPr id="230" name="Google Shape;230;p1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8" name="Shape 248"/>
        <p:cNvGrpSpPr/>
        <p:nvPr/>
      </p:nvGrpSpPr>
      <p:grpSpPr>
        <a:xfrm>
          <a:off x="0" y="0"/>
          <a:ext cx="0" cy="0"/>
          <a:chOff x="0" y="0"/>
          <a:chExt cx="0" cy="0"/>
        </a:xfrm>
      </p:grpSpPr>
      <p:sp>
        <p:nvSpPr>
          <p:cNvPr id="249" name="Google Shape;249;p1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50" name="Google Shape;250;p1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Set expectations before sharing the screen. Attendees should know what they are about to watch, because the demo will move quickly once it starts.</a:t>
            </a:r>
            <a:br>
              <a:rPr lang="en-US"/>
            </a:br>
            <a:br>
              <a:rPr lang="en-US"/>
            </a:br>
            <a:r>
              <a:rPr lang="en-US"/>
              <a:t>The bug is deliberately small. A tight, contained failure keeps the diagnostic workflow in focus. If the bug required understanding the business logic first, attendees would spend cognitive effort on the domain rather than the process. Keep the bug simple so the loop is what people remember, not the specifics of the codebase.</a:t>
            </a:r>
            <a:br>
              <a:rPr lang="en-US"/>
            </a:br>
            <a:br>
              <a:rPr lang="en-US"/>
            </a:br>
            <a:r>
              <a:rPr lang="en-US"/>
              <a:t>Four moments to call out as they happen, so attendees know to pay attention: the Shift+Tab to enter Debug mode, the first log statement Debug mode writes, the Shift+Tab to Ask mode before the fix, and the checkpoint that appears in the chat before Agent or Inline Edit applies the change.</a:t>
            </a:r>
            <a:br>
              <a:rPr lang="en-US"/>
            </a:br>
            <a:br>
              <a:rPr lang="en-US"/>
            </a:br>
            <a:r>
              <a:rPr lang="en-US"/>
              <a:t>If the demo finishes early, use the remainder to show the rollback path: restore the checkpoint, re-prompt with a tighter constraint, and show the fix land again.</a:t>
            </a:r>
            <a:endParaRPr/>
          </a:p>
        </p:txBody>
      </p:sp>
      <p:sp>
        <p:nvSpPr>
          <p:cNvPr id="251" name="Google Shape;251;p1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8" name="Shape 258"/>
        <p:cNvGrpSpPr/>
        <p:nvPr/>
      </p:nvGrpSpPr>
      <p:grpSpPr>
        <a:xfrm>
          <a:off x="0" y="0"/>
          <a:ext cx="0" cy="0"/>
          <a:chOff x="0" y="0"/>
          <a:chExt cx="0" cy="0"/>
        </a:xfrm>
      </p:grpSpPr>
      <p:sp>
        <p:nvSpPr>
          <p:cNvPr id="259" name="Google Shape;259;p1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60" name="Google Shape;260;p1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This is the recap slide for the demo. Walk through the sequence once more at the end, because attendees who watched a 20-minute demo will remember the beginning and the end more vividly than the middle.</a:t>
            </a:r>
            <a:br>
              <a:rPr lang="en-US"/>
            </a:br>
            <a:br>
              <a:rPr lang="en-US"/>
            </a:br>
            <a:r>
              <a:rPr lang="en-US"/>
              <a:t>The framing to reinforce is that every step had a mode that fit it. Debug mode for diagnosis. Ask mode for confirmation. Inline Edit for the single-line fix. The test loop from yesterday for verification. No single mode did the whole job, and no single mode was asked to.</a:t>
            </a:r>
            <a:br>
              <a:rPr lang="en-US"/>
            </a:br>
            <a:br>
              <a:rPr lang="en-US"/>
            </a:br>
            <a:r>
              <a:rPr lang="en-US"/>
              <a:t>If someone asks in chat whether Agent mode alone could have done all of this, the honest answer is yes, probably, most of the time. The reason we use the progression instead is that Agent mode's hit rate drops sharply when it skips the diagnostic step, and the failure mode when it misses is expensive to undo. The progression is slower on the happy path and faster on the bad path, which is the right trade for a workflow you use many times. More concretely: every step in the progression produces something the next step uses. The diagnostic output is the fix prompt. That is not ceremony; it is where the precision comes from.</a:t>
            </a:r>
            <a:endParaRPr/>
          </a:p>
        </p:txBody>
      </p:sp>
      <p:sp>
        <p:nvSpPr>
          <p:cNvPr id="261" name="Google Shape;261;p1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9" name="Shape 289"/>
        <p:cNvGrpSpPr/>
        <p:nvPr/>
      </p:nvGrpSpPr>
      <p:grpSpPr>
        <a:xfrm>
          <a:off x="0" y="0"/>
          <a:ext cx="0" cy="0"/>
          <a:chOff x="0" y="0"/>
          <a:chExt cx="0" cy="0"/>
        </a:xfrm>
      </p:grpSpPr>
      <p:sp>
        <p:nvSpPr>
          <p:cNvPr id="290" name="Google Shape;290;p1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91" name="Google Shape;291;p1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This is the start of the segment that replaces the original hands-on block. We are not asking attendees to produce examples live; we are walking through what Agent-fixed bugs tend to look like in review, using the same codebase from the live demo.</a:t>
            </a:r>
            <a:br>
              <a:rPr lang="en-US"/>
            </a:br>
            <a:br>
              <a:rPr lang="en-US"/>
            </a:br>
            <a:r>
              <a:rPr lang="en-US"/>
              <a:t>The narrow-fix pattern is the more dangerous of the two. Agent makes the failing test pass and stops, because the tests are its success signal. If the test only covered one of three call sites where the same bug lives, the other two call sites stay broken and silent until production finds them. The remedy is a regression test before the fix, or a scope instruction that names the broader code path identified by the diagnostic phase.</a:t>
            </a:r>
            <a:br>
              <a:rPr lang="en-US"/>
            </a:br>
            <a:br>
              <a:rPr lang="en-US"/>
            </a:br>
            <a:r>
              <a:rPr lang="en-US"/>
              <a:t>The broad-fix pattern is more visible but causes more rework. Agent decides that while it is in the file it may as well improve the surrounding code. The fix lands, new behaviour lands with it, and review has to separate the intended change from the incidental one. The remedy is the explicit 'do not change anything else' constraint in the prompt, which is only possible to write precisely if you know where the bug actually is.</a:t>
            </a:r>
            <a:br>
              <a:rPr lang="en-US"/>
            </a:br>
            <a:br>
              <a:rPr lang="en-US"/>
            </a:br>
            <a:r>
              <a:rPr lang="en-US"/>
              <a:t>Mention that both failure modes have the same root cause: Agent does not have a model of which code paths matter to which tests. It can only see what you tell it. That is why the diagnostic phase is worth the time. The blast-radius answer from Ask mode is what makes the scope constraint possible to write correctly.</a:t>
            </a:r>
            <a:endParaRPr/>
          </a:p>
        </p:txBody>
      </p:sp>
      <p:sp>
        <p:nvSpPr>
          <p:cNvPr id="292" name="Google Shape;292;p16: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9" name="Shape 309"/>
        <p:cNvGrpSpPr/>
        <p:nvPr/>
      </p:nvGrpSpPr>
      <p:grpSpPr>
        <a:xfrm>
          <a:off x="0" y="0"/>
          <a:ext cx="0" cy="0"/>
          <a:chOff x="0" y="0"/>
          <a:chExt cx="0" cy="0"/>
        </a:xfrm>
      </p:grpSpPr>
      <p:sp>
        <p:nvSpPr>
          <p:cNvPr id="310" name="Google Shape;310;p1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11" name="Google Shape;311;p1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Each failure mode deserves a sentence of acknowledgment, so attendees do not leave thinking Debug mode handles everything.</a:t>
            </a:r>
            <a:br>
              <a:rPr lang="en-US"/>
            </a:br>
            <a:br>
              <a:rPr lang="en-US"/>
            </a:br>
            <a:r>
              <a:rPr lang="en-US"/>
              <a:t>The first one is the biggest gap. Debug mode's core mechanic is runtime evidence. If you cannot reproduce the bug on your machine, you cannot instrument it, and Debug mode is reduced to reading code, which is what Ask and Agent already do. For unreproducible bugs, the prior step is logs-in-production or a staging reproduction. Debug mode picks up after that.</a:t>
            </a:r>
            <a:br>
              <a:rPr lang="en-US"/>
            </a:br>
            <a:br>
              <a:rPr lang="en-US"/>
            </a:br>
            <a:r>
              <a:rPr lang="en-US"/>
              <a:t>Flaky tests are the second gap, and the most frustrating. Debug mode will happily generate hypotheses about a flaky failure as if it were a real bug. The hypotheses will be coherent and wrong. If the test passes on the next run without any code change, the bug is the flake, not whatever Debug mode diagnosed. The remedy is to know your test suite's flake rate before you trust any single failure.</a:t>
            </a:r>
            <a:br>
              <a:rPr lang="en-US"/>
            </a:br>
            <a:br>
              <a:rPr lang="en-US"/>
            </a:br>
            <a:r>
              <a:rPr lang="en-US"/>
              <a:t>Cross-service bugs need distributed traces, not local logs. Cursor can help you read the traces once you have them, but it cannot collect them.</a:t>
            </a:r>
            <a:br>
              <a:rPr lang="en-US"/>
            </a:br>
            <a:br>
              <a:rPr lang="en-US"/>
            </a:br>
            <a:r>
              <a:rPr lang="en-US"/>
              <a:t>The indexing gap is the subtle one. Debug mode diagnoses from whatever Cursor has access to. If relevant code lives in an unindexed repo or a generated file, the diagnosis can be correct in the reproducible path and wrong about the cause. Confirm with @file attachments when the code in question is outside the main indexed tree.</a:t>
            </a:r>
            <a:endParaRPr/>
          </a:p>
        </p:txBody>
      </p:sp>
      <p:sp>
        <p:nvSpPr>
          <p:cNvPr id="312" name="Google Shape;312;p1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8" name="Shape 328"/>
        <p:cNvGrpSpPr/>
        <p:nvPr/>
      </p:nvGrpSpPr>
      <p:grpSpPr>
        <a:xfrm>
          <a:off x="0" y="0"/>
          <a:ext cx="0" cy="0"/>
          <a:chOff x="0" y="0"/>
          <a:chExt cx="0" cy="0"/>
        </a:xfrm>
      </p:grpSpPr>
      <p:sp>
        <p:nvSpPr>
          <p:cNvPr id="329" name="Google Shape;329;p1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30" name="Google Shape;330;p1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Recap with intent. The four bullets are the four things attendees should remember if they remember nothing else. The first bullet is the correction against the most common misconception. The second is the workflow. The third is the connective tissue between the diagnostic phase and the fix: the point is not just that you understand the bug before fixing it, but that understanding it produces something concrete you feed into the prompt. The fourth is the safety net.</a:t>
            </a:r>
            <a:br>
              <a:rPr lang="en-US"/>
            </a:br>
            <a:br>
              <a:rPr lang="en-US"/>
            </a:br>
            <a:r>
              <a:rPr lang="en-US"/>
              <a:t>If time is tight on the run-through, this slide can absorb the previous two and become the wrap-up.</a:t>
            </a:r>
            <a:endParaRPr/>
          </a:p>
        </p:txBody>
      </p:sp>
      <p:sp>
        <p:nvSpPr>
          <p:cNvPr id="331" name="Google Shape;331;p18: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4" name="Shape 344"/>
        <p:cNvGrpSpPr/>
        <p:nvPr/>
      </p:nvGrpSpPr>
      <p:grpSpPr>
        <a:xfrm>
          <a:off x="0" y="0"/>
          <a:ext cx="0" cy="0"/>
          <a:chOff x="0" y="0"/>
          <a:chExt cx="0" cy="0"/>
        </a:xfrm>
      </p:grpSpPr>
      <p:sp>
        <p:nvSpPr>
          <p:cNvPr id="345" name="Google Shape;345;p1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46" name="Google Shape;346;p1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Frame the homework as a single concrete task. 'Try Debug mode' is too vague; 'on the next bug at work, run Debug, then Ask, then fix, then verify, and notice whether it saved time' is something attendees can actually do, and report back on.</a:t>
            </a:r>
            <a:br>
              <a:rPr lang="en-US"/>
            </a:br>
            <a:br>
              <a:rPr lang="en-US"/>
            </a:br>
            <a:r>
              <a:rPr lang="en-US"/>
              <a:t>For Q&amp;A, run the chat waterfall. Ask people to drop questions in chat, then answer in order. With 60 people on Teams, open-mic does not work.</a:t>
            </a:r>
            <a:br>
              <a:rPr lang="en-US"/>
            </a:br>
            <a:br>
              <a:rPr lang="en-US"/>
            </a:br>
            <a:r>
              <a:rPr lang="en-US"/>
              <a:t>The preview of next week is intentional. Monday's hooks session builds on Thursday's test loop by going deeper into the hook mechanism itself. Wednesday covers PR review and MCP together. Friday's session introduces skills and subagents, which land in a different place in the workflow than today's progression but solve related problems.</a:t>
            </a:r>
            <a:endParaRPr/>
          </a:p>
        </p:txBody>
      </p:sp>
      <p:sp>
        <p:nvSpPr>
          <p:cNvPr id="347" name="Google Shape;347;p19: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 name="Shape 22"/>
        <p:cNvGrpSpPr/>
        <p:nvPr/>
      </p:nvGrpSpPr>
      <p:grpSpPr>
        <a:xfrm>
          <a:off x="0" y="0"/>
          <a:ext cx="0" cy="0"/>
          <a:chOff x="0" y="0"/>
          <a:chExt cx="0" cy="0"/>
        </a:xfrm>
      </p:grpSpPr>
      <p:sp>
        <p:nvSpPr>
          <p:cNvPr id="23" name="Google Shape;23;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4" name="Google Shape;24;p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Walk through the agenda in about 30 seconds. The order matters. Debug mode comes first because it anchors the diagnostic step everything else depends on. Mode selection follows because the workflow is mode-switching, not single-mode. Checkpoints are the safety net, and the fourth item is the connective tissue: what you learn from Debug and Ask is what you feed into the fix prompt. The live demo puts it all together.</a:t>
            </a:r>
            <a:br>
              <a:rPr lang="en-US"/>
            </a:br>
            <a:br>
              <a:rPr lang="en-US"/>
            </a:br>
            <a:r>
              <a:rPr lang="en-US"/>
              <a:t>Attendees who have to drop early should leave knowing two things: Debug mode exists and you have to pick it, and the diagnostic step produces the context that makes the fix prompt work.</a:t>
            </a:r>
            <a:endParaRPr/>
          </a:p>
        </p:txBody>
      </p:sp>
      <p:sp>
        <p:nvSpPr>
          <p:cNvPr id="25" name="Google Shape;25;p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 name="Shape 40"/>
        <p:cNvGrpSpPr/>
        <p:nvPr/>
      </p:nvGrpSpPr>
      <p:grpSpPr>
        <a:xfrm>
          <a:off x="0" y="0"/>
          <a:ext cx="0" cy="0"/>
          <a:chOff x="0" y="0"/>
          <a:chExt cx="0" cy="0"/>
        </a:xfrm>
      </p:grpSpPr>
      <p:sp>
        <p:nvSpPr>
          <p:cNvPr id="41" name="Google Shape;41;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2" name="Google Shape;42;p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This slide names something the room already feels but may not have articulated. When you write every line yourself, you build a mental model of the codebase as a byproduct of the work. That model is what you reach for when something breaks. Agent-led development trades that model for speed, and for most tasks, that's a good trade. The cost shows up at debugging time. You are diagnosing problems in code you reviewed but did not fully author, inside a codebase whose edges you have not mapped. The tools that helped you build fast do not automatically help you understand what went wrong. That is the gap today's session is about closing.</a:t>
            </a:r>
            <a:endParaRPr/>
          </a:p>
        </p:txBody>
      </p:sp>
      <p:sp>
        <p:nvSpPr>
          <p:cNvPr id="43" name="Google Shape;43;p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8" name="Google Shape;58;p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This is the philosophical centerpiece of the session. Most attendees have opened Agent, described the bug, and let Agent propose a fix. When the fix is right, the workflow feels fast. When the fix is wrong, you get a new bug on top of the old one, and the next Agent turn tries to fix the new bug rather than going back to the original cause.</a:t>
            </a:r>
            <a:br>
              <a:rPr lang="en-US"/>
            </a:br>
            <a:br>
              <a:rPr lang="en-US"/>
            </a:br>
            <a:r>
              <a:rPr lang="en-US"/>
              <a:t>The pattern is that Agent is trained to produce code. Code is its output. If you ask it to fix a bug, it will produce a code change, whether or not it has understood the problem. That is a feature for known-cause fixes and a liability for unknown-cause investigations.</a:t>
            </a:r>
            <a:br>
              <a:rPr lang="en-US"/>
            </a:br>
            <a:br>
              <a:rPr lang="en-US"/>
            </a:br>
            <a:r>
              <a:rPr lang="en-US"/>
              <a:t>Debug mode was built to split the job in two. You diagnose first, building a precise picture of what is actually happening at runtime. That picture is then the input to the fix prompt. You fix second. The tools for each step are different, and the output of the first step is what makes the second step reliable.</a:t>
            </a:r>
            <a:endParaRPr/>
          </a:p>
        </p:txBody>
      </p:sp>
      <p:sp>
        <p:nvSpPr>
          <p:cNvPr id="59" name="Google Shape;59;p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6" name="Shape 66"/>
        <p:cNvGrpSpPr/>
        <p:nvPr/>
      </p:nvGrpSpPr>
      <p:grpSpPr>
        <a:xfrm>
          <a:off x="0" y="0"/>
          <a:ext cx="0" cy="0"/>
          <a:chOff x="0" y="0"/>
          <a:chExt cx="0" cy="0"/>
        </a:xfrm>
      </p:grpSpPr>
      <p:sp>
        <p:nvSpPr>
          <p:cNvPr id="67" name="Google Shape;67;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8" name="Google Shape;68;p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Debug mode has a shape that is worth knowing before you use it, because the steps look odd the first time. You describe the bug, and instead of writing code, Debug mode writes console.log calls. That is not a mistake. The logs are the instrument; they capture what is actually happening at runtime, which is often different from what the code appears to do.</a:t>
            </a:r>
            <a:br>
              <a:rPr lang="en-US"/>
            </a:br>
            <a:br>
              <a:rPr lang="en-US"/>
            </a:br>
            <a:r>
              <a:rPr lang="en-US"/>
              <a:t>This is the most important thing Debug mode gets right. Reading code gives you a model of what should happen. Running code gives you what does happen. Most hard bugs live in the gap between those two. Debug mode closes the gap by adding instrumentation, running the code, and reading the output.</a:t>
            </a:r>
            <a:br>
              <a:rPr lang="en-US"/>
            </a:br>
            <a:br>
              <a:rPr lang="en-US"/>
            </a:br>
            <a:r>
              <a:rPr lang="en-US"/>
              <a:t>Once the root cause is identified from the captured logs, the fix tends to be small, often a few lines. Debug mode then offers to clean up the instrumentation so you're not left with stray console.log calls in production code.</a:t>
            </a:r>
            <a:br>
              <a:rPr lang="en-US"/>
            </a:br>
            <a:br>
              <a:rPr lang="en-US"/>
            </a:br>
            <a:r>
              <a:rPr lang="en-US"/>
              <a:t>Full workflow in the Cursor docs at cursor.com/docs/agent/debug-mode.</a:t>
            </a:r>
            <a:endParaRPr/>
          </a:p>
        </p:txBody>
      </p:sp>
      <p:sp>
        <p:nvSpPr>
          <p:cNvPr id="69" name="Google Shape;69;p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5" name="Shape 85"/>
        <p:cNvGrpSpPr/>
        <p:nvPr/>
      </p:nvGrpSpPr>
      <p:grpSpPr>
        <a:xfrm>
          <a:off x="0" y="0"/>
          <a:ext cx="0" cy="0"/>
          <a:chOff x="0" y="0"/>
          <a:chExt cx="0" cy="0"/>
        </a:xfrm>
      </p:grpSpPr>
      <p:sp>
        <p:nvSpPr>
          <p:cNvPr id="86" name="Google Shape;86;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87" name="Google Shape;87;p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This slide corrects a widespread misconception. Older blog posts and second-hand explanations describe Debug mode as something that fires automatically when an error occurs. It does not. Debug mode is a mode you pick, the same way you pick Ask or Agent. If you do not pick it, you will never be in it.</a:t>
            </a:r>
            <a:br>
              <a:rPr lang="en-US"/>
            </a:br>
            <a:br>
              <a:rPr lang="en-US"/>
            </a:br>
            <a:r>
              <a:rPr lang="en-US"/>
              <a:t>Shift+Tab is the fastest way to cycle modes once the Agent panel is open. Most workflows involve switching modes mid-session, and the keyboard shortcut makes the switch invisible. Attendees who prefer the mouse can use the dropdown at the top of the input; both do the same thing.</a:t>
            </a:r>
            <a:br>
              <a:rPr lang="en-US"/>
            </a:br>
            <a:br>
              <a:rPr lang="en-US"/>
            </a:br>
            <a:r>
              <a:rPr lang="en-US"/>
              <a:t>Worth saying out loud: in the live demo we will use Shift+Tab several times in the same conversation. That mode-switching inside a single investigation is the point.</a:t>
            </a:r>
            <a:endParaRPr/>
          </a:p>
        </p:txBody>
      </p:sp>
      <p:sp>
        <p:nvSpPr>
          <p:cNvPr id="88" name="Google Shape;88;p6: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6" name="Shape 106"/>
        <p:cNvGrpSpPr/>
        <p:nvPr/>
      </p:nvGrpSpPr>
      <p:grpSpPr>
        <a:xfrm>
          <a:off x="0" y="0"/>
          <a:ext cx="0" cy="0"/>
          <a:chOff x="0" y="0"/>
          <a:chExt cx="0" cy="0"/>
        </a:xfrm>
      </p:grpSpPr>
      <p:sp>
        <p:nvSpPr>
          <p:cNvPr id="107" name="Google Shape;107;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08" name="Google Shape;108;p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The list on the slide is drawn from the Cursor docs and matches the failure modes Debug mode was built for. The common thread across all four is that the cause is not visible from reading the code. You need runtime evidence.</a:t>
            </a:r>
            <a:br>
              <a:rPr lang="en-US"/>
            </a:br>
            <a:br>
              <a:rPr lang="en-US"/>
            </a:br>
            <a:r>
              <a:rPr lang="en-US"/>
              <a:t>The fourth bullet is the one most teams underuse. When something used to work and now does not, the first question is what changed. Debug mode combined with git log is the fastest path to that answer: instrument the failing path, reproduce the bug, compare the log output against the expected behaviour, then scan the recent commits for the change that caused the divergence.</a:t>
            </a:r>
            <a:br>
              <a:rPr lang="en-US"/>
            </a:br>
            <a:br>
              <a:rPr lang="en-US"/>
            </a:br>
            <a:r>
              <a:rPr lang="en-US"/>
              <a:t>What Debug mode is not for: bugs where you already know the cause. If you can read the code and point at the line, skip Debug mode and go straight to Inline Edit or Agent. Debug mode's diagnostic overhead is wasted when the diagnosis is done.</a:t>
            </a:r>
            <a:endParaRPr/>
          </a:p>
        </p:txBody>
      </p:sp>
      <p:sp>
        <p:nvSpPr>
          <p:cNvPr id="109" name="Google Shape;109;p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26" name="Google Shape;126;p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The decision rule to take away is to match the mode to the step, not to the bug. A single investigation typically moves through Debug for diagnosis, Ask for confirmation, then Agent or Inline Edit for the fix itself. You do not pick one mode for the whole session.</a:t>
            </a:r>
            <a:br>
              <a:rPr lang="en-US"/>
            </a:br>
            <a:br>
              <a:rPr lang="en-US"/>
            </a:br>
            <a:r>
              <a:rPr lang="en-US"/>
              <a:t>Ask mode is the most underused of the four. It is read-only by design, which means it cannot change code. For the step where you want to confirm your understanding before committing to a fix, that read-only property is a feature, not a limitation. You want a mode that literally cannot introduce a new bug while you are trying to understand the old one.</a:t>
            </a:r>
            <a:br>
              <a:rPr lang="en-US"/>
            </a:br>
            <a:br>
              <a:rPr lang="en-US"/>
            </a:br>
            <a:r>
              <a:rPr lang="en-US"/>
              <a:t>Inline Edit earns its place for small, local fixes. If the whole change is three characters on one line, opening Agent and writing a prompt is more ceremony than the edit deserves. Cmd+K, type the change, done.</a:t>
            </a:r>
            <a:br>
              <a:rPr lang="en-US"/>
            </a:br>
            <a:br>
              <a:rPr lang="en-US"/>
            </a:br>
            <a:r>
              <a:rPr lang="en-US"/>
              <a:t>Agent is the right fit when the fix spans multiple files and needs a small amount of planning. For a single-operator typo like today's demo bug, Agent is overkill. For restructuring how an error propagates across a request pipeline, Agent is the right reach.</a:t>
            </a:r>
            <a:endParaRPr/>
          </a:p>
        </p:txBody>
      </p:sp>
      <p:sp>
        <p:nvSpPr>
          <p:cNvPr id="127" name="Google Shape;127;p8: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9" name="Shape 149"/>
        <p:cNvGrpSpPr/>
        <p:nvPr/>
      </p:nvGrpSpPr>
      <p:grpSpPr>
        <a:xfrm>
          <a:off x="0" y="0"/>
          <a:ext cx="0" cy="0"/>
          <a:chOff x="0" y="0"/>
          <a:chExt cx="0" cy="0"/>
        </a:xfrm>
      </p:grpSpPr>
      <p:sp>
        <p:nvSpPr>
          <p:cNvPr id="150" name="Google Shape;150;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51" name="Google Shape;151;p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This is the single most important slide in the deck if attendees only remember one diagram. The progression is Debug, Ask, fix, verify. Not Agent on repeat until something sticks.</a:t>
            </a:r>
            <a:br>
              <a:rPr lang="en-US"/>
            </a:br>
            <a:br>
              <a:rPr lang="en-US"/>
            </a:br>
            <a:r>
              <a:rPr lang="en-US"/>
              <a:t>Step 2 is where people try to skip. Once Debug mode reports a cause, the temptation is to go straight to the fix. Resist it. Ask mode takes 30 seconds and catches the wrong diagnosis before you have spent five minutes implementing it. The question worth asking in Ask mode is not 'is the diagnosis correct' but 'what else is on this code path, and would the fix you are about to propose change anything else.' If Ask comes back with 'nothing else touches this,' that is a prompt to write a regression test before the fix, not a green light to skip ahead.</a:t>
            </a:r>
            <a:br>
              <a:rPr lang="en-US"/>
            </a:br>
            <a:br>
              <a:rPr lang="en-US"/>
            </a:br>
            <a:r>
              <a:rPr lang="en-US"/>
              <a:t>Step 4 is the callback to yesterday's session. If the test loop hook is configured, the verify step is free: Agent runs the tests automatically after applying the fix. If it is not, run bun test (or whatever your project uses) by hand.</a:t>
            </a:r>
            <a:endParaRPr/>
          </a:p>
        </p:txBody>
      </p:sp>
      <p:sp>
        <p:nvSpPr>
          <p:cNvPr id="152" name="Google Shape;152;p9: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EFAULT">
  <p:cSld name="DEFAULT">
    <p:bg>
      <p:bgPr>
        <a:solidFill>
          <a:schemeClr val="lt1"/>
        </a:solidFill>
      </p:bgPr>
    </p:bg>
    <p:spTree>
      <p:nvGrpSpPr>
        <p:cNvPr id="10" name="Shape 10"/>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 name="Shape 9"/>
        <p:cNvGrpSpPr/>
        <p:nvPr/>
      </p:nvGrpSpPr>
      <p:grpSpPr>
        <a:xfrm>
          <a:off x="0" y="0"/>
          <a:ext cx="0" cy="0"/>
          <a:chOff x="0" y="0"/>
          <a:chExt cx="0" cy="0"/>
        </a:xfrm>
      </p:grpSpPr>
    </p:spTree>
  </p:cSld>
  <p:clrMap accent1="accent1" accent2="accent2" accent3="accent3" accent4="accent4" accent5="accent5" accent6="accent6" bg1="lt1" bg2="dk2" tx1="dk1" tx2="lt2" folHlink="folHlink" hlink="hlink"/>
  <p:sldLayoutIdLst>
    <p:sldLayoutId id="2147483649"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 Id="rId3" Type="http://schemas.openxmlformats.org/officeDocument/2006/relationships/image" Target="../media/image1.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 Id="rId3" Type="http://schemas.openxmlformats.org/officeDocument/2006/relationships/image" Target="../media/image1.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 Id="rId3" Type="http://schemas.openxmlformats.org/officeDocument/2006/relationships/image" Target="../media/image1.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 Id="rId3" Type="http://schemas.openxmlformats.org/officeDocument/2006/relationships/image" Target="../media/image1.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 Id="rId3" Type="http://schemas.openxmlformats.org/officeDocument/2006/relationships/image" Target="../media/image1.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 Id="rId3" Type="http://schemas.openxmlformats.org/officeDocument/2006/relationships/image" Target="../media/image1.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 Id="rId3" Type="http://schemas.openxmlformats.org/officeDocument/2006/relationships/image" Target="../media/image1.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 Id="rId3" Type="http://schemas.openxmlformats.org/officeDocument/2006/relationships/image" Target="../media/image1.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 Id="rId3" Type="http://schemas.openxmlformats.org/officeDocument/2006/relationships/image" Target="../media/image1.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 Id="rId3"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1.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5" name="Shape 15"/>
        <p:cNvGrpSpPr/>
        <p:nvPr/>
      </p:nvGrpSpPr>
      <p:grpSpPr>
        <a:xfrm>
          <a:off x="0" y="0"/>
          <a:ext cx="0" cy="0"/>
          <a:chOff x="0" y="0"/>
          <a:chExt cx="0" cy="0"/>
        </a:xfrm>
      </p:grpSpPr>
      <p:sp>
        <p:nvSpPr>
          <p:cNvPr id="16" name="Google Shape;16;p1"/>
          <p:cNvSpPr/>
          <p:nvPr/>
        </p:nvSpPr>
        <p:spPr>
          <a:xfrm>
            <a:off x="502920" y="1874520"/>
            <a:ext cx="8138160" cy="20116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WEEK 2    ·    SESSION 5    ·    APRIL 24, 2026</a:t>
            </a:r>
            <a:endParaRPr b="0" i="0" sz="750" u="none" cap="none" strike="noStrike">
              <a:solidFill>
                <a:schemeClr val="dk1"/>
              </a:solidFill>
              <a:latin typeface="Calibri"/>
              <a:ea typeface="Calibri"/>
              <a:cs typeface="Calibri"/>
              <a:sym typeface="Calibri"/>
            </a:endParaRPr>
          </a:p>
        </p:txBody>
      </p:sp>
      <p:sp>
        <p:nvSpPr>
          <p:cNvPr id="17" name="Google Shape;17;p1"/>
          <p:cNvSpPr/>
          <p:nvPr/>
        </p:nvSpPr>
        <p:spPr>
          <a:xfrm>
            <a:off x="502920" y="2084832"/>
            <a:ext cx="8138160" cy="731520"/>
          </a:xfrm>
          <a:prstGeom prst="rect">
            <a:avLst/>
          </a:prstGeom>
          <a:noFill/>
          <a:ln>
            <a:noFill/>
          </a:ln>
        </p:spPr>
        <p:txBody>
          <a:bodyPr anchorCtr="0" anchor="t" bIns="0" lIns="0" spcFirstLastPara="1" rIns="0" wrap="square" tIns="0">
            <a:noAutofit/>
          </a:bodyPr>
          <a:lstStyle/>
          <a:p>
            <a:pPr indent="0" lvl="0" marL="0" marR="0" rtl="0" algn="l">
              <a:lnSpc>
                <a:spcPct val="105000"/>
              </a:lnSpc>
              <a:spcBef>
                <a:spcPts val="0"/>
              </a:spcBef>
              <a:spcAft>
                <a:spcPts val="0"/>
              </a:spcAft>
              <a:buClr>
                <a:srgbClr val="FFFFFF"/>
              </a:buClr>
              <a:buSzPts val="4600"/>
              <a:buFont typeface="Inter"/>
              <a:buNone/>
            </a:pPr>
            <a:r>
              <a:rPr b="0" i="0" lang="en-US" sz="4600" u="none" cap="none" strike="noStrike">
                <a:solidFill>
                  <a:srgbClr val="FFFFFF"/>
                </a:solidFill>
                <a:latin typeface="Inter"/>
                <a:ea typeface="Inter"/>
                <a:cs typeface="Inter"/>
                <a:sym typeface="Inter"/>
              </a:rPr>
              <a:t>Debugging workflows</a:t>
            </a:r>
            <a:endParaRPr b="0" i="0" sz="4600" u="none" cap="none" strike="noStrike">
              <a:solidFill>
                <a:schemeClr val="dk1"/>
              </a:solidFill>
              <a:latin typeface="Calibri"/>
              <a:ea typeface="Calibri"/>
              <a:cs typeface="Calibri"/>
              <a:sym typeface="Calibri"/>
            </a:endParaRPr>
          </a:p>
        </p:txBody>
      </p:sp>
      <p:sp>
        <p:nvSpPr>
          <p:cNvPr id="18" name="Google Shape;18;p1"/>
          <p:cNvSpPr/>
          <p:nvPr/>
        </p:nvSpPr>
        <p:spPr>
          <a:xfrm>
            <a:off x="502920" y="2670048"/>
            <a:ext cx="8138160" cy="731520"/>
          </a:xfrm>
          <a:prstGeom prst="rect">
            <a:avLst/>
          </a:prstGeom>
          <a:noFill/>
          <a:ln>
            <a:noFill/>
          </a:ln>
        </p:spPr>
        <p:txBody>
          <a:bodyPr anchorCtr="0" anchor="t" bIns="0" lIns="0" spcFirstLastPara="1" rIns="0" wrap="square" tIns="0">
            <a:noAutofit/>
          </a:bodyPr>
          <a:lstStyle/>
          <a:p>
            <a:pPr indent="0" lvl="0" marL="0" marR="0" rtl="0" algn="l">
              <a:lnSpc>
                <a:spcPct val="105000"/>
              </a:lnSpc>
              <a:spcBef>
                <a:spcPts val="0"/>
              </a:spcBef>
              <a:spcAft>
                <a:spcPts val="0"/>
              </a:spcAft>
              <a:buClr>
                <a:srgbClr val="FFFFFF"/>
              </a:buClr>
              <a:buSzPts val="4600"/>
              <a:buFont typeface="Inter"/>
              <a:buNone/>
            </a:pPr>
            <a:r>
              <a:rPr b="0" i="0" lang="en-US" sz="4600" u="none" cap="none" strike="noStrike">
                <a:solidFill>
                  <a:srgbClr val="FFFFFF"/>
                </a:solidFill>
                <a:latin typeface="Inter"/>
                <a:ea typeface="Inter"/>
                <a:cs typeface="Inter"/>
                <a:sym typeface="Inter"/>
              </a:rPr>
              <a:t>in Cursor</a:t>
            </a:r>
            <a:endParaRPr b="0" i="0" sz="4600" u="none" cap="none" strike="noStrike">
              <a:solidFill>
                <a:schemeClr val="dk1"/>
              </a:solidFill>
              <a:latin typeface="Calibri"/>
              <a:ea typeface="Calibri"/>
              <a:cs typeface="Calibri"/>
              <a:sym typeface="Calibri"/>
            </a:endParaRPr>
          </a:p>
        </p:txBody>
      </p:sp>
      <p:sp>
        <p:nvSpPr>
          <p:cNvPr id="19" name="Google Shape;19;p1"/>
          <p:cNvSpPr/>
          <p:nvPr/>
        </p:nvSpPr>
        <p:spPr>
          <a:xfrm>
            <a:off x="502920" y="3520440"/>
            <a:ext cx="2011680" cy="10973"/>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 name="Google Shape;20;p1"/>
          <p:cNvSpPr/>
          <p:nvPr/>
        </p:nvSpPr>
        <p:spPr>
          <a:xfrm>
            <a:off x="502920" y="3657600"/>
            <a:ext cx="8138160" cy="32004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A8A8A8"/>
              </a:buClr>
              <a:buSzPts val="1500"/>
              <a:buFont typeface="Inter"/>
              <a:buNone/>
            </a:pPr>
            <a:r>
              <a:rPr b="0" i="0" lang="en-US" sz="1500" u="none" cap="none" strike="noStrike">
                <a:solidFill>
                  <a:srgbClr val="A8A8A8"/>
                </a:solidFill>
                <a:latin typeface="Inter"/>
                <a:ea typeface="Inter"/>
                <a:cs typeface="Inter"/>
                <a:sym typeface="Inter"/>
              </a:rPr>
              <a:t>Build context, then fix with precision.</a:t>
            </a:r>
            <a:endParaRPr b="0" i="0" sz="1500" u="none" cap="none" strike="noStrike">
              <a:solidFill>
                <a:schemeClr val="dk1"/>
              </a:solidFill>
              <a:latin typeface="Calibri"/>
              <a:ea typeface="Calibri"/>
              <a:cs typeface="Calibri"/>
              <a:sym typeface="Calibri"/>
            </a:endParaRPr>
          </a:p>
        </p:txBody>
      </p:sp>
      <p:sp>
        <p:nvSpPr>
          <p:cNvPr id="21" name="Google Shape;21;p1"/>
          <p:cNvSpPr/>
          <p:nvPr/>
        </p:nvSpPr>
        <p:spPr>
          <a:xfrm>
            <a:off x="7726680" y="4727448"/>
            <a:ext cx="914400" cy="228600"/>
          </a:xfrm>
          <a:prstGeom prst="rect">
            <a:avLst/>
          </a:prstGeom>
          <a:noFill/>
          <a:ln>
            <a:noFill/>
          </a:ln>
        </p:spPr>
        <p:txBody>
          <a:bodyPr anchorCtr="0" anchor="t" bIns="0" lIns="0" spcFirstLastPara="1" rIns="0" wrap="square" tIns="0">
            <a:noAutofit/>
          </a:bodyPr>
          <a:lstStyle/>
          <a:p>
            <a:pPr indent="0" lvl="0" marL="0" marR="0" rtl="0" algn="r">
              <a:spcBef>
                <a:spcPts val="0"/>
              </a:spcBef>
              <a:spcAft>
                <a:spcPts val="0"/>
              </a:spcAft>
              <a:buClr>
                <a:srgbClr val="7A7A7A"/>
              </a:buClr>
              <a:buSzPts val="900"/>
              <a:buFont typeface="Inter"/>
              <a:buNone/>
            </a:pPr>
            <a:r>
              <a:rPr b="0" i="0" lang="en-US" sz="900" u="none" cap="none" strike="noStrike">
                <a:solidFill>
                  <a:srgbClr val="7A7A7A"/>
                </a:solidFill>
                <a:latin typeface="Inter"/>
                <a:ea typeface="Inter"/>
                <a:cs typeface="Inter"/>
                <a:sym typeface="Inter"/>
              </a:rPr>
              <a:t>01 / 19</a:t>
            </a:r>
            <a:endParaRPr b="0" i="0" sz="900" u="none" cap="none" strike="noStrike">
              <a:solidFill>
                <a:schemeClr val="dk1"/>
              </a:solidFill>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81" name="Shape 181"/>
        <p:cNvGrpSpPr/>
        <p:nvPr/>
      </p:nvGrpSpPr>
      <p:grpSpPr>
        <a:xfrm>
          <a:off x="0" y="0"/>
          <a:ext cx="0" cy="0"/>
          <a:chOff x="0" y="0"/>
          <a:chExt cx="0" cy="0"/>
        </a:xfrm>
      </p:grpSpPr>
      <p:sp>
        <p:nvSpPr>
          <p:cNvPr id="182" name="Google Shape;182;p10"/>
          <p:cNvSpPr/>
          <p:nvPr/>
        </p:nvSpPr>
        <p:spPr>
          <a:xfrm>
            <a:off x="502920" y="411480"/>
            <a:ext cx="8138160" cy="20116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PROMPT SHAPE</a:t>
            </a:r>
            <a:endParaRPr b="0" i="0" sz="750" u="none" cap="none" strike="noStrike">
              <a:solidFill>
                <a:schemeClr val="dk1"/>
              </a:solidFill>
              <a:latin typeface="Calibri"/>
              <a:ea typeface="Calibri"/>
              <a:cs typeface="Calibri"/>
              <a:sym typeface="Calibri"/>
            </a:endParaRPr>
          </a:p>
        </p:txBody>
      </p:sp>
      <p:sp>
        <p:nvSpPr>
          <p:cNvPr id="183" name="Google Shape;183;p10"/>
          <p:cNvSpPr/>
          <p:nvPr/>
        </p:nvSpPr>
        <p:spPr>
          <a:xfrm>
            <a:off x="502920" y="658368"/>
            <a:ext cx="8138160" cy="100584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FFFFFF"/>
              </a:buClr>
              <a:buSzPts val="3000"/>
              <a:buFont typeface="Inter"/>
              <a:buNone/>
            </a:pPr>
            <a:r>
              <a:rPr b="0" i="0" lang="en-US" sz="3000" u="none" cap="none" strike="noStrike">
                <a:solidFill>
                  <a:srgbClr val="FFFFFF"/>
                </a:solidFill>
                <a:latin typeface="Inter"/>
                <a:ea typeface="Inter"/>
                <a:cs typeface="Inter"/>
                <a:sym typeface="Inter"/>
              </a:rPr>
              <a:t>Understanding before fixing, in one prompt shape</a:t>
            </a:r>
            <a:endParaRPr b="0" i="0" sz="3000" u="none" cap="none" strike="noStrike">
              <a:solidFill>
                <a:schemeClr val="dk1"/>
              </a:solidFill>
              <a:latin typeface="Calibri"/>
              <a:ea typeface="Calibri"/>
              <a:cs typeface="Calibri"/>
              <a:sym typeface="Calibri"/>
            </a:endParaRPr>
          </a:p>
        </p:txBody>
      </p:sp>
      <p:sp>
        <p:nvSpPr>
          <p:cNvPr id="184" name="Google Shape;184;p10"/>
          <p:cNvSpPr/>
          <p:nvPr/>
        </p:nvSpPr>
        <p:spPr>
          <a:xfrm>
            <a:off x="502920" y="1783080"/>
            <a:ext cx="8138160" cy="10973"/>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5" name="Google Shape;185;p10"/>
          <p:cNvSpPr/>
          <p:nvPr/>
        </p:nvSpPr>
        <p:spPr>
          <a:xfrm>
            <a:off x="502920" y="2011680"/>
            <a:ext cx="3749040" cy="2560320"/>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6" name="Google Shape;186;p10"/>
          <p:cNvSpPr/>
          <p:nvPr/>
        </p:nvSpPr>
        <p:spPr>
          <a:xfrm>
            <a:off x="777240" y="2148840"/>
            <a:ext cx="3200400" cy="2286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A8A8A8"/>
              </a:buClr>
              <a:buSzPts val="750"/>
              <a:buFont typeface="Inter"/>
              <a:buNone/>
            </a:pPr>
            <a:r>
              <a:rPr b="1" i="0" lang="en-US" sz="750" u="none" cap="none" strike="noStrike">
                <a:solidFill>
                  <a:srgbClr val="A8A8A8"/>
                </a:solidFill>
                <a:latin typeface="Inter"/>
                <a:ea typeface="Inter"/>
                <a:cs typeface="Inter"/>
                <a:sym typeface="Inter"/>
              </a:rPr>
              <a:t>FROM MONDAY</a:t>
            </a:r>
            <a:endParaRPr b="0" i="0" sz="750" u="none" cap="none" strike="noStrike">
              <a:solidFill>
                <a:schemeClr val="dk1"/>
              </a:solidFill>
              <a:latin typeface="Calibri"/>
              <a:ea typeface="Calibri"/>
              <a:cs typeface="Calibri"/>
              <a:sym typeface="Calibri"/>
            </a:endParaRPr>
          </a:p>
        </p:txBody>
      </p:sp>
      <p:sp>
        <p:nvSpPr>
          <p:cNvPr id="187" name="Google Shape;187;p10"/>
          <p:cNvSpPr/>
          <p:nvPr/>
        </p:nvSpPr>
        <p:spPr>
          <a:xfrm>
            <a:off x="777240" y="2377440"/>
            <a:ext cx="3200400" cy="54864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FFFFFF"/>
              </a:buClr>
              <a:buSzPts val="3400"/>
              <a:buFont typeface="Inter"/>
              <a:buNone/>
            </a:pPr>
            <a:r>
              <a:rPr b="0" i="0" lang="en-US" sz="3400" u="none" cap="none" strike="noStrike">
                <a:solidFill>
                  <a:srgbClr val="FFFFFF"/>
                </a:solidFill>
                <a:latin typeface="Inter"/>
                <a:ea typeface="Inter"/>
                <a:cs typeface="Inter"/>
                <a:sym typeface="Inter"/>
              </a:rPr>
              <a:t>CICE</a:t>
            </a:r>
            <a:endParaRPr b="0" i="0" sz="3400" u="none" cap="none" strike="noStrike">
              <a:solidFill>
                <a:schemeClr val="dk1"/>
              </a:solidFill>
              <a:latin typeface="Calibri"/>
              <a:ea typeface="Calibri"/>
              <a:cs typeface="Calibri"/>
              <a:sym typeface="Calibri"/>
            </a:endParaRPr>
          </a:p>
        </p:txBody>
      </p:sp>
      <p:sp>
        <p:nvSpPr>
          <p:cNvPr id="188" name="Google Shape;188;p10"/>
          <p:cNvSpPr/>
          <p:nvPr/>
        </p:nvSpPr>
        <p:spPr>
          <a:xfrm>
            <a:off x="777240" y="3017520"/>
            <a:ext cx="3200400" cy="320040"/>
          </a:xfrm>
          <a:prstGeom prst="rect">
            <a:avLst/>
          </a:prstGeom>
          <a:noFill/>
          <a:ln>
            <a:noFill/>
          </a:ln>
        </p:spPr>
        <p:txBody>
          <a:bodyPr anchorCtr="0" anchor="t" bIns="0" lIns="0" spcFirstLastPara="1" rIns="0" wrap="square" tIns="0">
            <a:noAutofit/>
          </a:bodyPr>
          <a:lstStyle/>
          <a:p>
            <a:pPr indent="0" lvl="0" marL="0" marR="0" rtl="0" algn="l">
              <a:lnSpc>
                <a:spcPct val="120000"/>
              </a:lnSpc>
              <a:spcBef>
                <a:spcPts val="0"/>
              </a:spcBef>
              <a:spcAft>
                <a:spcPts val="0"/>
              </a:spcAft>
              <a:buClr>
                <a:srgbClr val="E8339A"/>
              </a:buClr>
              <a:buSzPts val="1150"/>
              <a:buFont typeface="Inter"/>
              <a:buNone/>
            </a:pPr>
            <a:r>
              <a:rPr b="1" i="0" lang="en-US" sz="1150" u="none" cap="none" strike="noStrike">
                <a:solidFill>
                  <a:srgbClr val="E8339A"/>
                </a:solidFill>
                <a:latin typeface="Inter"/>
                <a:ea typeface="Inter"/>
                <a:cs typeface="Inter"/>
                <a:sym typeface="Inter"/>
              </a:rPr>
              <a:t>Context</a:t>
            </a:r>
            <a:r>
              <a:rPr b="0" i="0" lang="en-US" sz="1050" u="none" cap="none" strike="noStrike">
                <a:solidFill>
                  <a:srgbClr val="A8A8A8"/>
                </a:solidFill>
                <a:latin typeface="Inter"/>
                <a:ea typeface="Inter"/>
                <a:cs typeface="Inter"/>
                <a:sym typeface="Inter"/>
              </a:rPr>
              <a:t>   the failure, the stack trace</a:t>
            </a:r>
            <a:endParaRPr b="0" i="0" sz="1150" u="none" cap="none" strike="noStrike">
              <a:solidFill>
                <a:schemeClr val="dk1"/>
              </a:solidFill>
              <a:latin typeface="Calibri"/>
              <a:ea typeface="Calibri"/>
              <a:cs typeface="Calibri"/>
              <a:sym typeface="Calibri"/>
            </a:endParaRPr>
          </a:p>
        </p:txBody>
      </p:sp>
      <p:sp>
        <p:nvSpPr>
          <p:cNvPr id="189" name="Google Shape;189;p10"/>
          <p:cNvSpPr/>
          <p:nvPr/>
        </p:nvSpPr>
        <p:spPr>
          <a:xfrm>
            <a:off x="777240" y="3383280"/>
            <a:ext cx="3200400" cy="320040"/>
          </a:xfrm>
          <a:prstGeom prst="rect">
            <a:avLst/>
          </a:prstGeom>
          <a:noFill/>
          <a:ln>
            <a:noFill/>
          </a:ln>
        </p:spPr>
        <p:txBody>
          <a:bodyPr anchorCtr="0" anchor="t" bIns="0" lIns="0" spcFirstLastPara="1" rIns="0" wrap="square" tIns="0">
            <a:noAutofit/>
          </a:bodyPr>
          <a:lstStyle/>
          <a:p>
            <a:pPr indent="0" lvl="0" marL="0" marR="0" rtl="0" algn="l">
              <a:lnSpc>
                <a:spcPct val="120000"/>
              </a:lnSpc>
              <a:spcBef>
                <a:spcPts val="0"/>
              </a:spcBef>
              <a:spcAft>
                <a:spcPts val="0"/>
              </a:spcAft>
              <a:buClr>
                <a:srgbClr val="E8339A"/>
              </a:buClr>
              <a:buSzPts val="1150"/>
              <a:buFont typeface="Inter"/>
              <a:buNone/>
            </a:pPr>
            <a:r>
              <a:rPr b="1" i="0" lang="en-US" sz="1150" u="none" cap="none" strike="noStrike">
                <a:solidFill>
                  <a:srgbClr val="E8339A"/>
                </a:solidFill>
                <a:latin typeface="Inter"/>
                <a:ea typeface="Inter"/>
                <a:cs typeface="Inter"/>
                <a:sym typeface="Inter"/>
              </a:rPr>
              <a:t>Intent</a:t>
            </a:r>
            <a:r>
              <a:rPr b="0" i="0" lang="en-US" sz="1050" u="none" cap="none" strike="noStrike">
                <a:solidFill>
                  <a:srgbClr val="A8A8A8"/>
                </a:solidFill>
                <a:latin typeface="Inter"/>
                <a:ea typeface="Inter"/>
                <a:cs typeface="Inter"/>
                <a:sym typeface="Inter"/>
              </a:rPr>
              <a:t>   find the cause, do not fix yet</a:t>
            </a:r>
            <a:endParaRPr b="0" i="0" sz="1150" u="none" cap="none" strike="noStrike">
              <a:solidFill>
                <a:schemeClr val="dk1"/>
              </a:solidFill>
              <a:latin typeface="Calibri"/>
              <a:ea typeface="Calibri"/>
              <a:cs typeface="Calibri"/>
              <a:sym typeface="Calibri"/>
            </a:endParaRPr>
          </a:p>
        </p:txBody>
      </p:sp>
      <p:sp>
        <p:nvSpPr>
          <p:cNvPr id="190" name="Google Shape;190;p10"/>
          <p:cNvSpPr/>
          <p:nvPr/>
        </p:nvSpPr>
        <p:spPr>
          <a:xfrm>
            <a:off x="777240" y="3749040"/>
            <a:ext cx="3200400" cy="320040"/>
          </a:xfrm>
          <a:prstGeom prst="rect">
            <a:avLst/>
          </a:prstGeom>
          <a:noFill/>
          <a:ln>
            <a:noFill/>
          </a:ln>
        </p:spPr>
        <p:txBody>
          <a:bodyPr anchorCtr="0" anchor="t" bIns="0" lIns="0" spcFirstLastPara="1" rIns="0" wrap="square" tIns="0">
            <a:noAutofit/>
          </a:bodyPr>
          <a:lstStyle/>
          <a:p>
            <a:pPr indent="0" lvl="0" marL="0" marR="0" rtl="0" algn="l">
              <a:lnSpc>
                <a:spcPct val="120000"/>
              </a:lnSpc>
              <a:spcBef>
                <a:spcPts val="0"/>
              </a:spcBef>
              <a:spcAft>
                <a:spcPts val="0"/>
              </a:spcAft>
              <a:buClr>
                <a:srgbClr val="E8339A"/>
              </a:buClr>
              <a:buSzPts val="1150"/>
              <a:buFont typeface="Inter"/>
              <a:buNone/>
            </a:pPr>
            <a:r>
              <a:rPr b="1" i="0" lang="en-US" sz="1150" u="none" cap="none" strike="noStrike">
                <a:solidFill>
                  <a:srgbClr val="E8339A"/>
                </a:solidFill>
                <a:latin typeface="Inter"/>
                <a:ea typeface="Inter"/>
                <a:cs typeface="Inter"/>
                <a:sym typeface="Inter"/>
              </a:rPr>
              <a:t>Constraints</a:t>
            </a:r>
            <a:r>
              <a:rPr b="0" i="0" lang="en-US" sz="1050" u="none" cap="none" strike="noStrike">
                <a:solidFill>
                  <a:srgbClr val="A8A8A8"/>
                </a:solidFill>
                <a:latin typeface="Inter"/>
                <a:ea typeface="Inter"/>
                <a:cs typeface="Inter"/>
                <a:sym typeface="Inter"/>
              </a:rPr>
              <a:t>   no test edits; only these files</a:t>
            </a:r>
            <a:endParaRPr b="0" i="0" sz="1150" u="none" cap="none" strike="noStrike">
              <a:solidFill>
                <a:schemeClr val="dk1"/>
              </a:solidFill>
              <a:latin typeface="Calibri"/>
              <a:ea typeface="Calibri"/>
              <a:cs typeface="Calibri"/>
              <a:sym typeface="Calibri"/>
            </a:endParaRPr>
          </a:p>
        </p:txBody>
      </p:sp>
      <p:sp>
        <p:nvSpPr>
          <p:cNvPr id="191" name="Google Shape;191;p10"/>
          <p:cNvSpPr/>
          <p:nvPr/>
        </p:nvSpPr>
        <p:spPr>
          <a:xfrm>
            <a:off x="777240" y="4114800"/>
            <a:ext cx="3200400" cy="320040"/>
          </a:xfrm>
          <a:prstGeom prst="rect">
            <a:avLst/>
          </a:prstGeom>
          <a:noFill/>
          <a:ln>
            <a:noFill/>
          </a:ln>
        </p:spPr>
        <p:txBody>
          <a:bodyPr anchorCtr="0" anchor="t" bIns="0" lIns="0" spcFirstLastPara="1" rIns="0" wrap="square" tIns="0">
            <a:noAutofit/>
          </a:bodyPr>
          <a:lstStyle/>
          <a:p>
            <a:pPr indent="0" lvl="0" marL="0" marR="0" rtl="0" algn="l">
              <a:lnSpc>
                <a:spcPct val="120000"/>
              </a:lnSpc>
              <a:spcBef>
                <a:spcPts val="0"/>
              </a:spcBef>
              <a:spcAft>
                <a:spcPts val="0"/>
              </a:spcAft>
              <a:buClr>
                <a:srgbClr val="E8339A"/>
              </a:buClr>
              <a:buSzPts val="1150"/>
              <a:buFont typeface="Inter"/>
              <a:buNone/>
            </a:pPr>
            <a:r>
              <a:rPr b="1" i="0" lang="en-US" sz="1150" u="none" cap="none" strike="noStrike">
                <a:solidFill>
                  <a:srgbClr val="E8339A"/>
                </a:solidFill>
                <a:latin typeface="Inter"/>
                <a:ea typeface="Inter"/>
                <a:cs typeface="Inter"/>
                <a:sym typeface="Inter"/>
              </a:rPr>
              <a:t>Examples</a:t>
            </a:r>
            <a:r>
              <a:rPr b="0" i="0" lang="en-US" sz="1050" u="none" cap="none" strike="noStrike">
                <a:solidFill>
                  <a:srgbClr val="A8A8A8"/>
                </a:solidFill>
                <a:latin typeface="Inter"/>
                <a:ea typeface="Inter"/>
                <a:cs typeface="Inter"/>
                <a:sym typeface="Inter"/>
              </a:rPr>
              <a:t>   prior logs, prompts that worked</a:t>
            </a:r>
            <a:endParaRPr b="0" i="0" sz="1150" u="none" cap="none" strike="noStrike">
              <a:solidFill>
                <a:schemeClr val="dk1"/>
              </a:solidFill>
              <a:latin typeface="Calibri"/>
              <a:ea typeface="Calibri"/>
              <a:cs typeface="Calibri"/>
              <a:sym typeface="Calibri"/>
            </a:endParaRPr>
          </a:p>
        </p:txBody>
      </p:sp>
      <p:sp>
        <p:nvSpPr>
          <p:cNvPr id="192" name="Google Shape;192;p10"/>
          <p:cNvSpPr/>
          <p:nvPr/>
        </p:nvSpPr>
        <p:spPr>
          <a:xfrm>
            <a:off x="4526280" y="2011680"/>
            <a:ext cx="4114800" cy="2560320"/>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3" name="Google Shape;193;p10"/>
          <p:cNvSpPr/>
          <p:nvPr/>
        </p:nvSpPr>
        <p:spPr>
          <a:xfrm>
            <a:off x="4526280" y="2011680"/>
            <a:ext cx="4114800" cy="27432"/>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4" name="Google Shape;194;p10"/>
          <p:cNvSpPr/>
          <p:nvPr/>
        </p:nvSpPr>
        <p:spPr>
          <a:xfrm>
            <a:off x="4800600" y="2176272"/>
            <a:ext cx="3566160" cy="2286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THE CLAUSE THAT MATTERS</a:t>
            </a:r>
            <a:endParaRPr b="0" i="0" sz="750" u="none" cap="none" strike="noStrike">
              <a:solidFill>
                <a:schemeClr val="dk1"/>
              </a:solidFill>
              <a:latin typeface="Calibri"/>
              <a:ea typeface="Calibri"/>
              <a:cs typeface="Calibri"/>
              <a:sym typeface="Calibri"/>
            </a:endParaRPr>
          </a:p>
        </p:txBody>
      </p:sp>
      <p:sp>
        <p:nvSpPr>
          <p:cNvPr id="195" name="Google Shape;195;p10"/>
          <p:cNvSpPr/>
          <p:nvPr/>
        </p:nvSpPr>
        <p:spPr>
          <a:xfrm>
            <a:off x="4800600" y="2432304"/>
            <a:ext cx="3566160" cy="640080"/>
          </a:xfrm>
          <a:prstGeom prst="rect">
            <a:avLst/>
          </a:prstGeom>
          <a:noFill/>
          <a:ln>
            <a:noFill/>
          </a:ln>
        </p:spPr>
        <p:txBody>
          <a:bodyPr anchorCtr="0" anchor="t" bIns="0" lIns="0" spcFirstLastPara="1" rIns="0" wrap="square" tIns="0">
            <a:noAutofit/>
          </a:bodyPr>
          <a:lstStyle/>
          <a:p>
            <a:pPr indent="0" lvl="0" marL="0" marR="0" rtl="0" algn="l">
              <a:lnSpc>
                <a:spcPct val="110000"/>
              </a:lnSpc>
              <a:spcBef>
                <a:spcPts val="0"/>
              </a:spcBef>
              <a:spcAft>
                <a:spcPts val="0"/>
              </a:spcAft>
              <a:buClr>
                <a:srgbClr val="FFFFFF"/>
              </a:buClr>
              <a:buSzPts val="2800"/>
              <a:buFont typeface="Inter"/>
              <a:buNone/>
            </a:pPr>
            <a:r>
              <a:rPr b="0" i="0" lang="en-US" sz="2800" u="none" cap="none" strike="noStrike">
                <a:solidFill>
                  <a:srgbClr val="FFFFFF"/>
                </a:solidFill>
                <a:latin typeface="Inter"/>
                <a:ea typeface="Inter"/>
                <a:cs typeface="Inter"/>
                <a:sym typeface="Inter"/>
              </a:rPr>
              <a:t>“Do not fix yet.”</a:t>
            </a:r>
            <a:endParaRPr b="0" i="0" sz="2800" u="none" cap="none" strike="noStrike">
              <a:solidFill>
                <a:schemeClr val="dk1"/>
              </a:solidFill>
              <a:latin typeface="Calibri"/>
              <a:ea typeface="Calibri"/>
              <a:cs typeface="Calibri"/>
              <a:sym typeface="Calibri"/>
            </a:endParaRPr>
          </a:p>
        </p:txBody>
      </p:sp>
      <p:sp>
        <p:nvSpPr>
          <p:cNvPr id="196" name="Google Shape;196;p10"/>
          <p:cNvSpPr/>
          <p:nvPr/>
        </p:nvSpPr>
        <p:spPr>
          <a:xfrm>
            <a:off x="4800600" y="3200400"/>
            <a:ext cx="548640" cy="10973"/>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7" name="Google Shape;197;p10"/>
          <p:cNvSpPr/>
          <p:nvPr/>
        </p:nvSpPr>
        <p:spPr>
          <a:xfrm>
            <a:off x="4800600" y="3310128"/>
            <a:ext cx="3566160" cy="1188720"/>
          </a:xfrm>
          <a:prstGeom prst="rect">
            <a:avLst/>
          </a:prstGeom>
          <a:noFill/>
          <a:ln>
            <a:noFill/>
          </a:ln>
        </p:spPr>
        <p:txBody>
          <a:bodyPr anchorCtr="0" anchor="t" bIns="0" lIns="0" spcFirstLastPara="1" rIns="0" wrap="square" tIns="0">
            <a:noAutofit/>
          </a:bodyPr>
          <a:lstStyle/>
          <a:p>
            <a:pPr indent="0" lvl="0" marL="0" marR="0" rtl="0" algn="l">
              <a:lnSpc>
                <a:spcPct val="145000"/>
              </a:lnSpc>
              <a:spcBef>
                <a:spcPts val="0"/>
              </a:spcBef>
              <a:spcAft>
                <a:spcPts val="0"/>
              </a:spcAft>
              <a:buClr>
                <a:srgbClr val="A8A8A8"/>
              </a:buClr>
              <a:buSzPts val="1200"/>
              <a:buFont typeface="Inter"/>
              <a:buNone/>
            </a:pPr>
            <a:r>
              <a:rPr b="0" i="0" lang="en-US" sz="1200" u="none" cap="none" strike="noStrike">
                <a:solidFill>
                  <a:srgbClr val="A8A8A8"/>
                </a:solidFill>
                <a:latin typeface="Inter"/>
                <a:ea typeface="Inter"/>
                <a:cs typeface="Inter"/>
                <a:sym typeface="Inter"/>
              </a:rPr>
              <a:t>Without it, Debug mode staples a fix onto the diagnosis by default and you lose the chance to review them separately. The sentence breaks the two steps apart.</a:t>
            </a:r>
            <a:endParaRPr b="0" i="0" sz="1200" u="none" cap="none" strike="noStrike">
              <a:solidFill>
                <a:schemeClr val="dk1"/>
              </a:solidFill>
              <a:latin typeface="Calibri"/>
              <a:ea typeface="Calibri"/>
              <a:cs typeface="Calibri"/>
              <a:sym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202" name="Shape 202"/>
        <p:cNvGrpSpPr/>
        <p:nvPr/>
      </p:nvGrpSpPr>
      <p:grpSpPr>
        <a:xfrm>
          <a:off x="0" y="0"/>
          <a:ext cx="0" cy="0"/>
          <a:chOff x="0" y="0"/>
          <a:chExt cx="0" cy="0"/>
        </a:xfrm>
      </p:grpSpPr>
      <p:sp>
        <p:nvSpPr>
          <p:cNvPr id="203" name="Google Shape;203;p11"/>
          <p:cNvSpPr/>
          <p:nvPr/>
        </p:nvSpPr>
        <p:spPr>
          <a:xfrm>
            <a:off x="502920" y="365760"/>
            <a:ext cx="2926080" cy="128016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7600"/>
              <a:buFont typeface="Inter"/>
              <a:buNone/>
            </a:pPr>
            <a:r>
              <a:rPr b="1" i="0" lang="en-US" sz="7600" u="none" cap="none" strike="noStrike">
                <a:solidFill>
                  <a:srgbClr val="E8339A"/>
                </a:solidFill>
                <a:latin typeface="Inter"/>
                <a:ea typeface="Inter"/>
                <a:cs typeface="Inter"/>
                <a:sym typeface="Inter"/>
              </a:rPr>
              <a:t>02</a:t>
            </a:r>
            <a:endParaRPr b="0" i="0" sz="7600" u="none" cap="none" strike="noStrike">
              <a:solidFill>
                <a:schemeClr val="dk1"/>
              </a:solidFill>
              <a:latin typeface="Calibri"/>
              <a:ea typeface="Calibri"/>
              <a:cs typeface="Calibri"/>
              <a:sym typeface="Calibri"/>
            </a:endParaRPr>
          </a:p>
        </p:txBody>
      </p:sp>
      <p:sp>
        <p:nvSpPr>
          <p:cNvPr id="204" name="Google Shape;204;p11"/>
          <p:cNvSpPr/>
          <p:nvPr/>
        </p:nvSpPr>
        <p:spPr>
          <a:xfrm>
            <a:off x="502920" y="1783080"/>
            <a:ext cx="8138160" cy="20116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FAILURE MODE</a:t>
            </a:r>
            <a:endParaRPr b="0" i="0" sz="750" u="none" cap="none" strike="noStrike">
              <a:solidFill>
                <a:schemeClr val="dk1"/>
              </a:solidFill>
              <a:latin typeface="Calibri"/>
              <a:ea typeface="Calibri"/>
              <a:cs typeface="Calibri"/>
              <a:sym typeface="Calibri"/>
            </a:endParaRPr>
          </a:p>
        </p:txBody>
      </p:sp>
      <p:sp>
        <p:nvSpPr>
          <p:cNvPr id="205" name="Google Shape;205;p11"/>
          <p:cNvSpPr/>
          <p:nvPr/>
        </p:nvSpPr>
        <p:spPr>
          <a:xfrm>
            <a:off x="502920" y="2029968"/>
            <a:ext cx="8138160" cy="105156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FFFFFF"/>
              </a:buClr>
              <a:buSzPts val="2800"/>
              <a:buFont typeface="Inter"/>
              <a:buNone/>
            </a:pPr>
            <a:r>
              <a:rPr b="0" i="0" lang="en-US" sz="2800" u="none" cap="none" strike="noStrike">
                <a:solidFill>
                  <a:srgbClr val="FFFFFF"/>
                </a:solidFill>
                <a:latin typeface="Inter"/>
                <a:ea typeface="Inter"/>
                <a:cs typeface="Inter"/>
                <a:sym typeface="Inter"/>
              </a:rPr>
              <a:t>What fixing without context looks like.</a:t>
            </a:r>
            <a:endParaRPr b="0" i="0" sz="2800" u="none" cap="none" strike="noStrike">
              <a:solidFill>
                <a:schemeClr val="dk1"/>
              </a:solidFill>
              <a:latin typeface="Calibri"/>
              <a:ea typeface="Calibri"/>
              <a:cs typeface="Calibri"/>
              <a:sym typeface="Calibri"/>
            </a:endParaRPr>
          </a:p>
        </p:txBody>
      </p:sp>
      <p:sp>
        <p:nvSpPr>
          <p:cNvPr id="206" name="Google Shape;206;p11"/>
          <p:cNvSpPr/>
          <p:nvPr/>
        </p:nvSpPr>
        <p:spPr>
          <a:xfrm>
            <a:off x="502920" y="3154680"/>
            <a:ext cx="8138160" cy="10973"/>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7" name="Google Shape;207;p11"/>
          <p:cNvSpPr/>
          <p:nvPr/>
        </p:nvSpPr>
        <p:spPr>
          <a:xfrm>
            <a:off x="502920" y="3291840"/>
            <a:ext cx="8138160" cy="1737360"/>
          </a:xfrm>
          <a:prstGeom prst="rect">
            <a:avLst/>
          </a:prstGeom>
          <a:noFill/>
          <a:ln>
            <a:noFill/>
          </a:ln>
        </p:spPr>
        <p:txBody>
          <a:bodyPr anchorCtr="0" anchor="t" bIns="0" lIns="0" spcFirstLastPara="1" rIns="0" wrap="square" tIns="0">
            <a:noAutofit/>
          </a:bodyPr>
          <a:lstStyle/>
          <a:p>
            <a:pPr indent="0" lvl="0" marL="0" marR="0" rtl="0" algn="l">
              <a:lnSpc>
                <a:spcPct val="145000"/>
              </a:lnSpc>
              <a:spcBef>
                <a:spcPts val="0"/>
              </a:spcBef>
              <a:spcAft>
                <a:spcPts val="0"/>
              </a:spcAft>
              <a:buClr>
                <a:srgbClr val="A8A8A8"/>
              </a:buClr>
              <a:buSzPts val="1500"/>
              <a:buFont typeface="Inter"/>
              <a:buNone/>
            </a:pPr>
            <a:r>
              <a:rPr b="0" i="0" lang="en-US" sz="1500" u="none" cap="none" strike="noStrike">
                <a:solidFill>
                  <a:srgbClr val="A8A8A8"/>
                </a:solidFill>
                <a:latin typeface="Inter"/>
                <a:ea typeface="Inter"/>
                <a:cs typeface="Inter"/>
                <a:sym typeface="Inter"/>
              </a:rPr>
              <a:t>You describe the bug. Agent guesses at the cause from the code, not from runtime evidence. The fix is wrong. The next prompt tries to fix the new problem, not the original one. Each turn moves further from the original state without getting closer. The cleanest recovery is often to discard everything and start again.</a:t>
            </a:r>
            <a:endParaRPr b="0" i="0" sz="1500" u="none" cap="none" strike="noStrike">
              <a:solidFill>
                <a:schemeClr val="dk1"/>
              </a:solidFill>
              <a:latin typeface="Calibri"/>
              <a:ea typeface="Calibri"/>
              <a:cs typeface="Calibri"/>
              <a:sym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212" name="Shape 212"/>
        <p:cNvGrpSpPr/>
        <p:nvPr/>
      </p:nvGrpSpPr>
      <p:grpSpPr>
        <a:xfrm>
          <a:off x="0" y="0"/>
          <a:ext cx="0" cy="0"/>
          <a:chOff x="0" y="0"/>
          <a:chExt cx="0" cy="0"/>
        </a:xfrm>
      </p:grpSpPr>
      <p:sp>
        <p:nvSpPr>
          <p:cNvPr id="213" name="Google Shape;213;p12"/>
          <p:cNvSpPr/>
          <p:nvPr/>
        </p:nvSpPr>
        <p:spPr>
          <a:xfrm>
            <a:off x="502920" y="411480"/>
            <a:ext cx="8138160" cy="20116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FROM DIAGNOSIS TO FIX</a:t>
            </a:r>
            <a:endParaRPr b="0" i="0" sz="750" u="none" cap="none" strike="noStrike">
              <a:solidFill>
                <a:schemeClr val="dk1"/>
              </a:solidFill>
              <a:latin typeface="Calibri"/>
              <a:ea typeface="Calibri"/>
              <a:cs typeface="Calibri"/>
              <a:sym typeface="Calibri"/>
            </a:endParaRPr>
          </a:p>
        </p:txBody>
      </p:sp>
      <p:sp>
        <p:nvSpPr>
          <p:cNvPr id="214" name="Google Shape;214;p12"/>
          <p:cNvSpPr/>
          <p:nvPr/>
        </p:nvSpPr>
        <p:spPr>
          <a:xfrm>
            <a:off x="502920" y="658368"/>
            <a:ext cx="8138160" cy="100584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FFFFFF"/>
              </a:buClr>
              <a:buSzPts val="3000"/>
              <a:buFont typeface="Inter"/>
              <a:buNone/>
            </a:pPr>
            <a:r>
              <a:rPr b="0" i="0" lang="en-US" sz="3000" u="none" cap="none" strike="noStrike">
                <a:solidFill>
                  <a:srgbClr val="FFFFFF"/>
                </a:solidFill>
                <a:latin typeface="Inter"/>
                <a:ea typeface="Inter"/>
                <a:cs typeface="Inter"/>
                <a:sym typeface="Inter"/>
              </a:rPr>
              <a:t>Turning the diagnosis into the fix prompt</a:t>
            </a:r>
            <a:endParaRPr b="0" i="0" sz="3000" u="none" cap="none" strike="noStrike">
              <a:solidFill>
                <a:schemeClr val="dk1"/>
              </a:solidFill>
              <a:latin typeface="Calibri"/>
              <a:ea typeface="Calibri"/>
              <a:cs typeface="Calibri"/>
              <a:sym typeface="Calibri"/>
            </a:endParaRPr>
          </a:p>
        </p:txBody>
      </p:sp>
      <p:sp>
        <p:nvSpPr>
          <p:cNvPr id="215" name="Google Shape;215;p12"/>
          <p:cNvSpPr/>
          <p:nvPr/>
        </p:nvSpPr>
        <p:spPr>
          <a:xfrm>
            <a:off x="502920" y="1783080"/>
            <a:ext cx="8138160" cy="10973"/>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6" name="Google Shape;216;p12"/>
          <p:cNvSpPr/>
          <p:nvPr/>
        </p:nvSpPr>
        <p:spPr>
          <a:xfrm>
            <a:off x="502920" y="2066544"/>
            <a:ext cx="2834640" cy="2286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WHAT DIAGNOSIS GIVES YOU</a:t>
            </a:r>
            <a:endParaRPr b="0" i="0" sz="750" u="none" cap="none" strike="noStrike">
              <a:solidFill>
                <a:schemeClr val="dk1"/>
              </a:solidFill>
              <a:latin typeface="Calibri"/>
              <a:ea typeface="Calibri"/>
              <a:cs typeface="Calibri"/>
              <a:sym typeface="Calibri"/>
            </a:endParaRPr>
          </a:p>
        </p:txBody>
      </p:sp>
      <p:sp>
        <p:nvSpPr>
          <p:cNvPr id="217" name="Google Shape;217;p12"/>
          <p:cNvSpPr/>
          <p:nvPr/>
        </p:nvSpPr>
        <p:spPr>
          <a:xfrm>
            <a:off x="3429000" y="1984248"/>
            <a:ext cx="5212080" cy="621792"/>
          </a:xfrm>
          <a:prstGeom prst="rect">
            <a:avLst/>
          </a:prstGeom>
          <a:noFill/>
          <a:ln>
            <a:noFill/>
          </a:ln>
        </p:spPr>
        <p:txBody>
          <a:bodyPr anchorCtr="0" anchor="t" bIns="0" lIns="0" spcFirstLastPara="1" rIns="0" wrap="square" tIns="0">
            <a:noAutofit/>
          </a:bodyPr>
          <a:lstStyle/>
          <a:p>
            <a:pPr indent="0" lvl="0" marL="0" marR="0" rtl="0" algn="l">
              <a:lnSpc>
                <a:spcPct val="135000"/>
              </a:lnSpc>
              <a:spcBef>
                <a:spcPts val="0"/>
              </a:spcBef>
              <a:spcAft>
                <a:spcPts val="0"/>
              </a:spcAft>
              <a:buClr>
                <a:srgbClr val="FFFFFF"/>
              </a:buClr>
              <a:buSzPts val="1350"/>
              <a:buFont typeface="Inter"/>
              <a:buNone/>
            </a:pPr>
            <a:r>
              <a:rPr b="0" i="0" lang="en-US" sz="1350" u="none" cap="none" strike="noStrike">
                <a:solidFill>
                  <a:srgbClr val="FFFFFF"/>
                </a:solidFill>
                <a:latin typeface="Inter"/>
                <a:ea typeface="Inter"/>
                <a:cs typeface="Inter"/>
                <a:sym typeface="Inter"/>
              </a:rPr>
              <a:t>The root cause, the affected code path, and the blast radius. Three things.</a:t>
            </a:r>
            <a:endParaRPr b="0" i="0" sz="1350" u="none" cap="none" strike="noStrike">
              <a:solidFill>
                <a:schemeClr val="dk1"/>
              </a:solidFill>
              <a:latin typeface="Calibri"/>
              <a:ea typeface="Calibri"/>
              <a:cs typeface="Calibri"/>
              <a:sym typeface="Calibri"/>
            </a:endParaRPr>
          </a:p>
        </p:txBody>
      </p:sp>
      <p:sp>
        <p:nvSpPr>
          <p:cNvPr id="218" name="Google Shape;218;p12"/>
          <p:cNvSpPr/>
          <p:nvPr/>
        </p:nvSpPr>
        <p:spPr>
          <a:xfrm>
            <a:off x="502920" y="2624328"/>
            <a:ext cx="8138160" cy="7315"/>
          </a:xfrm>
          <a:prstGeom prst="rect">
            <a:avLst/>
          </a:prstGeom>
          <a:solidFill>
            <a:srgbClr val="2A2A2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9" name="Google Shape;219;p12"/>
          <p:cNvSpPr/>
          <p:nvPr/>
        </p:nvSpPr>
        <p:spPr>
          <a:xfrm>
            <a:off x="502920" y="2724912"/>
            <a:ext cx="2834640" cy="2286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HOW IT MAPS TO THE PROMPT</a:t>
            </a:r>
            <a:endParaRPr b="0" i="0" sz="750" u="none" cap="none" strike="noStrike">
              <a:solidFill>
                <a:schemeClr val="dk1"/>
              </a:solidFill>
              <a:latin typeface="Calibri"/>
              <a:ea typeface="Calibri"/>
              <a:cs typeface="Calibri"/>
              <a:sym typeface="Calibri"/>
            </a:endParaRPr>
          </a:p>
        </p:txBody>
      </p:sp>
      <p:sp>
        <p:nvSpPr>
          <p:cNvPr id="220" name="Google Shape;220;p12"/>
          <p:cNvSpPr/>
          <p:nvPr/>
        </p:nvSpPr>
        <p:spPr>
          <a:xfrm>
            <a:off x="3429000" y="2642616"/>
            <a:ext cx="5212080" cy="621792"/>
          </a:xfrm>
          <a:prstGeom prst="rect">
            <a:avLst/>
          </a:prstGeom>
          <a:noFill/>
          <a:ln>
            <a:noFill/>
          </a:ln>
        </p:spPr>
        <p:txBody>
          <a:bodyPr anchorCtr="0" anchor="t" bIns="0" lIns="0" spcFirstLastPara="1" rIns="0" wrap="square" tIns="0">
            <a:noAutofit/>
          </a:bodyPr>
          <a:lstStyle/>
          <a:p>
            <a:pPr indent="0" lvl="0" marL="0" marR="0" rtl="0" algn="l">
              <a:lnSpc>
                <a:spcPct val="135000"/>
              </a:lnSpc>
              <a:spcBef>
                <a:spcPts val="0"/>
              </a:spcBef>
              <a:spcAft>
                <a:spcPts val="0"/>
              </a:spcAft>
              <a:buClr>
                <a:srgbClr val="FFFFFF"/>
              </a:buClr>
              <a:buSzPts val="1350"/>
              <a:buFont typeface="Inter"/>
              <a:buNone/>
            </a:pPr>
            <a:r>
              <a:rPr b="0" i="0" lang="en-US" sz="1350" u="none" cap="none" strike="noStrike">
                <a:solidFill>
                  <a:srgbClr val="FFFFFF"/>
                </a:solidFill>
                <a:latin typeface="Inter"/>
                <a:ea typeface="Inter"/>
                <a:cs typeface="Inter"/>
                <a:sym typeface="Inter"/>
              </a:rPr>
              <a:t>Those three things become: what is wrong, where it is, and what must not change.</a:t>
            </a:r>
            <a:endParaRPr b="0" i="0" sz="1350" u="none" cap="none" strike="noStrike">
              <a:solidFill>
                <a:schemeClr val="dk1"/>
              </a:solidFill>
              <a:latin typeface="Calibri"/>
              <a:ea typeface="Calibri"/>
              <a:cs typeface="Calibri"/>
              <a:sym typeface="Calibri"/>
            </a:endParaRPr>
          </a:p>
        </p:txBody>
      </p:sp>
      <p:sp>
        <p:nvSpPr>
          <p:cNvPr id="221" name="Google Shape;221;p12"/>
          <p:cNvSpPr/>
          <p:nvPr/>
        </p:nvSpPr>
        <p:spPr>
          <a:xfrm>
            <a:off x="502920" y="3282696"/>
            <a:ext cx="8138160" cy="7315"/>
          </a:xfrm>
          <a:prstGeom prst="rect">
            <a:avLst/>
          </a:prstGeom>
          <a:solidFill>
            <a:srgbClr val="2A2A2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2" name="Google Shape;222;p12"/>
          <p:cNvSpPr/>
          <p:nvPr/>
        </p:nvSpPr>
        <p:spPr>
          <a:xfrm>
            <a:off x="502920" y="3383280"/>
            <a:ext cx="2834640" cy="2286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SHAPE OF A GOOD PROMPT</a:t>
            </a:r>
            <a:endParaRPr b="0" i="0" sz="750" u="none" cap="none" strike="noStrike">
              <a:solidFill>
                <a:schemeClr val="dk1"/>
              </a:solidFill>
              <a:latin typeface="Calibri"/>
              <a:ea typeface="Calibri"/>
              <a:cs typeface="Calibri"/>
              <a:sym typeface="Calibri"/>
            </a:endParaRPr>
          </a:p>
        </p:txBody>
      </p:sp>
      <p:sp>
        <p:nvSpPr>
          <p:cNvPr id="223" name="Google Shape;223;p12"/>
          <p:cNvSpPr/>
          <p:nvPr/>
        </p:nvSpPr>
        <p:spPr>
          <a:xfrm>
            <a:off x="3429000" y="3300984"/>
            <a:ext cx="5212080" cy="621792"/>
          </a:xfrm>
          <a:prstGeom prst="rect">
            <a:avLst/>
          </a:prstGeom>
          <a:noFill/>
          <a:ln>
            <a:noFill/>
          </a:ln>
        </p:spPr>
        <p:txBody>
          <a:bodyPr anchorCtr="0" anchor="t" bIns="0" lIns="0" spcFirstLastPara="1" rIns="0" wrap="square" tIns="0">
            <a:noAutofit/>
          </a:bodyPr>
          <a:lstStyle/>
          <a:p>
            <a:pPr indent="0" lvl="0" marL="0" marR="0" rtl="0" algn="l">
              <a:lnSpc>
                <a:spcPct val="135000"/>
              </a:lnSpc>
              <a:spcBef>
                <a:spcPts val="0"/>
              </a:spcBef>
              <a:spcAft>
                <a:spcPts val="0"/>
              </a:spcAft>
              <a:buClr>
                <a:srgbClr val="FFFFFF"/>
              </a:buClr>
              <a:buSzPts val="1350"/>
              <a:buFont typeface="Inter"/>
              <a:buNone/>
            </a:pPr>
            <a:r>
              <a:rPr b="0" i="0" lang="en-US" sz="1350" u="none" cap="none" strike="noStrike">
                <a:solidFill>
                  <a:srgbClr val="FFFFFF"/>
                </a:solidFill>
                <a:latin typeface="Inter"/>
                <a:ea typeface="Inter"/>
                <a:cs typeface="Inter"/>
                <a:sym typeface="Inter"/>
              </a:rPr>
              <a:t>Constrain scope to exactly what the diagnosis named. No refactors. No scope creep.</a:t>
            </a:r>
            <a:endParaRPr b="0" i="0" sz="1350" u="none" cap="none" strike="noStrike">
              <a:solidFill>
                <a:schemeClr val="dk1"/>
              </a:solidFill>
              <a:latin typeface="Calibri"/>
              <a:ea typeface="Calibri"/>
              <a:cs typeface="Calibri"/>
              <a:sym typeface="Calibri"/>
            </a:endParaRPr>
          </a:p>
        </p:txBody>
      </p:sp>
      <p:sp>
        <p:nvSpPr>
          <p:cNvPr id="224" name="Google Shape;224;p12"/>
          <p:cNvSpPr/>
          <p:nvPr/>
        </p:nvSpPr>
        <p:spPr>
          <a:xfrm>
            <a:off x="502920" y="3941064"/>
            <a:ext cx="8138160" cy="7315"/>
          </a:xfrm>
          <a:prstGeom prst="rect">
            <a:avLst/>
          </a:prstGeom>
          <a:solidFill>
            <a:srgbClr val="2A2A2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5" name="Google Shape;225;p12"/>
          <p:cNvSpPr/>
          <p:nvPr/>
        </p:nvSpPr>
        <p:spPr>
          <a:xfrm>
            <a:off x="502920" y="4041648"/>
            <a:ext cx="2834640" cy="2286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WRITE THE TEST FIRST</a:t>
            </a:r>
            <a:endParaRPr b="0" i="0" sz="750" u="none" cap="none" strike="noStrike">
              <a:solidFill>
                <a:schemeClr val="dk1"/>
              </a:solidFill>
              <a:latin typeface="Calibri"/>
              <a:ea typeface="Calibri"/>
              <a:cs typeface="Calibri"/>
              <a:sym typeface="Calibri"/>
            </a:endParaRPr>
          </a:p>
        </p:txBody>
      </p:sp>
      <p:sp>
        <p:nvSpPr>
          <p:cNvPr id="226" name="Google Shape;226;p12"/>
          <p:cNvSpPr/>
          <p:nvPr/>
        </p:nvSpPr>
        <p:spPr>
          <a:xfrm>
            <a:off x="3429000" y="3959352"/>
            <a:ext cx="5212080" cy="621792"/>
          </a:xfrm>
          <a:prstGeom prst="rect">
            <a:avLst/>
          </a:prstGeom>
          <a:noFill/>
          <a:ln>
            <a:noFill/>
          </a:ln>
        </p:spPr>
        <p:txBody>
          <a:bodyPr anchorCtr="0" anchor="t" bIns="0" lIns="0" spcFirstLastPara="1" rIns="0" wrap="square" tIns="0">
            <a:noAutofit/>
          </a:bodyPr>
          <a:lstStyle/>
          <a:p>
            <a:pPr indent="0" lvl="0" marL="0" marR="0" rtl="0" algn="l">
              <a:lnSpc>
                <a:spcPct val="135000"/>
              </a:lnSpc>
              <a:spcBef>
                <a:spcPts val="0"/>
              </a:spcBef>
              <a:spcAft>
                <a:spcPts val="0"/>
              </a:spcAft>
              <a:buClr>
                <a:srgbClr val="FFFFFF"/>
              </a:buClr>
              <a:buSzPts val="1350"/>
              <a:buFont typeface="Inter"/>
              <a:buNone/>
            </a:pPr>
            <a:r>
              <a:rPr b="0" i="0" lang="en-US" sz="1350" u="none" cap="none" strike="noStrike">
                <a:solidFill>
                  <a:srgbClr val="FFFFFF"/>
                </a:solidFill>
                <a:latin typeface="Inter"/>
                <a:ea typeface="Inter"/>
                <a:cs typeface="Inter"/>
                <a:sym typeface="Inter"/>
              </a:rPr>
              <a:t>The test encodes what you just learned. Future-you reads it and knows why the bug was wrong.</a:t>
            </a:r>
            <a:endParaRPr b="0" i="0" sz="1350" u="none" cap="none" strike="noStrike">
              <a:solidFill>
                <a:schemeClr val="dk1"/>
              </a:solidFill>
              <a:latin typeface="Calibri"/>
              <a:ea typeface="Calibri"/>
              <a:cs typeface="Calibri"/>
              <a:sym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231" name="Shape 231"/>
        <p:cNvGrpSpPr/>
        <p:nvPr/>
      </p:nvGrpSpPr>
      <p:grpSpPr>
        <a:xfrm>
          <a:off x="0" y="0"/>
          <a:ext cx="0" cy="0"/>
          <a:chOff x="0" y="0"/>
          <a:chExt cx="0" cy="0"/>
        </a:xfrm>
      </p:grpSpPr>
      <p:sp>
        <p:nvSpPr>
          <p:cNvPr id="232" name="Google Shape;232;p13"/>
          <p:cNvSpPr/>
          <p:nvPr/>
        </p:nvSpPr>
        <p:spPr>
          <a:xfrm>
            <a:off x="502920" y="411480"/>
            <a:ext cx="8138160" cy="20116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CHECKPOINTS</a:t>
            </a:r>
            <a:endParaRPr b="0" i="0" sz="750" u="none" cap="none" strike="noStrike">
              <a:solidFill>
                <a:schemeClr val="dk1"/>
              </a:solidFill>
              <a:latin typeface="Calibri"/>
              <a:ea typeface="Calibri"/>
              <a:cs typeface="Calibri"/>
              <a:sym typeface="Calibri"/>
            </a:endParaRPr>
          </a:p>
        </p:txBody>
      </p:sp>
      <p:sp>
        <p:nvSpPr>
          <p:cNvPr id="233" name="Google Shape;233;p13"/>
          <p:cNvSpPr/>
          <p:nvPr/>
        </p:nvSpPr>
        <p:spPr>
          <a:xfrm>
            <a:off x="502920" y="658368"/>
            <a:ext cx="8138160" cy="100584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FFFFFF"/>
              </a:buClr>
              <a:buSzPts val="3000"/>
              <a:buFont typeface="Inter"/>
              <a:buNone/>
            </a:pPr>
            <a:r>
              <a:rPr b="0" i="0" lang="en-US" sz="3000" u="none" cap="none" strike="noStrike">
                <a:solidFill>
                  <a:srgbClr val="FFFFFF"/>
                </a:solidFill>
                <a:latin typeface="Inter"/>
                <a:ea typeface="Inter"/>
                <a:cs typeface="Inter"/>
                <a:sym typeface="Inter"/>
              </a:rPr>
              <a:t>Your in-session rollback point</a:t>
            </a:r>
            <a:endParaRPr b="0" i="0" sz="3000" u="none" cap="none" strike="noStrike">
              <a:solidFill>
                <a:schemeClr val="dk1"/>
              </a:solidFill>
              <a:latin typeface="Calibri"/>
              <a:ea typeface="Calibri"/>
              <a:cs typeface="Calibri"/>
              <a:sym typeface="Calibri"/>
            </a:endParaRPr>
          </a:p>
        </p:txBody>
      </p:sp>
      <p:sp>
        <p:nvSpPr>
          <p:cNvPr id="234" name="Google Shape;234;p13"/>
          <p:cNvSpPr/>
          <p:nvPr/>
        </p:nvSpPr>
        <p:spPr>
          <a:xfrm>
            <a:off x="502920" y="1783080"/>
            <a:ext cx="8138160" cy="10973"/>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5" name="Google Shape;235;p13"/>
          <p:cNvSpPr/>
          <p:nvPr/>
        </p:nvSpPr>
        <p:spPr>
          <a:xfrm>
            <a:off x="502920" y="2011680"/>
            <a:ext cx="3931920" cy="2514600"/>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6" name="Google Shape;236;p13"/>
          <p:cNvSpPr/>
          <p:nvPr/>
        </p:nvSpPr>
        <p:spPr>
          <a:xfrm>
            <a:off x="502920" y="2011680"/>
            <a:ext cx="3931920" cy="27432"/>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7" name="Google Shape;237;p13"/>
          <p:cNvSpPr/>
          <p:nvPr/>
        </p:nvSpPr>
        <p:spPr>
          <a:xfrm>
            <a:off x="777240" y="2176272"/>
            <a:ext cx="3383280" cy="20116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WHAT THEY DO</a:t>
            </a:r>
            <a:endParaRPr b="0" i="0" sz="750" u="none" cap="none" strike="noStrike">
              <a:solidFill>
                <a:schemeClr val="dk1"/>
              </a:solidFill>
              <a:latin typeface="Calibri"/>
              <a:ea typeface="Calibri"/>
              <a:cs typeface="Calibri"/>
              <a:sym typeface="Calibri"/>
            </a:endParaRPr>
          </a:p>
        </p:txBody>
      </p:sp>
      <p:sp>
        <p:nvSpPr>
          <p:cNvPr id="238" name="Google Shape;238;p13"/>
          <p:cNvSpPr/>
          <p:nvPr/>
        </p:nvSpPr>
        <p:spPr>
          <a:xfrm>
            <a:off x="777240" y="2578608"/>
            <a:ext cx="164592" cy="10973"/>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9" name="Google Shape;239;p13"/>
          <p:cNvSpPr/>
          <p:nvPr/>
        </p:nvSpPr>
        <p:spPr>
          <a:xfrm>
            <a:off x="1005840" y="2468880"/>
            <a:ext cx="3154680" cy="594360"/>
          </a:xfrm>
          <a:prstGeom prst="rect">
            <a:avLst/>
          </a:prstGeom>
          <a:noFill/>
          <a:ln>
            <a:noFill/>
          </a:ln>
        </p:spPr>
        <p:txBody>
          <a:bodyPr anchorCtr="0" anchor="t" bIns="0" lIns="0" spcFirstLastPara="1" rIns="0" wrap="square" tIns="0">
            <a:noAutofit/>
          </a:bodyPr>
          <a:lstStyle/>
          <a:p>
            <a:pPr indent="0" lvl="0" marL="0" marR="0" rtl="0" algn="l">
              <a:lnSpc>
                <a:spcPct val="135000"/>
              </a:lnSpc>
              <a:spcBef>
                <a:spcPts val="0"/>
              </a:spcBef>
              <a:spcAft>
                <a:spcPts val="0"/>
              </a:spcAft>
              <a:buClr>
                <a:srgbClr val="FFFFFF"/>
              </a:buClr>
              <a:buSzPts val="1200"/>
              <a:buFont typeface="Inter"/>
              <a:buNone/>
            </a:pPr>
            <a:r>
              <a:rPr b="0" i="0" lang="en-US" sz="1200" u="none" cap="none" strike="noStrike">
                <a:solidFill>
                  <a:srgbClr val="FFFFFF"/>
                </a:solidFill>
                <a:latin typeface="Inter"/>
                <a:ea typeface="Inter"/>
                <a:cs typeface="Inter"/>
                <a:sym typeface="Inter"/>
              </a:rPr>
              <a:t>Agent automatically creates a checkpoint before significant changes.</a:t>
            </a:r>
            <a:endParaRPr b="0" i="0" sz="1200" u="none" cap="none" strike="noStrike">
              <a:solidFill>
                <a:schemeClr val="dk1"/>
              </a:solidFill>
              <a:latin typeface="Calibri"/>
              <a:ea typeface="Calibri"/>
              <a:cs typeface="Calibri"/>
              <a:sym typeface="Calibri"/>
            </a:endParaRPr>
          </a:p>
        </p:txBody>
      </p:sp>
      <p:sp>
        <p:nvSpPr>
          <p:cNvPr id="240" name="Google Shape;240;p13"/>
          <p:cNvSpPr/>
          <p:nvPr/>
        </p:nvSpPr>
        <p:spPr>
          <a:xfrm>
            <a:off x="777240" y="3246120"/>
            <a:ext cx="164592" cy="10973"/>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1" name="Google Shape;241;p13"/>
          <p:cNvSpPr/>
          <p:nvPr/>
        </p:nvSpPr>
        <p:spPr>
          <a:xfrm>
            <a:off x="1005840" y="3136392"/>
            <a:ext cx="3154680" cy="594360"/>
          </a:xfrm>
          <a:prstGeom prst="rect">
            <a:avLst/>
          </a:prstGeom>
          <a:noFill/>
          <a:ln>
            <a:noFill/>
          </a:ln>
        </p:spPr>
        <p:txBody>
          <a:bodyPr anchorCtr="0" anchor="t" bIns="0" lIns="0" spcFirstLastPara="1" rIns="0" wrap="square" tIns="0">
            <a:noAutofit/>
          </a:bodyPr>
          <a:lstStyle/>
          <a:p>
            <a:pPr indent="0" lvl="0" marL="0" marR="0" rtl="0" algn="l">
              <a:lnSpc>
                <a:spcPct val="135000"/>
              </a:lnSpc>
              <a:spcBef>
                <a:spcPts val="0"/>
              </a:spcBef>
              <a:spcAft>
                <a:spcPts val="0"/>
              </a:spcAft>
              <a:buClr>
                <a:srgbClr val="FFFFFF"/>
              </a:buClr>
              <a:buSzPts val="1200"/>
              <a:buFont typeface="Inter"/>
              <a:buNone/>
            </a:pPr>
            <a:r>
              <a:rPr b="0" i="0" lang="en-US" sz="1200" u="none" cap="none" strike="noStrike">
                <a:solidFill>
                  <a:srgbClr val="FFFFFF"/>
                </a:solidFill>
                <a:latin typeface="Inter"/>
                <a:ea typeface="Inter"/>
                <a:cs typeface="Inter"/>
                <a:sym typeface="Inter"/>
              </a:rPr>
              <a:t>Any checkpoint in the chat timeline can be clicked to preview, then restored.</a:t>
            </a:r>
            <a:endParaRPr b="0" i="0" sz="1200" u="none" cap="none" strike="noStrike">
              <a:solidFill>
                <a:schemeClr val="dk1"/>
              </a:solidFill>
              <a:latin typeface="Calibri"/>
              <a:ea typeface="Calibri"/>
              <a:cs typeface="Calibri"/>
              <a:sym typeface="Calibri"/>
            </a:endParaRPr>
          </a:p>
        </p:txBody>
      </p:sp>
      <p:sp>
        <p:nvSpPr>
          <p:cNvPr id="242" name="Google Shape;242;p13"/>
          <p:cNvSpPr/>
          <p:nvPr/>
        </p:nvSpPr>
        <p:spPr>
          <a:xfrm>
            <a:off x="777240" y="3913632"/>
            <a:ext cx="164592" cy="10973"/>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3" name="Google Shape;243;p13"/>
          <p:cNvSpPr/>
          <p:nvPr/>
        </p:nvSpPr>
        <p:spPr>
          <a:xfrm>
            <a:off x="1005840" y="3803904"/>
            <a:ext cx="3154680" cy="594360"/>
          </a:xfrm>
          <a:prstGeom prst="rect">
            <a:avLst/>
          </a:prstGeom>
          <a:noFill/>
          <a:ln>
            <a:noFill/>
          </a:ln>
        </p:spPr>
        <p:txBody>
          <a:bodyPr anchorCtr="0" anchor="t" bIns="0" lIns="0" spcFirstLastPara="1" rIns="0" wrap="square" tIns="0">
            <a:noAutofit/>
          </a:bodyPr>
          <a:lstStyle/>
          <a:p>
            <a:pPr indent="0" lvl="0" marL="0" marR="0" rtl="0" algn="l">
              <a:lnSpc>
                <a:spcPct val="135000"/>
              </a:lnSpc>
              <a:spcBef>
                <a:spcPts val="0"/>
              </a:spcBef>
              <a:spcAft>
                <a:spcPts val="0"/>
              </a:spcAft>
              <a:buClr>
                <a:srgbClr val="FFFFFF"/>
              </a:buClr>
              <a:buSzPts val="1200"/>
              <a:buFont typeface="Inter"/>
              <a:buNone/>
            </a:pPr>
            <a:r>
              <a:rPr b="0" i="0" lang="en-US" sz="1200" u="none" cap="none" strike="noStrike">
                <a:solidFill>
                  <a:srgbClr val="FFFFFF"/>
                </a:solidFill>
                <a:latin typeface="Inter"/>
                <a:ea typeface="Inter"/>
                <a:cs typeface="Inter"/>
                <a:sym typeface="Inter"/>
              </a:rPr>
              <a:t>Restoring reverts all files Agent modified to that snapshot.</a:t>
            </a:r>
            <a:endParaRPr b="0" i="0" sz="1200" u="none" cap="none" strike="noStrike">
              <a:solidFill>
                <a:schemeClr val="dk1"/>
              </a:solidFill>
              <a:latin typeface="Calibri"/>
              <a:ea typeface="Calibri"/>
              <a:cs typeface="Calibri"/>
              <a:sym typeface="Calibri"/>
            </a:endParaRPr>
          </a:p>
        </p:txBody>
      </p:sp>
      <p:sp>
        <p:nvSpPr>
          <p:cNvPr id="244" name="Google Shape;244;p13"/>
          <p:cNvSpPr/>
          <p:nvPr/>
        </p:nvSpPr>
        <p:spPr>
          <a:xfrm>
            <a:off x="4709160" y="2011680"/>
            <a:ext cx="3931920" cy="2514600"/>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5" name="Google Shape;245;p13"/>
          <p:cNvSpPr/>
          <p:nvPr/>
        </p:nvSpPr>
        <p:spPr>
          <a:xfrm>
            <a:off x="4983480" y="2176272"/>
            <a:ext cx="3383280" cy="20116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A8A8A8"/>
              </a:buClr>
              <a:buSzPts val="750"/>
              <a:buFont typeface="Inter"/>
              <a:buNone/>
            </a:pPr>
            <a:r>
              <a:rPr b="1" i="0" lang="en-US" sz="750" u="none" cap="none" strike="noStrike">
                <a:solidFill>
                  <a:srgbClr val="A8A8A8"/>
                </a:solidFill>
                <a:latin typeface="Inter"/>
                <a:ea typeface="Inter"/>
                <a:cs typeface="Inter"/>
                <a:sym typeface="Inter"/>
              </a:rPr>
              <a:t>WHAT THEY ARE NOT</a:t>
            </a:r>
            <a:endParaRPr b="0" i="0" sz="750" u="none" cap="none" strike="noStrike">
              <a:solidFill>
                <a:schemeClr val="dk1"/>
              </a:solidFill>
              <a:latin typeface="Calibri"/>
              <a:ea typeface="Calibri"/>
              <a:cs typeface="Calibri"/>
              <a:sym typeface="Calibri"/>
            </a:endParaRPr>
          </a:p>
        </p:txBody>
      </p:sp>
      <p:sp>
        <p:nvSpPr>
          <p:cNvPr id="246" name="Google Shape;246;p13"/>
          <p:cNvSpPr/>
          <p:nvPr/>
        </p:nvSpPr>
        <p:spPr>
          <a:xfrm>
            <a:off x="4983480" y="2468880"/>
            <a:ext cx="3383280" cy="50292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FFFFFF"/>
              </a:buClr>
              <a:buSzPts val="2400"/>
              <a:buFont typeface="Inter"/>
              <a:buNone/>
            </a:pPr>
            <a:r>
              <a:rPr b="0" i="0" lang="en-US" sz="2400" u="none" cap="none" strike="noStrike">
                <a:solidFill>
                  <a:srgbClr val="FFFFFF"/>
                </a:solidFill>
                <a:latin typeface="Inter"/>
                <a:ea typeface="Inter"/>
                <a:cs typeface="Inter"/>
                <a:sym typeface="Inter"/>
              </a:rPr>
              <a:t>Not git commits.</a:t>
            </a:r>
            <a:endParaRPr b="0" i="0" sz="2400" u="none" cap="none" strike="noStrike">
              <a:solidFill>
                <a:schemeClr val="dk1"/>
              </a:solidFill>
              <a:latin typeface="Calibri"/>
              <a:ea typeface="Calibri"/>
              <a:cs typeface="Calibri"/>
              <a:sym typeface="Calibri"/>
            </a:endParaRPr>
          </a:p>
        </p:txBody>
      </p:sp>
      <p:sp>
        <p:nvSpPr>
          <p:cNvPr id="247" name="Google Shape;247;p13"/>
          <p:cNvSpPr/>
          <p:nvPr/>
        </p:nvSpPr>
        <p:spPr>
          <a:xfrm>
            <a:off x="4983480" y="3090672"/>
            <a:ext cx="3383280" cy="1188720"/>
          </a:xfrm>
          <a:prstGeom prst="rect">
            <a:avLst/>
          </a:prstGeom>
          <a:noFill/>
          <a:ln>
            <a:noFill/>
          </a:ln>
        </p:spPr>
        <p:txBody>
          <a:bodyPr anchorCtr="0" anchor="t" bIns="0" lIns="0" spcFirstLastPara="1" rIns="0" wrap="square" tIns="0">
            <a:noAutofit/>
          </a:bodyPr>
          <a:lstStyle/>
          <a:p>
            <a:pPr indent="0" lvl="0" marL="0" marR="0" rtl="0" algn="l">
              <a:lnSpc>
                <a:spcPct val="145000"/>
              </a:lnSpc>
              <a:spcBef>
                <a:spcPts val="0"/>
              </a:spcBef>
              <a:spcAft>
                <a:spcPts val="0"/>
              </a:spcAft>
              <a:buClr>
                <a:srgbClr val="A8A8A8"/>
              </a:buClr>
              <a:buSzPts val="1200"/>
              <a:buFont typeface="Inter"/>
              <a:buNone/>
            </a:pPr>
            <a:r>
              <a:rPr b="0" i="0" lang="en-US" sz="1200" u="none" cap="none" strike="noStrike">
                <a:solidFill>
                  <a:srgbClr val="A8A8A8"/>
                </a:solidFill>
                <a:latin typeface="Inter"/>
                <a:ea typeface="Inter"/>
                <a:cs typeface="Inter"/>
                <a:sym typeface="Inter"/>
              </a:rPr>
              <a:t>Stored locally, separate from git, gone when the conversation ends. Use checkpoints for undoing Agent in-session. Use git for permanence across time.</a:t>
            </a:r>
            <a:endParaRPr b="0" i="0" sz="1200" u="none" cap="none" strike="noStrike">
              <a:solidFill>
                <a:schemeClr val="dk1"/>
              </a:solidFill>
              <a:latin typeface="Calibri"/>
              <a:ea typeface="Calibri"/>
              <a:cs typeface="Calibri"/>
              <a:sym typeface="Calibri"/>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252" name="Shape 252"/>
        <p:cNvGrpSpPr/>
        <p:nvPr/>
      </p:nvGrpSpPr>
      <p:grpSpPr>
        <a:xfrm>
          <a:off x="0" y="0"/>
          <a:ext cx="0" cy="0"/>
          <a:chOff x="0" y="0"/>
          <a:chExt cx="0" cy="0"/>
        </a:xfrm>
      </p:grpSpPr>
      <p:sp>
        <p:nvSpPr>
          <p:cNvPr id="253" name="Google Shape;253;p14"/>
          <p:cNvSpPr/>
          <p:nvPr/>
        </p:nvSpPr>
        <p:spPr>
          <a:xfrm>
            <a:off x="502920" y="365760"/>
            <a:ext cx="2926080" cy="128016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7600"/>
              <a:buFont typeface="Inter"/>
              <a:buNone/>
            </a:pPr>
            <a:r>
              <a:rPr b="1" i="0" lang="en-US" sz="7600" u="none" cap="none" strike="noStrike">
                <a:solidFill>
                  <a:srgbClr val="E8339A"/>
                </a:solidFill>
                <a:latin typeface="Inter"/>
                <a:ea typeface="Inter"/>
                <a:cs typeface="Inter"/>
                <a:sym typeface="Inter"/>
              </a:rPr>
              <a:t>03</a:t>
            </a:r>
            <a:endParaRPr b="0" i="0" sz="7600" u="none" cap="none" strike="noStrike">
              <a:solidFill>
                <a:schemeClr val="dk1"/>
              </a:solidFill>
              <a:latin typeface="Calibri"/>
              <a:ea typeface="Calibri"/>
              <a:cs typeface="Calibri"/>
              <a:sym typeface="Calibri"/>
            </a:endParaRPr>
          </a:p>
        </p:txBody>
      </p:sp>
      <p:sp>
        <p:nvSpPr>
          <p:cNvPr id="254" name="Google Shape;254;p14"/>
          <p:cNvSpPr/>
          <p:nvPr/>
        </p:nvSpPr>
        <p:spPr>
          <a:xfrm>
            <a:off x="502920" y="1783080"/>
            <a:ext cx="8138160" cy="20116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LIVE DEMO  ·  ~20 MIN</a:t>
            </a:r>
            <a:endParaRPr b="0" i="0" sz="750" u="none" cap="none" strike="noStrike">
              <a:solidFill>
                <a:schemeClr val="dk1"/>
              </a:solidFill>
              <a:latin typeface="Calibri"/>
              <a:ea typeface="Calibri"/>
              <a:cs typeface="Calibri"/>
              <a:sym typeface="Calibri"/>
            </a:endParaRPr>
          </a:p>
        </p:txBody>
      </p:sp>
      <p:sp>
        <p:nvSpPr>
          <p:cNvPr id="255" name="Google Shape;255;p14"/>
          <p:cNvSpPr/>
          <p:nvPr/>
        </p:nvSpPr>
        <p:spPr>
          <a:xfrm>
            <a:off x="502920" y="2029968"/>
            <a:ext cx="8138160" cy="105156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FFFFFF"/>
              </a:buClr>
              <a:buSzPts val="2800"/>
              <a:buFont typeface="Inter"/>
              <a:buNone/>
            </a:pPr>
            <a:r>
              <a:rPr b="0" i="0" lang="en-US" sz="2800" u="none" cap="none" strike="noStrike">
                <a:solidFill>
                  <a:srgbClr val="FFFFFF"/>
                </a:solidFill>
                <a:latin typeface="Inter"/>
                <a:ea typeface="Inter"/>
                <a:cs typeface="Inter"/>
                <a:sym typeface="Inter"/>
              </a:rPr>
              <a:t>Diagnosing a bug, end to end.</a:t>
            </a:r>
            <a:endParaRPr b="0" i="0" sz="2800" u="none" cap="none" strike="noStrike">
              <a:solidFill>
                <a:schemeClr val="dk1"/>
              </a:solidFill>
              <a:latin typeface="Calibri"/>
              <a:ea typeface="Calibri"/>
              <a:cs typeface="Calibri"/>
              <a:sym typeface="Calibri"/>
            </a:endParaRPr>
          </a:p>
        </p:txBody>
      </p:sp>
      <p:sp>
        <p:nvSpPr>
          <p:cNvPr id="256" name="Google Shape;256;p14"/>
          <p:cNvSpPr/>
          <p:nvPr/>
        </p:nvSpPr>
        <p:spPr>
          <a:xfrm>
            <a:off x="502920" y="3154680"/>
            <a:ext cx="8138160" cy="10973"/>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7" name="Google Shape;257;p14"/>
          <p:cNvSpPr/>
          <p:nvPr/>
        </p:nvSpPr>
        <p:spPr>
          <a:xfrm>
            <a:off x="502920" y="3291840"/>
            <a:ext cx="8138160" cy="1737360"/>
          </a:xfrm>
          <a:prstGeom prst="rect">
            <a:avLst/>
          </a:prstGeom>
          <a:noFill/>
          <a:ln>
            <a:noFill/>
          </a:ln>
        </p:spPr>
        <p:txBody>
          <a:bodyPr anchorCtr="0" anchor="t" bIns="0" lIns="0" spcFirstLastPara="1" rIns="0" wrap="square" tIns="0">
            <a:noAutofit/>
          </a:bodyPr>
          <a:lstStyle/>
          <a:p>
            <a:pPr indent="0" lvl="0" marL="0" marR="0" rtl="0" algn="l">
              <a:lnSpc>
                <a:spcPct val="145000"/>
              </a:lnSpc>
              <a:spcBef>
                <a:spcPts val="0"/>
              </a:spcBef>
              <a:spcAft>
                <a:spcPts val="0"/>
              </a:spcAft>
              <a:buClr>
                <a:srgbClr val="A8A8A8"/>
              </a:buClr>
              <a:buSzPts val="1500"/>
              <a:buFont typeface="Inter"/>
              <a:buNone/>
            </a:pPr>
            <a:r>
              <a:rPr b="0" i="0" lang="en-US" sz="1500" u="none" cap="none" strike="noStrike">
                <a:solidFill>
                  <a:srgbClr val="A8A8A8"/>
                </a:solidFill>
                <a:latin typeface="Inter"/>
                <a:ea typeface="Inter"/>
                <a:cs typeface="Inter"/>
                <a:sym typeface="Inter"/>
              </a:rPr>
              <a:t>A one-line regression produces a single cryptic test failure. We walk through Debug, Ask, fix, verify, in that order. Watch for the mode switches, the instrumentation Debug mode adds, and the checkpoint created before the fix lands.</a:t>
            </a:r>
            <a:endParaRPr b="0" i="0" sz="1500" u="none" cap="none" strike="noStrike">
              <a:solidFill>
                <a:schemeClr val="dk1"/>
              </a:solidFill>
              <a:latin typeface="Calibri"/>
              <a:ea typeface="Calibri"/>
              <a:cs typeface="Calibri"/>
              <a:sym typeface="Calibri"/>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262" name="Shape 262"/>
        <p:cNvGrpSpPr/>
        <p:nvPr/>
      </p:nvGrpSpPr>
      <p:grpSpPr>
        <a:xfrm>
          <a:off x="0" y="0"/>
          <a:ext cx="0" cy="0"/>
          <a:chOff x="0" y="0"/>
          <a:chExt cx="0" cy="0"/>
        </a:xfrm>
      </p:grpSpPr>
      <p:sp>
        <p:nvSpPr>
          <p:cNvPr id="263" name="Google Shape;263;p15"/>
          <p:cNvSpPr/>
          <p:nvPr/>
        </p:nvSpPr>
        <p:spPr>
          <a:xfrm>
            <a:off x="502920" y="411480"/>
            <a:ext cx="8138160" cy="20116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THE DEMO, RECAPPED</a:t>
            </a:r>
            <a:endParaRPr b="0" i="0" sz="750" u="none" cap="none" strike="noStrike">
              <a:solidFill>
                <a:schemeClr val="dk1"/>
              </a:solidFill>
              <a:latin typeface="Calibri"/>
              <a:ea typeface="Calibri"/>
              <a:cs typeface="Calibri"/>
              <a:sym typeface="Calibri"/>
            </a:endParaRPr>
          </a:p>
        </p:txBody>
      </p:sp>
      <p:sp>
        <p:nvSpPr>
          <p:cNvPr id="264" name="Google Shape;264;p15"/>
          <p:cNvSpPr/>
          <p:nvPr/>
        </p:nvSpPr>
        <p:spPr>
          <a:xfrm>
            <a:off x="502920" y="658368"/>
            <a:ext cx="8138160" cy="100584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FFFFFF"/>
              </a:buClr>
              <a:buSzPts val="3000"/>
              <a:buFont typeface="Inter"/>
              <a:buNone/>
            </a:pPr>
            <a:r>
              <a:rPr b="0" i="0" lang="en-US" sz="3000" u="none" cap="none" strike="noStrike">
                <a:solidFill>
                  <a:srgbClr val="FFFFFF"/>
                </a:solidFill>
                <a:latin typeface="Inter"/>
                <a:ea typeface="Inter"/>
                <a:cs typeface="Inter"/>
                <a:sym typeface="Inter"/>
              </a:rPr>
              <a:t>What that looked like, end to end</a:t>
            </a:r>
            <a:endParaRPr b="0" i="0" sz="3000" u="none" cap="none" strike="noStrike">
              <a:solidFill>
                <a:schemeClr val="dk1"/>
              </a:solidFill>
              <a:latin typeface="Calibri"/>
              <a:ea typeface="Calibri"/>
              <a:cs typeface="Calibri"/>
              <a:sym typeface="Calibri"/>
            </a:endParaRPr>
          </a:p>
        </p:txBody>
      </p:sp>
      <p:sp>
        <p:nvSpPr>
          <p:cNvPr id="265" name="Google Shape;265;p15"/>
          <p:cNvSpPr/>
          <p:nvPr/>
        </p:nvSpPr>
        <p:spPr>
          <a:xfrm>
            <a:off x="502920" y="1783080"/>
            <a:ext cx="8138160" cy="10973"/>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6" name="Google Shape;266;p15"/>
          <p:cNvSpPr/>
          <p:nvPr/>
        </p:nvSpPr>
        <p:spPr>
          <a:xfrm>
            <a:off x="502920" y="2039112"/>
            <a:ext cx="502920" cy="27432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1100"/>
              <a:buFont typeface="Inter"/>
              <a:buNone/>
            </a:pPr>
            <a:r>
              <a:rPr b="1" i="0" lang="en-US" sz="1100" u="none" cap="none" strike="noStrike">
                <a:solidFill>
                  <a:srgbClr val="E8339A"/>
                </a:solidFill>
                <a:latin typeface="Inter"/>
                <a:ea typeface="Inter"/>
                <a:cs typeface="Inter"/>
                <a:sym typeface="Inter"/>
              </a:rPr>
              <a:t>01</a:t>
            </a:r>
            <a:endParaRPr b="0" i="0" sz="1100" u="none" cap="none" strike="noStrike">
              <a:solidFill>
                <a:schemeClr val="dk1"/>
              </a:solidFill>
              <a:latin typeface="Calibri"/>
              <a:ea typeface="Calibri"/>
              <a:cs typeface="Calibri"/>
              <a:sym typeface="Calibri"/>
            </a:endParaRPr>
          </a:p>
        </p:txBody>
      </p:sp>
      <p:sp>
        <p:nvSpPr>
          <p:cNvPr id="267" name="Google Shape;267;p15"/>
          <p:cNvSpPr/>
          <p:nvPr/>
        </p:nvSpPr>
        <p:spPr>
          <a:xfrm>
            <a:off x="1143000" y="2057400"/>
            <a:ext cx="2011680" cy="256032"/>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FFFFFF"/>
              </a:buClr>
              <a:buSzPts val="900"/>
              <a:buFont typeface="Inter"/>
              <a:buNone/>
            </a:pPr>
            <a:r>
              <a:rPr b="1" i="0" lang="en-US" sz="900" u="none" cap="none" strike="noStrike">
                <a:solidFill>
                  <a:srgbClr val="FFFFFF"/>
                </a:solidFill>
                <a:latin typeface="Inter"/>
                <a:ea typeface="Inter"/>
                <a:cs typeface="Inter"/>
                <a:sym typeface="Inter"/>
              </a:rPr>
              <a:t>START</a:t>
            </a:r>
            <a:endParaRPr b="0" i="0" sz="900" u="none" cap="none" strike="noStrike">
              <a:solidFill>
                <a:schemeClr val="dk1"/>
              </a:solidFill>
              <a:latin typeface="Calibri"/>
              <a:ea typeface="Calibri"/>
              <a:cs typeface="Calibri"/>
              <a:sym typeface="Calibri"/>
            </a:endParaRPr>
          </a:p>
        </p:txBody>
      </p:sp>
      <p:sp>
        <p:nvSpPr>
          <p:cNvPr id="268" name="Google Shape;268;p15"/>
          <p:cNvSpPr/>
          <p:nvPr/>
        </p:nvSpPr>
        <p:spPr>
          <a:xfrm>
            <a:off x="4526280" y="2039112"/>
            <a:ext cx="4114800" cy="365760"/>
          </a:xfrm>
          <a:prstGeom prst="rect">
            <a:avLst/>
          </a:prstGeom>
          <a:noFill/>
          <a:ln>
            <a:noFill/>
          </a:ln>
        </p:spPr>
        <p:txBody>
          <a:bodyPr anchorCtr="0" anchor="t" bIns="0" lIns="0" spcFirstLastPara="1" rIns="0" wrap="square" tIns="0">
            <a:noAutofit/>
          </a:bodyPr>
          <a:lstStyle/>
          <a:p>
            <a:pPr indent="0" lvl="0" marL="0" marR="0" rtl="0" algn="l">
              <a:lnSpc>
                <a:spcPct val="130000"/>
              </a:lnSpc>
              <a:spcBef>
                <a:spcPts val="0"/>
              </a:spcBef>
              <a:spcAft>
                <a:spcPts val="0"/>
              </a:spcAft>
              <a:buClr>
                <a:srgbClr val="A8A8A8"/>
              </a:buClr>
              <a:buSzPts val="1200"/>
              <a:buFont typeface="Inter"/>
              <a:buNone/>
            </a:pPr>
            <a:r>
              <a:rPr b="0" i="0" lang="en-US" sz="1200" u="none" cap="none" strike="noStrike">
                <a:solidFill>
                  <a:srgbClr val="A8A8A8"/>
                </a:solidFill>
                <a:latin typeface="Inter"/>
                <a:ea typeface="Inter"/>
                <a:cs typeface="Inter"/>
                <a:sym typeface="Inter"/>
              </a:rPr>
              <a:t>Opaque test failure.</a:t>
            </a:r>
            <a:endParaRPr b="0" i="0" sz="1200" u="none" cap="none" strike="noStrike">
              <a:solidFill>
                <a:schemeClr val="dk1"/>
              </a:solidFill>
              <a:latin typeface="Calibri"/>
              <a:ea typeface="Calibri"/>
              <a:cs typeface="Calibri"/>
              <a:sym typeface="Calibri"/>
            </a:endParaRPr>
          </a:p>
        </p:txBody>
      </p:sp>
      <p:sp>
        <p:nvSpPr>
          <p:cNvPr id="269" name="Google Shape;269;p15"/>
          <p:cNvSpPr/>
          <p:nvPr/>
        </p:nvSpPr>
        <p:spPr>
          <a:xfrm>
            <a:off x="502920" y="2496312"/>
            <a:ext cx="8138160" cy="5486"/>
          </a:xfrm>
          <a:prstGeom prst="rect">
            <a:avLst/>
          </a:prstGeom>
          <a:solidFill>
            <a:srgbClr val="2A2A2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0" name="Google Shape;270;p15"/>
          <p:cNvSpPr/>
          <p:nvPr/>
        </p:nvSpPr>
        <p:spPr>
          <a:xfrm>
            <a:off x="502920" y="2606040"/>
            <a:ext cx="502920" cy="27432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1100"/>
              <a:buFont typeface="Inter"/>
              <a:buNone/>
            </a:pPr>
            <a:r>
              <a:rPr b="1" i="0" lang="en-US" sz="1100" u="none" cap="none" strike="noStrike">
                <a:solidFill>
                  <a:srgbClr val="E8339A"/>
                </a:solidFill>
                <a:latin typeface="Inter"/>
                <a:ea typeface="Inter"/>
                <a:cs typeface="Inter"/>
                <a:sym typeface="Inter"/>
              </a:rPr>
              <a:t>02</a:t>
            </a:r>
            <a:endParaRPr b="0" i="0" sz="1100" u="none" cap="none" strike="noStrike">
              <a:solidFill>
                <a:schemeClr val="dk1"/>
              </a:solidFill>
              <a:latin typeface="Calibri"/>
              <a:ea typeface="Calibri"/>
              <a:cs typeface="Calibri"/>
              <a:sym typeface="Calibri"/>
            </a:endParaRPr>
          </a:p>
        </p:txBody>
      </p:sp>
      <p:sp>
        <p:nvSpPr>
          <p:cNvPr id="271" name="Google Shape;271;p15"/>
          <p:cNvSpPr/>
          <p:nvPr/>
        </p:nvSpPr>
        <p:spPr>
          <a:xfrm>
            <a:off x="1143000" y="2624328"/>
            <a:ext cx="2011680" cy="256032"/>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FFFFFF"/>
              </a:buClr>
              <a:buSzPts val="900"/>
              <a:buFont typeface="Inter"/>
              <a:buNone/>
            </a:pPr>
            <a:r>
              <a:rPr b="1" i="0" lang="en-US" sz="900" u="none" cap="none" strike="noStrike">
                <a:solidFill>
                  <a:srgbClr val="FFFFFF"/>
                </a:solidFill>
                <a:latin typeface="Inter"/>
                <a:ea typeface="Inter"/>
                <a:cs typeface="Inter"/>
                <a:sym typeface="Inter"/>
              </a:rPr>
              <a:t>DEBUG MODE</a:t>
            </a:r>
            <a:endParaRPr b="0" i="0" sz="900" u="none" cap="none" strike="noStrike">
              <a:solidFill>
                <a:schemeClr val="dk1"/>
              </a:solidFill>
              <a:latin typeface="Calibri"/>
              <a:ea typeface="Calibri"/>
              <a:cs typeface="Calibri"/>
              <a:sym typeface="Calibri"/>
            </a:endParaRPr>
          </a:p>
        </p:txBody>
      </p:sp>
      <p:sp>
        <p:nvSpPr>
          <p:cNvPr id="272" name="Google Shape;272;p15"/>
          <p:cNvSpPr/>
          <p:nvPr/>
        </p:nvSpPr>
        <p:spPr>
          <a:xfrm>
            <a:off x="3200400" y="2624328"/>
            <a:ext cx="1371600" cy="256032"/>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900"/>
              <a:buFont typeface="Inter"/>
              <a:buNone/>
            </a:pPr>
            <a:r>
              <a:rPr b="0" i="1" lang="en-US" sz="900" u="none" cap="none" strike="noStrike">
                <a:solidFill>
                  <a:srgbClr val="E8339A"/>
                </a:solidFill>
                <a:latin typeface="Inter"/>
                <a:ea typeface="Inter"/>
                <a:cs typeface="Inter"/>
                <a:sym typeface="Inter"/>
              </a:rPr>
              <a:t>diagnose</a:t>
            </a:r>
            <a:endParaRPr b="0" i="0" sz="900" u="none" cap="none" strike="noStrike">
              <a:solidFill>
                <a:schemeClr val="dk1"/>
              </a:solidFill>
              <a:latin typeface="Calibri"/>
              <a:ea typeface="Calibri"/>
              <a:cs typeface="Calibri"/>
              <a:sym typeface="Calibri"/>
            </a:endParaRPr>
          </a:p>
        </p:txBody>
      </p:sp>
      <p:sp>
        <p:nvSpPr>
          <p:cNvPr id="273" name="Google Shape;273;p15"/>
          <p:cNvSpPr/>
          <p:nvPr/>
        </p:nvSpPr>
        <p:spPr>
          <a:xfrm>
            <a:off x="4526280" y="2606040"/>
            <a:ext cx="4114800" cy="365760"/>
          </a:xfrm>
          <a:prstGeom prst="rect">
            <a:avLst/>
          </a:prstGeom>
          <a:noFill/>
          <a:ln>
            <a:noFill/>
          </a:ln>
        </p:spPr>
        <p:txBody>
          <a:bodyPr anchorCtr="0" anchor="t" bIns="0" lIns="0" spcFirstLastPara="1" rIns="0" wrap="square" tIns="0">
            <a:noAutofit/>
          </a:bodyPr>
          <a:lstStyle/>
          <a:p>
            <a:pPr indent="0" lvl="0" marL="0" marR="0" rtl="0" algn="l">
              <a:lnSpc>
                <a:spcPct val="130000"/>
              </a:lnSpc>
              <a:spcBef>
                <a:spcPts val="0"/>
              </a:spcBef>
              <a:spcAft>
                <a:spcPts val="0"/>
              </a:spcAft>
              <a:buClr>
                <a:srgbClr val="A8A8A8"/>
              </a:buClr>
              <a:buSzPts val="1200"/>
              <a:buFont typeface="Inter"/>
              <a:buNone/>
            </a:pPr>
            <a:r>
              <a:rPr b="0" i="0" lang="en-US" sz="1200" u="none" cap="none" strike="noStrike">
                <a:solidFill>
                  <a:srgbClr val="A8A8A8"/>
                </a:solidFill>
                <a:latin typeface="Inter"/>
                <a:ea typeface="Inter"/>
                <a:cs typeface="Inter"/>
                <a:sym typeface="Inter"/>
              </a:rPr>
              <a:t>Diagnosis from runtime evidence, not from reading code.</a:t>
            </a:r>
            <a:endParaRPr b="0" i="0" sz="1200" u="none" cap="none" strike="noStrike">
              <a:solidFill>
                <a:schemeClr val="dk1"/>
              </a:solidFill>
              <a:latin typeface="Calibri"/>
              <a:ea typeface="Calibri"/>
              <a:cs typeface="Calibri"/>
              <a:sym typeface="Calibri"/>
            </a:endParaRPr>
          </a:p>
        </p:txBody>
      </p:sp>
      <p:sp>
        <p:nvSpPr>
          <p:cNvPr id="274" name="Google Shape;274;p15"/>
          <p:cNvSpPr/>
          <p:nvPr/>
        </p:nvSpPr>
        <p:spPr>
          <a:xfrm>
            <a:off x="502920" y="3063240"/>
            <a:ext cx="8138160" cy="5486"/>
          </a:xfrm>
          <a:prstGeom prst="rect">
            <a:avLst/>
          </a:prstGeom>
          <a:solidFill>
            <a:srgbClr val="2A2A2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5" name="Google Shape;275;p15"/>
          <p:cNvSpPr/>
          <p:nvPr/>
        </p:nvSpPr>
        <p:spPr>
          <a:xfrm>
            <a:off x="502920" y="3172968"/>
            <a:ext cx="502920" cy="27432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1100"/>
              <a:buFont typeface="Inter"/>
              <a:buNone/>
            </a:pPr>
            <a:r>
              <a:rPr b="1" i="0" lang="en-US" sz="1100" u="none" cap="none" strike="noStrike">
                <a:solidFill>
                  <a:srgbClr val="E8339A"/>
                </a:solidFill>
                <a:latin typeface="Inter"/>
                <a:ea typeface="Inter"/>
                <a:cs typeface="Inter"/>
                <a:sym typeface="Inter"/>
              </a:rPr>
              <a:t>03</a:t>
            </a:r>
            <a:endParaRPr b="0" i="0" sz="1100" u="none" cap="none" strike="noStrike">
              <a:solidFill>
                <a:schemeClr val="dk1"/>
              </a:solidFill>
              <a:latin typeface="Calibri"/>
              <a:ea typeface="Calibri"/>
              <a:cs typeface="Calibri"/>
              <a:sym typeface="Calibri"/>
            </a:endParaRPr>
          </a:p>
        </p:txBody>
      </p:sp>
      <p:sp>
        <p:nvSpPr>
          <p:cNvPr id="276" name="Google Shape;276;p15"/>
          <p:cNvSpPr/>
          <p:nvPr/>
        </p:nvSpPr>
        <p:spPr>
          <a:xfrm>
            <a:off x="1143000" y="3191256"/>
            <a:ext cx="2011680" cy="256032"/>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FFFFFF"/>
              </a:buClr>
              <a:buSzPts val="900"/>
              <a:buFont typeface="Inter"/>
              <a:buNone/>
            </a:pPr>
            <a:r>
              <a:rPr b="1" i="0" lang="en-US" sz="900" u="none" cap="none" strike="noStrike">
                <a:solidFill>
                  <a:srgbClr val="FFFFFF"/>
                </a:solidFill>
                <a:latin typeface="Inter"/>
                <a:ea typeface="Inter"/>
                <a:cs typeface="Inter"/>
                <a:sym typeface="Inter"/>
              </a:rPr>
              <a:t>ASK MODE</a:t>
            </a:r>
            <a:endParaRPr b="0" i="0" sz="900" u="none" cap="none" strike="noStrike">
              <a:solidFill>
                <a:schemeClr val="dk1"/>
              </a:solidFill>
              <a:latin typeface="Calibri"/>
              <a:ea typeface="Calibri"/>
              <a:cs typeface="Calibri"/>
              <a:sym typeface="Calibri"/>
            </a:endParaRPr>
          </a:p>
        </p:txBody>
      </p:sp>
      <p:sp>
        <p:nvSpPr>
          <p:cNvPr id="277" name="Google Shape;277;p15"/>
          <p:cNvSpPr/>
          <p:nvPr/>
        </p:nvSpPr>
        <p:spPr>
          <a:xfrm>
            <a:off x="3200400" y="3191256"/>
            <a:ext cx="1371600" cy="256032"/>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900"/>
              <a:buFont typeface="Inter"/>
              <a:buNone/>
            </a:pPr>
            <a:r>
              <a:rPr b="0" i="1" lang="en-US" sz="900" u="none" cap="none" strike="noStrike">
                <a:solidFill>
                  <a:srgbClr val="E8339A"/>
                </a:solidFill>
                <a:latin typeface="Inter"/>
                <a:ea typeface="Inter"/>
                <a:cs typeface="Inter"/>
                <a:sym typeface="Inter"/>
              </a:rPr>
              <a:t>confirm</a:t>
            </a:r>
            <a:endParaRPr b="0" i="0" sz="900" u="none" cap="none" strike="noStrike">
              <a:solidFill>
                <a:schemeClr val="dk1"/>
              </a:solidFill>
              <a:latin typeface="Calibri"/>
              <a:ea typeface="Calibri"/>
              <a:cs typeface="Calibri"/>
              <a:sym typeface="Calibri"/>
            </a:endParaRPr>
          </a:p>
        </p:txBody>
      </p:sp>
      <p:sp>
        <p:nvSpPr>
          <p:cNvPr id="278" name="Google Shape;278;p15"/>
          <p:cNvSpPr/>
          <p:nvPr/>
        </p:nvSpPr>
        <p:spPr>
          <a:xfrm>
            <a:off x="4526280" y="3172968"/>
            <a:ext cx="4114800" cy="365760"/>
          </a:xfrm>
          <a:prstGeom prst="rect">
            <a:avLst/>
          </a:prstGeom>
          <a:noFill/>
          <a:ln>
            <a:noFill/>
          </a:ln>
        </p:spPr>
        <p:txBody>
          <a:bodyPr anchorCtr="0" anchor="t" bIns="0" lIns="0" spcFirstLastPara="1" rIns="0" wrap="square" tIns="0">
            <a:noAutofit/>
          </a:bodyPr>
          <a:lstStyle/>
          <a:p>
            <a:pPr indent="0" lvl="0" marL="0" marR="0" rtl="0" algn="l">
              <a:lnSpc>
                <a:spcPct val="130000"/>
              </a:lnSpc>
              <a:spcBef>
                <a:spcPts val="0"/>
              </a:spcBef>
              <a:spcAft>
                <a:spcPts val="0"/>
              </a:spcAft>
              <a:buClr>
                <a:srgbClr val="A8A8A8"/>
              </a:buClr>
              <a:buSzPts val="1200"/>
              <a:buFont typeface="Inter"/>
              <a:buNone/>
            </a:pPr>
            <a:r>
              <a:rPr b="0" i="0" lang="en-US" sz="1200" u="none" cap="none" strike="noStrike">
                <a:solidFill>
                  <a:srgbClr val="A8A8A8"/>
                </a:solidFill>
                <a:latin typeface="Inter"/>
                <a:ea typeface="Inter"/>
                <a:cs typeface="Inter"/>
                <a:sym typeface="Inter"/>
              </a:rPr>
              <a:t>Confirmation of the diagnosis. Blast-radius check.</a:t>
            </a:r>
            <a:endParaRPr b="0" i="0" sz="1200" u="none" cap="none" strike="noStrike">
              <a:solidFill>
                <a:schemeClr val="dk1"/>
              </a:solidFill>
              <a:latin typeface="Calibri"/>
              <a:ea typeface="Calibri"/>
              <a:cs typeface="Calibri"/>
              <a:sym typeface="Calibri"/>
            </a:endParaRPr>
          </a:p>
        </p:txBody>
      </p:sp>
      <p:sp>
        <p:nvSpPr>
          <p:cNvPr id="279" name="Google Shape;279;p15"/>
          <p:cNvSpPr/>
          <p:nvPr/>
        </p:nvSpPr>
        <p:spPr>
          <a:xfrm>
            <a:off x="502920" y="3630168"/>
            <a:ext cx="8138160" cy="5486"/>
          </a:xfrm>
          <a:prstGeom prst="rect">
            <a:avLst/>
          </a:prstGeom>
          <a:solidFill>
            <a:srgbClr val="2A2A2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0" name="Google Shape;280;p15"/>
          <p:cNvSpPr/>
          <p:nvPr/>
        </p:nvSpPr>
        <p:spPr>
          <a:xfrm>
            <a:off x="502920" y="3739896"/>
            <a:ext cx="502920" cy="27432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1100"/>
              <a:buFont typeface="Inter"/>
              <a:buNone/>
            </a:pPr>
            <a:r>
              <a:rPr b="1" i="0" lang="en-US" sz="1100" u="none" cap="none" strike="noStrike">
                <a:solidFill>
                  <a:srgbClr val="E8339A"/>
                </a:solidFill>
                <a:latin typeface="Inter"/>
                <a:ea typeface="Inter"/>
                <a:cs typeface="Inter"/>
                <a:sym typeface="Inter"/>
              </a:rPr>
              <a:t>04</a:t>
            </a:r>
            <a:endParaRPr b="0" i="0" sz="1100" u="none" cap="none" strike="noStrike">
              <a:solidFill>
                <a:schemeClr val="dk1"/>
              </a:solidFill>
              <a:latin typeface="Calibri"/>
              <a:ea typeface="Calibri"/>
              <a:cs typeface="Calibri"/>
              <a:sym typeface="Calibri"/>
            </a:endParaRPr>
          </a:p>
        </p:txBody>
      </p:sp>
      <p:sp>
        <p:nvSpPr>
          <p:cNvPr id="281" name="Google Shape;281;p15"/>
          <p:cNvSpPr/>
          <p:nvPr/>
        </p:nvSpPr>
        <p:spPr>
          <a:xfrm>
            <a:off x="1143000" y="3758184"/>
            <a:ext cx="2011680" cy="256032"/>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FFFFFF"/>
              </a:buClr>
              <a:buSzPts val="900"/>
              <a:buFont typeface="Inter"/>
              <a:buNone/>
            </a:pPr>
            <a:r>
              <a:rPr b="1" i="0" lang="en-US" sz="900" u="none" cap="none" strike="noStrike">
                <a:solidFill>
                  <a:srgbClr val="FFFFFF"/>
                </a:solidFill>
                <a:latin typeface="Inter"/>
                <a:ea typeface="Inter"/>
                <a:cs typeface="Inter"/>
                <a:sym typeface="Inter"/>
              </a:rPr>
              <a:t>INLINE EDIT</a:t>
            </a:r>
            <a:endParaRPr b="0" i="0" sz="900" u="none" cap="none" strike="noStrike">
              <a:solidFill>
                <a:schemeClr val="dk1"/>
              </a:solidFill>
              <a:latin typeface="Calibri"/>
              <a:ea typeface="Calibri"/>
              <a:cs typeface="Calibri"/>
              <a:sym typeface="Calibri"/>
            </a:endParaRPr>
          </a:p>
        </p:txBody>
      </p:sp>
      <p:sp>
        <p:nvSpPr>
          <p:cNvPr id="282" name="Google Shape;282;p15"/>
          <p:cNvSpPr/>
          <p:nvPr/>
        </p:nvSpPr>
        <p:spPr>
          <a:xfrm>
            <a:off x="3200400" y="3758184"/>
            <a:ext cx="1371600" cy="256032"/>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900"/>
              <a:buFont typeface="Inter"/>
              <a:buNone/>
            </a:pPr>
            <a:r>
              <a:rPr b="0" i="1" lang="en-US" sz="900" u="none" cap="none" strike="noStrike">
                <a:solidFill>
                  <a:srgbClr val="E8339A"/>
                </a:solidFill>
                <a:latin typeface="Inter"/>
                <a:ea typeface="Inter"/>
                <a:cs typeface="Inter"/>
                <a:sym typeface="Inter"/>
              </a:rPr>
              <a:t>fix</a:t>
            </a:r>
            <a:endParaRPr b="0" i="0" sz="900" u="none" cap="none" strike="noStrike">
              <a:solidFill>
                <a:schemeClr val="dk1"/>
              </a:solidFill>
              <a:latin typeface="Calibri"/>
              <a:ea typeface="Calibri"/>
              <a:cs typeface="Calibri"/>
              <a:sym typeface="Calibri"/>
            </a:endParaRPr>
          </a:p>
        </p:txBody>
      </p:sp>
      <p:sp>
        <p:nvSpPr>
          <p:cNvPr id="283" name="Google Shape;283;p15"/>
          <p:cNvSpPr/>
          <p:nvPr/>
        </p:nvSpPr>
        <p:spPr>
          <a:xfrm>
            <a:off x="4526280" y="3739896"/>
            <a:ext cx="4114800" cy="365760"/>
          </a:xfrm>
          <a:prstGeom prst="rect">
            <a:avLst/>
          </a:prstGeom>
          <a:noFill/>
          <a:ln>
            <a:noFill/>
          </a:ln>
        </p:spPr>
        <p:txBody>
          <a:bodyPr anchorCtr="0" anchor="t" bIns="0" lIns="0" spcFirstLastPara="1" rIns="0" wrap="square" tIns="0">
            <a:noAutofit/>
          </a:bodyPr>
          <a:lstStyle/>
          <a:p>
            <a:pPr indent="0" lvl="0" marL="0" marR="0" rtl="0" algn="l">
              <a:lnSpc>
                <a:spcPct val="130000"/>
              </a:lnSpc>
              <a:spcBef>
                <a:spcPts val="0"/>
              </a:spcBef>
              <a:spcAft>
                <a:spcPts val="0"/>
              </a:spcAft>
              <a:buClr>
                <a:srgbClr val="A8A8A8"/>
              </a:buClr>
              <a:buSzPts val="1200"/>
              <a:buFont typeface="Inter"/>
              <a:buNone/>
            </a:pPr>
            <a:r>
              <a:rPr b="0" i="0" lang="en-US" sz="1200" u="none" cap="none" strike="noStrike">
                <a:solidFill>
                  <a:srgbClr val="A8A8A8"/>
                </a:solidFill>
                <a:latin typeface="Inter"/>
                <a:ea typeface="Inter"/>
                <a:cs typeface="Inter"/>
                <a:sym typeface="Inter"/>
              </a:rPr>
              <a:t>A targeted fix with a clear scope.</a:t>
            </a:r>
            <a:endParaRPr b="0" i="0" sz="1200" u="none" cap="none" strike="noStrike">
              <a:solidFill>
                <a:schemeClr val="dk1"/>
              </a:solidFill>
              <a:latin typeface="Calibri"/>
              <a:ea typeface="Calibri"/>
              <a:cs typeface="Calibri"/>
              <a:sym typeface="Calibri"/>
            </a:endParaRPr>
          </a:p>
        </p:txBody>
      </p:sp>
      <p:sp>
        <p:nvSpPr>
          <p:cNvPr id="284" name="Google Shape;284;p15"/>
          <p:cNvSpPr/>
          <p:nvPr/>
        </p:nvSpPr>
        <p:spPr>
          <a:xfrm>
            <a:off x="502920" y="4197096"/>
            <a:ext cx="8138160" cy="5486"/>
          </a:xfrm>
          <a:prstGeom prst="rect">
            <a:avLst/>
          </a:prstGeom>
          <a:solidFill>
            <a:srgbClr val="2A2A2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5" name="Google Shape;285;p15"/>
          <p:cNvSpPr/>
          <p:nvPr/>
        </p:nvSpPr>
        <p:spPr>
          <a:xfrm>
            <a:off x="502920" y="4306824"/>
            <a:ext cx="502920" cy="27432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1100"/>
              <a:buFont typeface="Inter"/>
              <a:buNone/>
            </a:pPr>
            <a:r>
              <a:rPr b="1" i="0" lang="en-US" sz="1100" u="none" cap="none" strike="noStrike">
                <a:solidFill>
                  <a:srgbClr val="E8339A"/>
                </a:solidFill>
                <a:latin typeface="Inter"/>
                <a:ea typeface="Inter"/>
                <a:cs typeface="Inter"/>
                <a:sym typeface="Inter"/>
              </a:rPr>
              <a:t>05</a:t>
            </a:r>
            <a:endParaRPr b="0" i="0" sz="1100" u="none" cap="none" strike="noStrike">
              <a:solidFill>
                <a:schemeClr val="dk1"/>
              </a:solidFill>
              <a:latin typeface="Calibri"/>
              <a:ea typeface="Calibri"/>
              <a:cs typeface="Calibri"/>
              <a:sym typeface="Calibri"/>
            </a:endParaRPr>
          </a:p>
        </p:txBody>
      </p:sp>
      <p:sp>
        <p:nvSpPr>
          <p:cNvPr id="286" name="Google Shape;286;p15"/>
          <p:cNvSpPr/>
          <p:nvPr/>
        </p:nvSpPr>
        <p:spPr>
          <a:xfrm>
            <a:off x="1143000" y="4325112"/>
            <a:ext cx="2011680" cy="256032"/>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FFFFFF"/>
              </a:buClr>
              <a:buSzPts val="900"/>
              <a:buFont typeface="Inter"/>
              <a:buNone/>
            </a:pPr>
            <a:r>
              <a:rPr b="1" i="0" lang="en-US" sz="900" u="none" cap="none" strike="noStrike">
                <a:solidFill>
                  <a:srgbClr val="FFFFFF"/>
                </a:solidFill>
                <a:latin typeface="Inter"/>
                <a:ea typeface="Inter"/>
                <a:cs typeface="Inter"/>
                <a:sym typeface="Inter"/>
              </a:rPr>
              <a:t>TEST SUITE</a:t>
            </a:r>
            <a:endParaRPr b="0" i="0" sz="900" u="none" cap="none" strike="noStrike">
              <a:solidFill>
                <a:schemeClr val="dk1"/>
              </a:solidFill>
              <a:latin typeface="Calibri"/>
              <a:ea typeface="Calibri"/>
              <a:cs typeface="Calibri"/>
              <a:sym typeface="Calibri"/>
            </a:endParaRPr>
          </a:p>
        </p:txBody>
      </p:sp>
      <p:sp>
        <p:nvSpPr>
          <p:cNvPr id="287" name="Google Shape;287;p15"/>
          <p:cNvSpPr/>
          <p:nvPr/>
        </p:nvSpPr>
        <p:spPr>
          <a:xfrm>
            <a:off x="3200400" y="4325112"/>
            <a:ext cx="1371600" cy="256032"/>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900"/>
              <a:buFont typeface="Inter"/>
              <a:buNone/>
            </a:pPr>
            <a:r>
              <a:rPr b="0" i="1" lang="en-US" sz="900" u="none" cap="none" strike="noStrike">
                <a:solidFill>
                  <a:srgbClr val="E8339A"/>
                </a:solidFill>
                <a:latin typeface="Inter"/>
                <a:ea typeface="Inter"/>
                <a:cs typeface="Inter"/>
                <a:sym typeface="Inter"/>
              </a:rPr>
              <a:t>verify</a:t>
            </a:r>
            <a:endParaRPr b="0" i="0" sz="900" u="none" cap="none" strike="noStrike">
              <a:solidFill>
                <a:schemeClr val="dk1"/>
              </a:solidFill>
              <a:latin typeface="Calibri"/>
              <a:ea typeface="Calibri"/>
              <a:cs typeface="Calibri"/>
              <a:sym typeface="Calibri"/>
            </a:endParaRPr>
          </a:p>
        </p:txBody>
      </p:sp>
      <p:sp>
        <p:nvSpPr>
          <p:cNvPr id="288" name="Google Shape;288;p15"/>
          <p:cNvSpPr/>
          <p:nvPr/>
        </p:nvSpPr>
        <p:spPr>
          <a:xfrm>
            <a:off x="4526280" y="4306824"/>
            <a:ext cx="4114800" cy="365760"/>
          </a:xfrm>
          <a:prstGeom prst="rect">
            <a:avLst/>
          </a:prstGeom>
          <a:noFill/>
          <a:ln>
            <a:noFill/>
          </a:ln>
        </p:spPr>
        <p:txBody>
          <a:bodyPr anchorCtr="0" anchor="t" bIns="0" lIns="0" spcFirstLastPara="1" rIns="0" wrap="square" tIns="0">
            <a:noAutofit/>
          </a:bodyPr>
          <a:lstStyle/>
          <a:p>
            <a:pPr indent="0" lvl="0" marL="0" marR="0" rtl="0" algn="l">
              <a:lnSpc>
                <a:spcPct val="130000"/>
              </a:lnSpc>
              <a:spcBef>
                <a:spcPts val="0"/>
              </a:spcBef>
              <a:spcAft>
                <a:spcPts val="0"/>
              </a:spcAft>
              <a:buClr>
                <a:srgbClr val="A8A8A8"/>
              </a:buClr>
              <a:buSzPts val="1200"/>
              <a:buFont typeface="Inter"/>
              <a:buNone/>
            </a:pPr>
            <a:r>
              <a:rPr b="0" i="0" lang="en-US" sz="1200" u="none" cap="none" strike="noStrike">
                <a:solidFill>
                  <a:srgbClr val="A8A8A8"/>
                </a:solidFill>
                <a:latin typeface="Inter"/>
                <a:ea typeface="Inter"/>
                <a:cs typeface="Inter"/>
                <a:sym typeface="Inter"/>
              </a:rPr>
              <a:t>Green again. Checkpoint in reach if anything had gone wrong.</a:t>
            </a:r>
            <a:endParaRPr b="0" i="0" sz="1200" u="none" cap="none" strike="noStrike">
              <a:solidFill>
                <a:schemeClr val="dk1"/>
              </a:solidFill>
              <a:latin typeface="Calibri"/>
              <a:ea typeface="Calibri"/>
              <a:cs typeface="Calibri"/>
              <a:sym typeface="Calibri"/>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293" name="Shape 293"/>
        <p:cNvGrpSpPr/>
        <p:nvPr/>
      </p:nvGrpSpPr>
      <p:grpSpPr>
        <a:xfrm>
          <a:off x="0" y="0"/>
          <a:ext cx="0" cy="0"/>
          <a:chOff x="0" y="0"/>
          <a:chExt cx="0" cy="0"/>
        </a:xfrm>
      </p:grpSpPr>
      <p:sp>
        <p:nvSpPr>
          <p:cNvPr id="294" name="Google Shape;294;p16"/>
          <p:cNvSpPr/>
          <p:nvPr/>
        </p:nvSpPr>
        <p:spPr>
          <a:xfrm>
            <a:off x="502920" y="411480"/>
            <a:ext cx="8138160" cy="20116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PATTERNS IN REVIEW</a:t>
            </a:r>
            <a:endParaRPr b="0" i="0" sz="750" u="none" cap="none" strike="noStrike">
              <a:solidFill>
                <a:schemeClr val="dk1"/>
              </a:solidFill>
              <a:latin typeface="Calibri"/>
              <a:ea typeface="Calibri"/>
              <a:cs typeface="Calibri"/>
              <a:sym typeface="Calibri"/>
            </a:endParaRPr>
          </a:p>
        </p:txBody>
      </p:sp>
      <p:sp>
        <p:nvSpPr>
          <p:cNvPr id="295" name="Google Shape;295;p16"/>
          <p:cNvSpPr/>
          <p:nvPr/>
        </p:nvSpPr>
        <p:spPr>
          <a:xfrm>
            <a:off x="502920" y="658368"/>
            <a:ext cx="8138160" cy="100584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FFFFFF"/>
              </a:buClr>
              <a:buSzPts val="3000"/>
              <a:buFont typeface="Inter"/>
              <a:buNone/>
            </a:pPr>
            <a:r>
              <a:rPr b="0" i="0" lang="en-US" sz="3000" u="none" cap="none" strike="noStrike">
                <a:solidFill>
                  <a:srgbClr val="FFFFFF"/>
                </a:solidFill>
                <a:latin typeface="Inter"/>
                <a:ea typeface="Inter"/>
                <a:cs typeface="Inter"/>
                <a:sym typeface="Inter"/>
              </a:rPr>
              <a:t>What Agent-fixed bugs tend to look like</a:t>
            </a:r>
            <a:endParaRPr b="0" i="0" sz="3000" u="none" cap="none" strike="noStrike">
              <a:solidFill>
                <a:schemeClr val="dk1"/>
              </a:solidFill>
              <a:latin typeface="Calibri"/>
              <a:ea typeface="Calibri"/>
              <a:cs typeface="Calibri"/>
              <a:sym typeface="Calibri"/>
            </a:endParaRPr>
          </a:p>
        </p:txBody>
      </p:sp>
      <p:sp>
        <p:nvSpPr>
          <p:cNvPr id="296" name="Google Shape;296;p16"/>
          <p:cNvSpPr/>
          <p:nvPr/>
        </p:nvSpPr>
        <p:spPr>
          <a:xfrm>
            <a:off x="502920" y="1783080"/>
            <a:ext cx="8138160" cy="10973"/>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7" name="Google Shape;297;p16"/>
          <p:cNvSpPr/>
          <p:nvPr/>
        </p:nvSpPr>
        <p:spPr>
          <a:xfrm>
            <a:off x="502920" y="1965960"/>
            <a:ext cx="3931920" cy="2103120"/>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8" name="Google Shape;298;p16"/>
          <p:cNvSpPr/>
          <p:nvPr/>
        </p:nvSpPr>
        <p:spPr>
          <a:xfrm>
            <a:off x="502920" y="1965960"/>
            <a:ext cx="3931920" cy="27432"/>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9" name="Google Shape;299;p16"/>
          <p:cNvSpPr/>
          <p:nvPr/>
        </p:nvSpPr>
        <p:spPr>
          <a:xfrm>
            <a:off x="777240" y="2167128"/>
            <a:ext cx="3383280" cy="2286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TOO NARROW</a:t>
            </a:r>
            <a:endParaRPr b="0" i="0" sz="750" u="none" cap="none" strike="noStrike">
              <a:solidFill>
                <a:schemeClr val="dk1"/>
              </a:solidFill>
              <a:latin typeface="Calibri"/>
              <a:ea typeface="Calibri"/>
              <a:cs typeface="Calibri"/>
              <a:sym typeface="Calibri"/>
            </a:endParaRPr>
          </a:p>
        </p:txBody>
      </p:sp>
      <p:sp>
        <p:nvSpPr>
          <p:cNvPr id="300" name="Google Shape;300;p16"/>
          <p:cNvSpPr/>
          <p:nvPr/>
        </p:nvSpPr>
        <p:spPr>
          <a:xfrm>
            <a:off x="777178" y="2343160"/>
            <a:ext cx="3383400" cy="457200"/>
          </a:xfrm>
          <a:prstGeom prst="rect">
            <a:avLst/>
          </a:prstGeom>
          <a:noFill/>
          <a:ln>
            <a:noFill/>
          </a:ln>
        </p:spPr>
        <p:txBody>
          <a:bodyPr anchorCtr="0" anchor="t" bIns="0" lIns="0" spcFirstLastPara="1" rIns="0" wrap="square" tIns="0">
            <a:noAutofit/>
          </a:bodyPr>
          <a:lstStyle/>
          <a:p>
            <a:pPr indent="0" lvl="0" marL="0" marR="0" rtl="0" algn="l">
              <a:lnSpc>
                <a:spcPct val="120000"/>
              </a:lnSpc>
              <a:spcBef>
                <a:spcPts val="0"/>
              </a:spcBef>
              <a:spcAft>
                <a:spcPts val="0"/>
              </a:spcAft>
              <a:buClr>
                <a:srgbClr val="FFFFFF"/>
              </a:buClr>
              <a:buSzPts val="1900"/>
              <a:buFont typeface="Inter"/>
              <a:buNone/>
            </a:pPr>
            <a:r>
              <a:rPr b="0" i="0" lang="en-US" sz="1900" u="none" cap="none" strike="noStrike">
                <a:solidFill>
                  <a:srgbClr val="FFFFFF"/>
                </a:solidFill>
                <a:latin typeface="Inter"/>
                <a:ea typeface="Inter"/>
                <a:cs typeface="Inter"/>
                <a:sym typeface="Inter"/>
              </a:rPr>
              <a:t>The failing test passes.</a:t>
            </a:r>
            <a:endParaRPr b="0" i="0" sz="1900" u="none" cap="none" strike="noStrike">
              <a:solidFill>
                <a:schemeClr val="dk1"/>
              </a:solidFill>
              <a:latin typeface="Calibri"/>
              <a:ea typeface="Calibri"/>
              <a:cs typeface="Calibri"/>
              <a:sym typeface="Calibri"/>
            </a:endParaRPr>
          </a:p>
        </p:txBody>
      </p:sp>
      <p:sp>
        <p:nvSpPr>
          <p:cNvPr id="301" name="Google Shape;301;p16"/>
          <p:cNvSpPr/>
          <p:nvPr/>
        </p:nvSpPr>
        <p:spPr>
          <a:xfrm>
            <a:off x="777250" y="3017526"/>
            <a:ext cx="3383400" cy="1005900"/>
          </a:xfrm>
          <a:prstGeom prst="rect">
            <a:avLst/>
          </a:prstGeom>
          <a:noFill/>
          <a:ln>
            <a:noFill/>
          </a:ln>
        </p:spPr>
        <p:txBody>
          <a:bodyPr anchorCtr="0" anchor="t" bIns="0" lIns="0" spcFirstLastPara="1" rIns="0" wrap="square" tIns="0">
            <a:noAutofit/>
          </a:bodyPr>
          <a:lstStyle/>
          <a:p>
            <a:pPr indent="0" lvl="0" marL="0" marR="0" rtl="0" algn="l">
              <a:lnSpc>
                <a:spcPct val="140000"/>
              </a:lnSpc>
              <a:spcBef>
                <a:spcPts val="0"/>
              </a:spcBef>
              <a:spcAft>
                <a:spcPts val="0"/>
              </a:spcAft>
              <a:buClr>
                <a:srgbClr val="A8A8A8"/>
              </a:buClr>
              <a:buSzPts val="1150"/>
              <a:buFont typeface="Inter"/>
              <a:buNone/>
            </a:pPr>
            <a:r>
              <a:rPr b="0" i="0" lang="en-US" sz="1150" u="none" cap="none" strike="noStrike">
                <a:solidFill>
                  <a:srgbClr val="A8A8A8"/>
                </a:solidFill>
                <a:latin typeface="Inter"/>
                <a:ea typeface="Inter"/>
                <a:cs typeface="Inter"/>
                <a:sym typeface="Inter"/>
              </a:rPr>
              <a:t>The underlying bug is still there in adjacent code. Other call sites stay broken and silent. Remedy: a regression test before the fix.</a:t>
            </a:r>
            <a:endParaRPr b="0" i="0" sz="1150" u="none" cap="none" strike="noStrike">
              <a:solidFill>
                <a:schemeClr val="dk1"/>
              </a:solidFill>
              <a:latin typeface="Calibri"/>
              <a:ea typeface="Calibri"/>
              <a:cs typeface="Calibri"/>
              <a:sym typeface="Calibri"/>
            </a:endParaRPr>
          </a:p>
        </p:txBody>
      </p:sp>
      <p:sp>
        <p:nvSpPr>
          <p:cNvPr id="302" name="Google Shape;302;p16"/>
          <p:cNvSpPr/>
          <p:nvPr/>
        </p:nvSpPr>
        <p:spPr>
          <a:xfrm>
            <a:off x="4709160" y="1965960"/>
            <a:ext cx="3931920" cy="2103120"/>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3" name="Google Shape;303;p16"/>
          <p:cNvSpPr/>
          <p:nvPr/>
        </p:nvSpPr>
        <p:spPr>
          <a:xfrm>
            <a:off x="4709160" y="1965960"/>
            <a:ext cx="3931920" cy="27432"/>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4" name="Google Shape;304;p16"/>
          <p:cNvSpPr/>
          <p:nvPr/>
        </p:nvSpPr>
        <p:spPr>
          <a:xfrm>
            <a:off x="4983480" y="2167128"/>
            <a:ext cx="3383280" cy="2286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TOO BROAD</a:t>
            </a:r>
            <a:endParaRPr b="0" i="0" sz="750" u="none" cap="none" strike="noStrike">
              <a:solidFill>
                <a:schemeClr val="dk1"/>
              </a:solidFill>
              <a:latin typeface="Calibri"/>
              <a:ea typeface="Calibri"/>
              <a:cs typeface="Calibri"/>
              <a:sym typeface="Calibri"/>
            </a:endParaRPr>
          </a:p>
        </p:txBody>
      </p:sp>
      <p:sp>
        <p:nvSpPr>
          <p:cNvPr id="305" name="Google Shape;305;p16"/>
          <p:cNvSpPr/>
          <p:nvPr/>
        </p:nvSpPr>
        <p:spPr>
          <a:xfrm>
            <a:off x="4983543" y="2331710"/>
            <a:ext cx="3383400" cy="77730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FFFFFF"/>
              </a:buClr>
              <a:buSzPts val="1900"/>
              <a:buFont typeface="Inter"/>
              <a:buNone/>
            </a:pPr>
            <a:r>
              <a:rPr b="0" i="0" lang="en-US" sz="1900" u="none" cap="none" strike="noStrike">
                <a:solidFill>
                  <a:srgbClr val="FFFFFF"/>
                </a:solidFill>
                <a:latin typeface="Inter"/>
                <a:ea typeface="Inter"/>
                <a:cs typeface="Inter"/>
                <a:sym typeface="Inter"/>
              </a:rPr>
              <a:t>Agent refactors more than the bug required.</a:t>
            </a:r>
            <a:endParaRPr b="0" i="0" sz="1900" u="none" cap="none" strike="noStrike">
              <a:solidFill>
                <a:schemeClr val="dk1"/>
              </a:solidFill>
              <a:latin typeface="Calibri"/>
              <a:ea typeface="Calibri"/>
              <a:cs typeface="Calibri"/>
              <a:sym typeface="Calibri"/>
            </a:endParaRPr>
          </a:p>
        </p:txBody>
      </p:sp>
      <p:sp>
        <p:nvSpPr>
          <p:cNvPr id="306" name="Google Shape;306;p16"/>
          <p:cNvSpPr/>
          <p:nvPr/>
        </p:nvSpPr>
        <p:spPr>
          <a:xfrm>
            <a:off x="4983550" y="3017513"/>
            <a:ext cx="3383400" cy="914400"/>
          </a:xfrm>
          <a:prstGeom prst="rect">
            <a:avLst/>
          </a:prstGeom>
          <a:noFill/>
          <a:ln>
            <a:noFill/>
          </a:ln>
        </p:spPr>
        <p:txBody>
          <a:bodyPr anchorCtr="0" anchor="t" bIns="0" lIns="0" spcFirstLastPara="1" rIns="0" wrap="square" tIns="0">
            <a:noAutofit/>
          </a:bodyPr>
          <a:lstStyle/>
          <a:p>
            <a:pPr indent="0" lvl="0" marL="0" marR="0" rtl="0" algn="l">
              <a:lnSpc>
                <a:spcPct val="140000"/>
              </a:lnSpc>
              <a:spcBef>
                <a:spcPts val="0"/>
              </a:spcBef>
              <a:spcAft>
                <a:spcPts val="0"/>
              </a:spcAft>
              <a:buClr>
                <a:srgbClr val="A8A8A8"/>
              </a:buClr>
              <a:buSzPts val="1150"/>
              <a:buFont typeface="Inter"/>
              <a:buNone/>
            </a:pPr>
            <a:r>
              <a:rPr b="0" i="0" lang="en-US" sz="1150" u="none" cap="none" strike="noStrike">
                <a:solidFill>
                  <a:srgbClr val="A8A8A8"/>
                </a:solidFill>
                <a:latin typeface="Inter"/>
                <a:ea typeface="Inter"/>
                <a:cs typeface="Inter"/>
                <a:sym typeface="Inter"/>
              </a:rPr>
              <a:t>New risk lands alongside the fix. Review has to separate intended change from incidental. Remedy: an explicit “do not change anything else” constraint.</a:t>
            </a:r>
            <a:endParaRPr b="0" i="0" sz="1150" u="none" cap="none" strike="noStrike">
              <a:solidFill>
                <a:schemeClr val="dk1"/>
              </a:solidFill>
              <a:latin typeface="Calibri"/>
              <a:ea typeface="Calibri"/>
              <a:cs typeface="Calibri"/>
              <a:sym typeface="Calibri"/>
            </a:endParaRPr>
          </a:p>
        </p:txBody>
      </p:sp>
      <p:sp>
        <p:nvSpPr>
          <p:cNvPr id="307" name="Google Shape;307;p16"/>
          <p:cNvSpPr/>
          <p:nvPr/>
        </p:nvSpPr>
        <p:spPr>
          <a:xfrm>
            <a:off x="502920" y="4526280"/>
            <a:ext cx="182880" cy="12802"/>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8" name="Google Shape;308;p16"/>
          <p:cNvSpPr/>
          <p:nvPr/>
        </p:nvSpPr>
        <p:spPr>
          <a:xfrm>
            <a:off x="795528" y="4434840"/>
            <a:ext cx="7845552" cy="457200"/>
          </a:xfrm>
          <a:prstGeom prst="rect">
            <a:avLst/>
          </a:prstGeom>
          <a:noFill/>
          <a:ln>
            <a:noFill/>
          </a:ln>
        </p:spPr>
        <p:txBody>
          <a:bodyPr anchorCtr="0" anchor="t" bIns="0" lIns="0" spcFirstLastPara="1" rIns="0" wrap="square" tIns="0">
            <a:noAutofit/>
          </a:bodyPr>
          <a:lstStyle/>
          <a:p>
            <a:pPr indent="0" lvl="0" marL="0" marR="0" rtl="0" algn="l">
              <a:lnSpc>
                <a:spcPct val="135000"/>
              </a:lnSpc>
              <a:spcBef>
                <a:spcPts val="0"/>
              </a:spcBef>
              <a:spcAft>
                <a:spcPts val="0"/>
              </a:spcAft>
              <a:buClr>
                <a:srgbClr val="FFFFFF"/>
              </a:buClr>
              <a:buSzPts val="1150"/>
              <a:buFont typeface="Inter"/>
              <a:buNone/>
            </a:pPr>
            <a:r>
              <a:rPr b="0" i="0" lang="en-US" sz="1150" u="none" cap="none" strike="noStrike">
                <a:solidFill>
                  <a:srgbClr val="FFFFFF"/>
                </a:solidFill>
                <a:latin typeface="Inter"/>
                <a:ea typeface="Inter"/>
                <a:cs typeface="Inter"/>
                <a:sym typeface="Inter"/>
              </a:rPr>
              <a:t>Both failures share one cause: Agent has no model of which code paths matter to which tests. It can only see what you tell it.</a:t>
            </a:r>
            <a:endParaRPr b="0" i="0" sz="1150" u="none" cap="none" strike="noStrike">
              <a:solidFill>
                <a:schemeClr val="dk1"/>
              </a:solidFill>
              <a:latin typeface="Calibri"/>
              <a:ea typeface="Calibri"/>
              <a:cs typeface="Calibri"/>
              <a:sym typeface="Calibri"/>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313" name="Shape 313"/>
        <p:cNvGrpSpPr/>
        <p:nvPr/>
      </p:nvGrpSpPr>
      <p:grpSpPr>
        <a:xfrm>
          <a:off x="0" y="0"/>
          <a:ext cx="0" cy="0"/>
          <a:chOff x="0" y="0"/>
          <a:chExt cx="0" cy="0"/>
        </a:xfrm>
      </p:grpSpPr>
      <p:sp>
        <p:nvSpPr>
          <p:cNvPr id="314" name="Google Shape;314;p17"/>
          <p:cNvSpPr/>
          <p:nvPr/>
        </p:nvSpPr>
        <p:spPr>
          <a:xfrm>
            <a:off x="502920" y="411480"/>
            <a:ext cx="8138160" cy="20116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LIMITATIONS</a:t>
            </a:r>
            <a:endParaRPr b="0" i="0" sz="750" u="none" cap="none" strike="noStrike">
              <a:solidFill>
                <a:schemeClr val="dk1"/>
              </a:solidFill>
              <a:latin typeface="Calibri"/>
              <a:ea typeface="Calibri"/>
              <a:cs typeface="Calibri"/>
              <a:sym typeface="Calibri"/>
            </a:endParaRPr>
          </a:p>
        </p:txBody>
      </p:sp>
      <p:sp>
        <p:nvSpPr>
          <p:cNvPr id="315" name="Google Shape;315;p17"/>
          <p:cNvSpPr/>
          <p:nvPr/>
        </p:nvSpPr>
        <p:spPr>
          <a:xfrm>
            <a:off x="502920" y="658368"/>
            <a:ext cx="8138160" cy="100584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FFFFFF"/>
              </a:buClr>
              <a:buSzPts val="3000"/>
              <a:buFont typeface="Inter"/>
              <a:buNone/>
            </a:pPr>
            <a:r>
              <a:rPr b="0" i="0" lang="en-US" sz="3000" u="none" cap="none" strike="noStrike">
                <a:solidFill>
                  <a:srgbClr val="FFFFFF"/>
                </a:solidFill>
                <a:latin typeface="Inter"/>
                <a:ea typeface="Inter"/>
                <a:cs typeface="Inter"/>
                <a:sym typeface="Inter"/>
              </a:rPr>
              <a:t>Where the diagnostic workflow breaks</a:t>
            </a:r>
            <a:endParaRPr b="0" i="0" sz="3000" u="none" cap="none" strike="noStrike">
              <a:solidFill>
                <a:schemeClr val="dk1"/>
              </a:solidFill>
              <a:latin typeface="Calibri"/>
              <a:ea typeface="Calibri"/>
              <a:cs typeface="Calibri"/>
              <a:sym typeface="Calibri"/>
            </a:endParaRPr>
          </a:p>
        </p:txBody>
      </p:sp>
      <p:sp>
        <p:nvSpPr>
          <p:cNvPr id="316" name="Google Shape;316;p17"/>
          <p:cNvSpPr/>
          <p:nvPr/>
        </p:nvSpPr>
        <p:spPr>
          <a:xfrm>
            <a:off x="502920" y="1783080"/>
            <a:ext cx="8138160" cy="10973"/>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7" name="Google Shape;317;p17"/>
          <p:cNvSpPr/>
          <p:nvPr/>
        </p:nvSpPr>
        <p:spPr>
          <a:xfrm>
            <a:off x="502920" y="2039112"/>
            <a:ext cx="2651760" cy="27432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800"/>
              <a:buFont typeface="Inter"/>
              <a:buNone/>
            </a:pPr>
            <a:r>
              <a:rPr b="1" i="0" lang="en-US" sz="800" u="none" cap="none" strike="noStrike">
                <a:solidFill>
                  <a:srgbClr val="E8339A"/>
                </a:solidFill>
                <a:latin typeface="Inter"/>
                <a:ea typeface="Inter"/>
                <a:cs typeface="Inter"/>
                <a:sym typeface="Inter"/>
              </a:rPr>
              <a:t>UNREPRODUCIBLE LOCALLY</a:t>
            </a:r>
            <a:endParaRPr b="0" i="0" sz="800" u="none" cap="none" strike="noStrike">
              <a:solidFill>
                <a:schemeClr val="dk1"/>
              </a:solidFill>
              <a:latin typeface="Calibri"/>
              <a:ea typeface="Calibri"/>
              <a:cs typeface="Calibri"/>
              <a:sym typeface="Calibri"/>
            </a:endParaRPr>
          </a:p>
        </p:txBody>
      </p:sp>
      <p:sp>
        <p:nvSpPr>
          <p:cNvPr id="318" name="Google Shape;318;p17"/>
          <p:cNvSpPr/>
          <p:nvPr/>
        </p:nvSpPr>
        <p:spPr>
          <a:xfrm>
            <a:off x="3246120" y="1947672"/>
            <a:ext cx="5394960" cy="676656"/>
          </a:xfrm>
          <a:prstGeom prst="rect">
            <a:avLst/>
          </a:prstGeom>
          <a:noFill/>
          <a:ln>
            <a:noFill/>
          </a:ln>
        </p:spPr>
        <p:txBody>
          <a:bodyPr anchorCtr="0" anchor="t" bIns="0" lIns="0" spcFirstLastPara="1" rIns="0" wrap="square" tIns="0">
            <a:noAutofit/>
          </a:bodyPr>
          <a:lstStyle/>
          <a:p>
            <a:pPr indent="0" lvl="0" marL="0" marR="0" rtl="0" algn="l">
              <a:lnSpc>
                <a:spcPct val="135000"/>
              </a:lnSpc>
              <a:spcBef>
                <a:spcPts val="0"/>
              </a:spcBef>
              <a:spcAft>
                <a:spcPts val="0"/>
              </a:spcAft>
              <a:buClr>
                <a:srgbClr val="FFFFFF"/>
              </a:buClr>
              <a:buSzPts val="1200"/>
              <a:buFont typeface="Inter"/>
              <a:buNone/>
            </a:pPr>
            <a:r>
              <a:rPr b="0" i="0" lang="en-US" sz="1200" u="none" cap="none" strike="noStrike">
                <a:solidFill>
                  <a:srgbClr val="FFFFFF"/>
                </a:solidFill>
                <a:latin typeface="Inter"/>
                <a:ea typeface="Inter"/>
                <a:cs typeface="Inter"/>
                <a:sym typeface="Inter"/>
              </a:rPr>
              <a:t>Nothing to instrument, nothing to capture. Debug mode reduces to reading code. Get a reproduction first.</a:t>
            </a:r>
            <a:endParaRPr b="0" i="0" sz="1200" u="none" cap="none" strike="noStrike">
              <a:solidFill>
                <a:schemeClr val="dk1"/>
              </a:solidFill>
              <a:latin typeface="Calibri"/>
              <a:ea typeface="Calibri"/>
              <a:cs typeface="Calibri"/>
              <a:sym typeface="Calibri"/>
            </a:endParaRPr>
          </a:p>
        </p:txBody>
      </p:sp>
      <p:sp>
        <p:nvSpPr>
          <p:cNvPr id="319" name="Google Shape;319;p17"/>
          <p:cNvSpPr/>
          <p:nvPr/>
        </p:nvSpPr>
        <p:spPr>
          <a:xfrm>
            <a:off x="502920" y="2633472"/>
            <a:ext cx="8138160" cy="5486"/>
          </a:xfrm>
          <a:prstGeom prst="rect">
            <a:avLst/>
          </a:prstGeom>
          <a:solidFill>
            <a:srgbClr val="2A2A2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0" name="Google Shape;320;p17"/>
          <p:cNvSpPr/>
          <p:nvPr/>
        </p:nvSpPr>
        <p:spPr>
          <a:xfrm>
            <a:off x="502920" y="2752344"/>
            <a:ext cx="2651760" cy="27432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800"/>
              <a:buFont typeface="Inter"/>
              <a:buNone/>
            </a:pPr>
            <a:r>
              <a:rPr b="1" i="0" lang="en-US" sz="800" u="none" cap="none" strike="noStrike">
                <a:solidFill>
                  <a:srgbClr val="E8339A"/>
                </a:solidFill>
                <a:latin typeface="Inter"/>
                <a:ea typeface="Inter"/>
                <a:cs typeface="Inter"/>
                <a:sym typeface="Inter"/>
              </a:rPr>
              <a:t>FLAKY TESTS</a:t>
            </a:r>
            <a:endParaRPr b="0" i="0" sz="800" u="none" cap="none" strike="noStrike">
              <a:solidFill>
                <a:schemeClr val="dk1"/>
              </a:solidFill>
              <a:latin typeface="Calibri"/>
              <a:ea typeface="Calibri"/>
              <a:cs typeface="Calibri"/>
              <a:sym typeface="Calibri"/>
            </a:endParaRPr>
          </a:p>
        </p:txBody>
      </p:sp>
      <p:sp>
        <p:nvSpPr>
          <p:cNvPr id="321" name="Google Shape;321;p17"/>
          <p:cNvSpPr/>
          <p:nvPr/>
        </p:nvSpPr>
        <p:spPr>
          <a:xfrm>
            <a:off x="3246120" y="2660904"/>
            <a:ext cx="5394960" cy="676656"/>
          </a:xfrm>
          <a:prstGeom prst="rect">
            <a:avLst/>
          </a:prstGeom>
          <a:noFill/>
          <a:ln>
            <a:noFill/>
          </a:ln>
        </p:spPr>
        <p:txBody>
          <a:bodyPr anchorCtr="0" anchor="t" bIns="0" lIns="0" spcFirstLastPara="1" rIns="0" wrap="square" tIns="0">
            <a:noAutofit/>
          </a:bodyPr>
          <a:lstStyle/>
          <a:p>
            <a:pPr indent="0" lvl="0" marL="0" marR="0" rtl="0" algn="l">
              <a:lnSpc>
                <a:spcPct val="135000"/>
              </a:lnSpc>
              <a:spcBef>
                <a:spcPts val="0"/>
              </a:spcBef>
              <a:spcAft>
                <a:spcPts val="0"/>
              </a:spcAft>
              <a:buClr>
                <a:srgbClr val="FFFFFF"/>
              </a:buClr>
              <a:buSzPts val="1200"/>
              <a:buFont typeface="Inter"/>
              <a:buNone/>
            </a:pPr>
            <a:r>
              <a:rPr b="0" i="0" lang="en-US" sz="1200" u="none" cap="none" strike="noStrike">
                <a:solidFill>
                  <a:srgbClr val="FFFFFF"/>
                </a:solidFill>
                <a:latin typeface="Inter"/>
                <a:ea typeface="Inter"/>
                <a:cs typeface="Inter"/>
                <a:sym typeface="Inter"/>
              </a:rPr>
              <a:t>Debug mode diagnoses the flake as if it were the bug. The hypotheses will be coherent and wrong.</a:t>
            </a:r>
            <a:endParaRPr b="0" i="0" sz="1200" u="none" cap="none" strike="noStrike">
              <a:solidFill>
                <a:schemeClr val="dk1"/>
              </a:solidFill>
              <a:latin typeface="Calibri"/>
              <a:ea typeface="Calibri"/>
              <a:cs typeface="Calibri"/>
              <a:sym typeface="Calibri"/>
            </a:endParaRPr>
          </a:p>
        </p:txBody>
      </p:sp>
      <p:sp>
        <p:nvSpPr>
          <p:cNvPr id="322" name="Google Shape;322;p17"/>
          <p:cNvSpPr/>
          <p:nvPr/>
        </p:nvSpPr>
        <p:spPr>
          <a:xfrm>
            <a:off x="502920" y="3346704"/>
            <a:ext cx="8138160" cy="5486"/>
          </a:xfrm>
          <a:prstGeom prst="rect">
            <a:avLst/>
          </a:prstGeom>
          <a:solidFill>
            <a:srgbClr val="2A2A2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3" name="Google Shape;323;p17"/>
          <p:cNvSpPr/>
          <p:nvPr/>
        </p:nvSpPr>
        <p:spPr>
          <a:xfrm>
            <a:off x="502920" y="3465576"/>
            <a:ext cx="2651760" cy="27432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800"/>
              <a:buFont typeface="Inter"/>
              <a:buNone/>
            </a:pPr>
            <a:r>
              <a:rPr b="1" i="0" lang="en-US" sz="800" u="none" cap="none" strike="noStrike">
                <a:solidFill>
                  <a:srgbClr val="E8339A"/>
                </a:solidFill>
                <a:latin typeface="Inter"/>
                <a:ea typeface="Inter"/>
                <a:cs typeface="Inter"/>
                <a:sym typeface="Inter"/>
              </a:rPr>
              <a:t>ACROSS SERVICES</a:t>
            </a:r>
            <a:endParaRPr b="0" i="0" sz="800" u="none" cap="none" strike="noStrike">
              <a:solidFill>
                <a:schemeClr val="dk1"/>
              </a:solidFill>
              <a:latin typeface="Calibri"/>
              <a:ea typeface="Calibri"/>
              <a:cs typeface="Calibri"/>
              <a:sym typeface="Calibri"/>
            </a:endParaRPr>
          </a:p>
        </p:txBody>
      </p:sp>
      <p:sp>
        <p:nvSpPr>
          <p:cNvPr id="324" name="Google Shape;324;p17"/>
          <p:cNvSpPr/>
          <p:nvPr/>
        </p:nvSpPr>
        <p:spPr>
          <a:xfrm>
            <a:off x="3246120" y="3374136"/>
            <a:ext cx="5394960" cy="676656"/>
          </a:xfrm>
          <a:prstGeom prst="rect">
            <a:avLst/>
          </a:prstGeom>
          <a:noFill/>
          <a:ln>
            <a:noFill/>
          </a:ln>
        </p:spPr>
        <p:txBody>
          <a:bodyPr anchorCtr="0" anchor="t" bIns="0" lIns="0" spcFirstLastPara="1" rIns="0" wrap="square" tIns="0">
            <a:noAutofit/>
          </a:bodyPr>
          <a:lstStyle/>
          <a:p>
            <a:pPr indent="0" lvl="0" marL="0" marR="0" rtl="0" algn="l">
              <a:lnSpc>
                <a:spcPct val="135000"/>
              </a:lnSpc>
              <a:spcBef>
                <a:spcPts val="0"/>
              </a:spcBef>
              <a:spcAft>
                <a:spcPts val="0"/>
              </a:spcAft>
              <a:buClr>
                <a:srgbClr val="FFFFFF"/>
              </a:buClr>
              <a:buSzPts val="1200"/>
              <a:buFont typeface="Inter"/>
              <a:buNone/>
            </a:pPr>
            <a:r>
              <a:rPr b="0" i="0" lang="en-US" sz="1200" u="none" cap="none" strike="noStrike">
                <a:solidFill>
                  <a:srgbClr val="FFFFFF"/>
                </a:solidFill>
                <a:latin typeface="Inter"/>
                <a:ea typeface="Inter"/>
                <a:cs typeface="Inter"/>
                <a:sym typeface="Inter"/>
              </a:rPr>
              <a:t>Runtime evidence lives outside the editor. Distributed traces, not local logs. Cursor can read them, not collect them.</a:t>
            </a:r>
            <a:endParaRPr b="0" i="0" sz="1200" u="none" cap="none" strike="noStrike">
              <a:solidFill>
                <a:schemeClr val="dk1"/>
              </a:solidFill>
              <a:latin typeface="Calibri"/>
              <a:ea typeface="Calibri"/>
              <a:cs typeface="Calibri"/>
              <a:sym typeface="Calibri"/>
            </a:endParaRPr>
          </a:p>
        </p:txBody>
      </p:sp>
      <p:sp>
        <p:nvSpPr>
          <p:cNvPr id="325" name="Google Shape;325;p17"/>
          <p:cNvSpPr/>
          <p:nvPr/>
        </p:nvSpPr>
        <p:spPr>
          <a:xfrm>
            <a:off x="502920" y="4059936"/>
            <a:ext cx="8138160" cy="5486"/>
          </a:xfrm>
          <a:prstGeom prst="rect">
            <a:avLst/>
          </a:prstGeom>
          <a:solidFill>
            <a:srgbClr val="2A2A2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6" name="Google Shape;326;p17"/>
          <p:cNvSpPr/>
          <p:nvPr/>
        </p:nvSpPr>
        <p:spPr>
          <a:xfrm>
            <a:off x="502920" y="4178808"/>
            <a:ext cx="2651760" cy="27432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800"/>
              <a:buFont typeface="Inter"/>
              <a:buNone/>
            </a:pPr>
            <a:r>
              <a:rPr b="1" i="0" lang="en-US" sz="800" u="none" cap="none" strike="noStrike">
                <a:solidFill>
                  <a:srgbClr val="E8339A"/>
                </a:solidFill>
                <a:latin typeface="Inter"/>
                <a:ea typeface="Inter"/>
                <a:cs typeface="Inter"/>
                <a:sym typeface="Inter"/>
              </a:rPr>
              <a:t>CODE NOT INDEXED</a:t>
            </a:r>
            <a:endParaRPr b="0" i="0" sz="800" u="none" cap="none" strike="noStrike">
              <a:solidFill>
                <a:schemeClr val="dk1"/>
              </a:solidFill>
              <a:latin typeface="Calibri"/>
              <a:ea typeface="Calibri"/>
              <a:cs typeface="Calibri"/>
              <a:sym typeface="Calibri"/>
            </a:endParaRPr>
          </a:p>
        </p:txBody>
      </p:sp>
      <p:sp>
        <p:nvSpPr>
          <p:cNvPr id="327" name="Google Shape;327;p17"/>
          <p:cNvSpPr/>
          <p:nvPr/>
        </p:nvSpPr>
        <p:spPr>
          <a:xfrm>
            <a:off x="3246120" y="4087368"/>
            <a:ext cx="5394960" cy="676656"/>
          </a:xfrm>
          <a:prstGeom prst="rect">
            <a:avLst/>
          </a:prstGeom>
          <a:noFill/>
          <a:ln>
            <a:noFill/>
          </a:ln>
        </p:spPr>
        <p:txBody>
          <a:bodyPr anchorCtr="0" anchor="t" bIns="0" lIns="0" spcFirstLastPara="1" rIns="0" wrap="square" tIns="0">
            <a:noAutofit/>
          </a:bodyPr>
          <a:lstStyle/>
          <a:p>
            <a:pPr indent="0" lvl="0" marL="0" marR="0" rtl="0" algn="l">
              <a:lnSpc>
                <a:spcPct val="135000"/>
              </a:lnSpc>
              <a:spcBef>
                <a:spcPts val="0"/>
              </a:spcBef>
              <a:spcAft>
                <a:spcPts val="0"/>
              </a:spcAft>
              <a:buClr>
                <a:srgbClr val="FFFFFF"/>
              </a:buClr>
              <a:buSzPts val="1200"/>
              <a:buFont typeface="Inter"/>
              <a:buNone/>
            </a:pPr>
            <a:r>
              <a:rPr b="0" i="0" lang="en-US" sz="1200" u="none" cap="none" strike="noStrike">
                <a:solidFill>
                  <a:srgbClr val="FFFFFF"/>
                </a:solidFill>
                <a:latin typeface="Inter"/>
                <a:ea typeface="Inter"/>
                <a:cs typeface="Inter"/>
                <a:sym typeface="Inter"/>
              </a:rPr>
              <a:t>The diagnosis works, the fix context does not. Confirm with @file when the code lives outside the indexed tree.</a:t>
            </a:r>
            <a:endParaRPr b="0" i="0" sz="1200" u="none" cap="none" strike="noStrike">
              <a:solidFill>
                <a:schemeClr val="dk1"/>
              </a:solidFill>
              <a:latin typeface="Calibri"/>
              <a:ea typeface="Calibri"/>
              <a:cs typeface="Calibri"/>
              <a:sym typeface="Calibri"/>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332" name="Shape 332"/>
        <p:cNvGrpSpPr/>
        <p:nvPr/>
      </p:nvGrpSpPr>
      <p:grpSpPr>
        <a:xfrm>
          <a:off x="0" y="0"/>
          <a:ext cx="0" cy="0"/>
          <a:chOff x="0" y="0"/>
          <a:chExt cx="0" cy="0"/>
        </a:xfrm>
      </p:grpSpPr>
      <p:sp>
        <p:nvSpPr>
          <p:cNvPr id="333" name="Google Shape;333;p18"/>
          <p:cNvSpPr/>
          <p:nvPr/>
        </p:nvSpPr>
        <p:spPr>
          <a:xfrm>
            <a:off x="502920" y="411480"/>
            <a:ext cx="8138160" cy="20116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WHAT TO REMEMBER</a:t>
            </a:r>
            <a:endParaRPr b="0" i="0" sz="750" u="none" cap="none" strike="noStrike">
              <a:solidFill>
                <a:schemeClr val="dk1"/>
              </a:solidFill>
              <a:latin typeface="Calibri"/>
              <a:ea typeface="Calibri"/>
              <a:cs typeface="Calibri"/>
              <a:sym typeface="Calibri"/>
            </a:endParaRPr>
          </a:p>
        </p:txBody>
      </p:sp>
      <p:sp>
        <p:nvSpPr>
          <p:cNvPr id="334" name="Google Shape;334;p18"/>
          <p:cNvSpPr/>
          <p:nvPr/>
        </p:nvSpPr>
        <p:spPr>
          <a:xfrm>
            <a:off x="502920" y="658368"/>
            <a:ext cx="8138160" cy="100584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FFFFFF"/>
              </a:buClr>
              <a:buSzPts val="3000"/>
              <a:buFont typeface="Inter"/>
              <a:buNone/>
            </a:pPr>
            <a:r>
              <a:rPr b="0" i="0" lang="en-US" sz="3000" u="none" cap="none" strike="noStrike">
                <a:solidFill>
                  <a:srgbClr val="FFFFFF"/>
                </a:solidFill>
                <a:latin typeface="Inter"/>
                <a:ea typeface="Inter"/>
                <a:cs typeface="Inter"/>
                <a:sym typeface="Inter"/>
              </a:rPr>
              <a:t>Key takeaways</a:t>
            </a:r>
            <a:endParaRPr b="0" i="0" sz="3000" u="none" cap="none" strike="noStrike">
              <a:solidFill>
                <a:schemeClr val="dk1"/>
              </a:solidFill>
              <a:latin typeface="Calibri"/>
              <a:ea typeface="Calibri"/>
              <a:cs typeface="Calibri"/>
              <a:sym typeface="Calibri"/>
            </a:endParaRPr>
          </a:p>
        </p:txBody>
      </p:sp>
      <p:sp>
        <p:nvSpPr>
          <p:cNvPr id="335" name="Google Shape;335;p18"/>
          <p:cNvSpPr/>
          <p:nvPr/>
        </p:nvSpPr>
        <p:spPr>
          <a:xfrm>
            <a:off x="502920" y="1783080"/>
            <a:ext cx="8138160" cy="10973"/>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6" name="Google Shape;336;p18"/>
          <p:cNvSpPr/>
          <p:nvPr/>
        </p:nvSpPr>
        <p:spPr>
          <a:xfrm>
            <a:off x="502920" y="1965960"/>
            <a:ext cx="457200" cy="27432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1050"/>
              <a:buFont typeface="Inter"/>
              <a:buNone/>
            </a:pPr>
            <a:r>
              <a:rPr b="1" i="0" lang="en-US" sz="1050" u="none" cap="none" strike="noStrike">
                <a:solidFill>
                  <a:srgbClr val="E8339A"/>
                </a:solidFill>
                <a:latin typeface="Inter"/>
                <a:ea typeface="Inter"/>
                <a:cs typeface="Inter"/>
                <a:sym typeface="Inter"/>
              </a:rPr>
              <a:t>01</a:t>
            </a:r>
            <a:endParaRPr b="0" i="0" sz="1050" u="none" cap="none" strike="noStrike">
              <a:solidFill>
                <a:schemeClr val="dk1"/>
              </a:solidFill>
              <a:latin typeface="Calibri"/>
              <a:ea typeface="Calibri"/>
              <a:cs typeface="Calibri"/>
              <a:sym typeface="Calibri"/>
            </a:endParaRPr>
          </a:p>
        </p:txBody>
      </p:sp>
      <p:sp>
        <p:nvSpPr>
          <p:cNvPr id="337" name="Google Shape;337;p18"/>
          <p:cNvSpPr/>
          <p:nvPr/>
        </p:nvSpPr>
        <p:spPr>
          <a:xfrm>
            <a:off x="1143000" y="1947672"/>
            <a:ext cx="7498080" cy="621792"/>
          </a:xfrm>
          <a:prstGeom prst="rect">
            <a:avLst/>
          </a:prstGeom>
          <a:noFill/>
          <a:ln>
            <a:noFill/>
          </a:ln>
        </p:spPr>
        <p:txBody>
          <a:bodyPr anchorCtr="0" anchor="t" bIns="0" lIns="0" spcFirstLastPara="1" rIns="0" wrap="square" tIns="0">
            <a:noAutofit/>
          </a:bodyPr>
          <a:lstStyle/>
          <a:p>
            <a:pPr indent="0" lvl="0" marL="0" marR="0" rtl="0" algn="l">
              <a:lnSpc>
                <a:spcPct val="130000"/>
              </a:lnSpc>
              <a:spcBef>
                <a:spcPts val="0"/>
              </a:spcBef>
              <a:spcAft>
                <a:spcPts val="0"/>
              </a:spcAft>
              <a:buClr>
                <a:srgbClr val="FFFFFF"/>
              </a:buClr>
              <a:buSzPts val="1400"/>
              <a:buFont typeface="Inter"/>
              <a:buNone/>
            </a:pPr>
            <a:r>
              <a:rPr b="0" i="0" lang="en-US" sz="1400" u="none" cap="none" strike="noStrike">
                <a:solidFill>
                  <a:srgbClr val="FFFFFF"/>
                </a:solidFill>
                <a:latin typeface="Inter"/>
                <a:ea typeface="Inter"/>
                <a:cs typeface="Inter"/>
                <a:sym typeface="Inter"/>
              </a:rPr>
              <a:t>Debug mode is a picker choice, not an automatic response. You have to reach for it.</a:t>
            </a:r>
            <a:endParaRPr b="0" i="0" sz="1400" u="none" cap="none" strike="noStrike">
              <a:solidFill>
                <a:schemeClr val="dk1"/>
              </a:solidFill>
              <a:latin typeface="Calibri"/>
              <a:ea typeface="Calibri"/>
              <a:cs typeface="Calibri"/>
              <a:sym typeface="Calibri"/>
            </a:endParaRPr>
          </a:p>
        </p:txBody>
      </p:sp>
      <p:sp>
        <p:nvSpPr>
          <p:cNvPr id="338" name="Google Shape;338;p18"/>
          <p:cNvSpPr/>
          <p:nvPr/>
        </p:nvSpPr>
        <p:spPr>
          <a:xfrm>
            <a:off x="502920" y="2651760"/>
            <a:ext cx="457200" cy="27432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1050"/>
              <a:buFont typeface="Inter"/>
              <a:buNone/>
            </a:pPr>
            <a:r>
              <a:rPr b="1" i="0" lang="en-US" sz="1050" u="none" cap="none" strike="noStrike">
                <a:solidFill>
                  <a:srgbClr val="E8339A"/>
                </a:solidFill>
                <a:latin typeface="Inter"/>
                <a:ea typeface="Inter"/>
                <a:cs typeface="Inter"/>
                <a:sym typeface="Inter"/>
              </a:rPr>
              <a:t>02</a:t>
            </a:r>
            <a:endParaRPr b="0" i="0" sz="1050" u="none" cap="none" strike="noStrike">
              <a:solidFill>
                <a:schemeClr val="dk1"/>
              </a:solidFill>
              <a:latin typeface="Calibri"/>
              <a:ea typeface="Calibri"/>
              <a:cs typeface="Calibri"/>
              <a:sym typeface="Calibri"/>
            </a:endParaRPr>
          </a:p>
        </p:txBody>
      </p:sp>
      <p:sp>
        <p:nvSpPr>
          <p:cNvPr id="339" name="Google Shape;339;p18"/>
          <p:cNvSpPr/>
          <p:nvPr/>
        </p:nvSpPr>
        <p:spPr>
          <a:xfrm>
            <a:off x="1143000" y="2633472"/>
            <a:ext cx="7498080" cy="621792"/>
          </a:xfrm>
          <a:prstGeom prst="rect">
            <a:avLst/>
          </a:prstGeom>
          <a:noFill/>
          <a:ln>
            <a:noFill/>
          </a:ln>
        </p:spPr>
        <p:txBody>
          <a:bodyPr anchorCtr="0" anchor="t" bIns="0" lIns="0" spcFirstLastPara="1" rIns="0" wrap="square" tIns="0">
            <a:noAutofit/>
          </a:bodyPr>
          <a:lstStyle/>
          <a:p>
            <a:pPr indent="0" lvl="0" marL="0" marR="0" rtl="0" algn="l">
              <a:lnSpc>
                <a:spcPct val="130000"/>
              </a:lnSpc>
              <a:spcBef>
                <a:spcPts val="0"/>
              </a:spcBef>
              <a:spcAft>
                <a:spcPts val="0"/>
              </a:spcAft>
              <a:buClr>
                <a:srgbClr val="FFFFFF"/>
              </a:buClr>
              <a:buSzPts val="1400"/>
              <a:buFont typeface="Inter"/>
              <a:buNone/>
            </a:pPr>
            <a:r>
              <a:rPr b="0" i="0" lang="en-US" sz="1400" u="none" cap="none" strike="noStrike">
                <a:solidFill>
                  <a:srgbClr val="FFFFFF"/>
                </a:solidFill>
                <a:latin typeface="Inter"/>
                <a:ea typeface="Inter"/>
                <a:cs typeface="Inter"/>
                <a:sym typeface="Inter"/>
              </a:rPr>
              <a:t>Mode-switch mid-conversation: Debug for diagnosis, Ask for confirmation, Inline Edit or Agent for the fix.</a:t>
            </a:r>
            <a:endParaRPr b="0" i="0" sz="1400" u="none" cap="none" strike="noStrike">
              <a:solidFill>
                <a:schemeClr val="dk1"/>
              </a:solidFill>
              <a:latin typeface="Calibri"/>
              <a:ea typeface="Calibri"/>
              <a:cs typeface="Calibri"/>
              <a:sym typeface="Calibri"/>
            </a:endParaRPr>
          </a:p>
        </p:txBody>
      </p:sp>
      <p:sp>
        <p:nvSpPr>
          <p:cNvPr id="340" name="Google Shape;340;p18"/>
          <p:cNvSpPr/>
          <p:nvPr/>
        </p:nvSpPr>
        <p:spPr>
          <a:xfrm>
            <a:off x="502920" y="3337560"/>
            <a:ext cx="457200" cy="27432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1050"/>
              <a:buFont typeface="Inter"/>
              <a:buNone/>
            </a:pPr>
            <a:r>
              <a:rPr b="1" i="0" lang="en-US" sz="1050" u="none" cap="none" strike="noStrike">
                <a:solidFill>
                  <a:srgbClr val="E8339A"/>
                </a:solidFill>
                <a:latin typeface="Inter"/>
                <a:ea typeface="Inter"/>
                <a:cs typeface="Inter"/>
                <a:sym typeface="Inter"/>
              </a:rPr>
              <a:t>03</a:t>
            </a:r>
            <a:endParaRPr b="0" i="0" sz="1050" u="none" cap="none" strike="noStrike">
              <a:solidFill>
                <a:schemeClr val="dk1"/>
              </a:solidFill>
              <a:latin typeface="Calibri"/>
              <a:ea typeface="Calibri"/>
              <a:cs typeface="Calibri"/>
              <a:sym typeface="Calibri"/>
            </a:endParaRPr>
          </a:p>
        </p:txBody>
      </p:sp>
      <p:sp>
        <p:nvSpPr>
          <p:cNvPr id="341" name="Google Shape;341;p18"/>
          <p:cNvSpPr/>
          <p:nvPr/>
        </p:nvSpPr>
        <p:spPr>
          <a:xfrm>
            <a:off x="1143000" y="3319272"/>
            <a:ext cx="7498080" cy="621792"/>
          </a:xfrm>
          <a:prstGeom prst="rect">
            <a:avLst/>
          </a:prstGeom>
          <a:noFill/>
          <a:ln>
            <a:noFill/>
          </a:ln>
        </p:spPr>
        <p:txBody>
          <a:bodyPr anchorCtr="0" anchor="t" bIns="0" lIns="0" spcFirstLastPara="1" rIns="0" wrap="square" tIns="0">
            <a:noAutofit/>
          </a:bodyPr>
          <a:lstStyle/>
          <a:p>
            <a:pPr indent="0" lvl="0" marL="0" marR="0" rtl="0" algn="l">
              <a:lnSpc>
                <a:spcPct val="130000"/>
              </a:lnSpc>
              <a:spcBef>
                <a:spcPts val="0"/>
              </a:spcBef>
              <a:spcAft>
                <a:spcPts val="0"/>
              </a:spcAft>
              <a:buClr>
                <a:srgbClr val="FFFFFF"/>
              </a:buClr>
              <a:buSzPts val="1400"/>
              <a:buFont typeface="Inter"/>
              <a:buNone/>
            </a:pPr>
            <a:r>
              <a:rPr b="0" i="0" lang="en-US" sz="1400" u="none" cap="none" strike="noStrike">
                <a:solidFill>
                  <a:srgbClr val="FFFFFF"/>
                </a:solidFill>
                <a:latin typeface="Inter"/>
                <a:ea typeface="Inter"/>
                <a:cs typeface="Inter"/>
                <a:sym typeface="Inter"/>
              </a:rPr>
              <a:t>The diagnostic phase gives you the context to write a precise fix prompt. That is why it comes first.</a:t>
            </a:r>
            <a:endParaRPr b="0" i="0" sz="1400" u="none" cap="none" strike="noStrike">
              <a:solidFill>
                <a:schemeClr val="dk1"/>
              </a:solidFill>
              <a:latin typeface="Calibri"/>
              <a:ea typeface="Calibri"/>
              <a:cs typeface="Calibri"/>
              <a:sym typeface="Calibri"/>
            </a:endParaRPr>
          </a:p>
        </p:txBody>
      </p:sp>
      <p:sp>
        <p:nvSpPr>
          <p:cNvPr id="342" name="Google Shape;342;p18"/>
          <p:cNvSpPr/>
          <p:nvPr/>
        </p:nvSpPr>
        <p:spPr>
          <a:xfrm>
            <a:off x="502920" y="4023360"/>
            <a:ext cx="457200" cy="27432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1050"/>
              <a:buFont typeface="Inter"/>
              <a:buNone/>
            </a:pPr>
            <a:r>
              <a:rPr b="1" i="0" lang="en-US" sz="1050" u="none" cap="none" strike="noStrike">
                <a:solidFill>
                  <a:srgbClr val="E8339A"/>
                </a:solidFill>
                <a:latin typeface="Inter"/>
                <a:ea typeface="Inter"/>
                <a:cs typeface="Inter"/>
                <a:sym typeface="Inter"/>
              </a:rPr>
              <a:t>04</a:t>
            </a:r>
            <a:endParaRPr b="0" i="0" sz="1050" u="none" cap="none" strike="noStrike">
              <a:solidFill>
                <a:schemeClr val="dk1"/>
              </a:solidFill>
              <a:latin typeface="Calibri"/>
              <a:ea typeface="Calibri"/>
              <a:cs typeface="Calibri"/>
              <a:sym typeface="Calibri"/>
            </a:endParaRPr>
          </a:p>
        </p:txBody>
      </p:sp>
      <p:sp>
        <p:nvSpPr>
          <p:cNvPr id="343" name="Google Shape;343;p18"/>
          <p:cNvSpPr/>
          <p:nvPr/>
        </p:nvSpPr>
        <p:spPr>
          <a:xfrm>
            <a:off x="1143000" y="4005072"/>
            <a:ext cx="7498080" cy="621792"/>
          </a:xfrm>
          <a:prstGeom prst="rect">
            <a:avLst/>
          </a:prstGeom>
          <a:noFill/>
          <a:ln>
            <a:noFill/>
          </a:ln>
        </p:spPr>
        <p:txBody>
          <a:bodyPr anchorCtr="0" anchor="t" bIns="0" lIns="0" spcFirstLastPara="1" rIns="0" wrap="square" tIns="0">
            <a:noAutofit/>
          </a:bodyPr>
          <a:lstStyle/>
          <a:p>
            <a:pPr indent="0" lvl="0" marL="0" marR="0" rtl="0" algn="l">
              <a:lnSpc>
                <a:spcPct val="130000"/>
              </a:lnSpc>
              <a:spcBef>
                <a:spcPts val="0"/>
              </a:spcBef>
              <a:spcAft>
                <a:spcPts val="0"/>
              </a:spcAft>
              <a:buClr>
                <a:srgbClr val="FFFFFF"/>
              </a:buClr>
              <a:buSzPts val="1400"/>
              <a:buFont typeface="Inter"/>
              <a:buNone/>
            </a:pPr>
            <a:r>
              <a:rPr b="0" i="0" lang="en-US" sz="1400" u="none" cap="none" strike="noStrike">
                <a:solidFill>
                  <a:srgbClr val="FFFFFF"/>
                </a:solidFill>
                <a:latin typeface="Inter"/>
                <a:ea typeface="Inter"/>
                <a:cs typeface="Inter"/>
                <a:sym typeface="Inter"/>
              </a:rPr>
              <a:t>Checkpoints are in-session insurance. Git commits are the permanent record.</a:t>
            </a:r>
            <a:endParaRPr b="0" i="0" sz="1400" u="none" cap="none" strike="noStrike">
              <a:solidFill>
                <a:schemeClr val="dk1"/>
              </a:solidFill>
              <a:latin typeface="Calibri"/>
              <a:ea typeface="Calibri"/>
              <a:cs typeface="Calibri"/>
              <a:sym typeface="Calibri"/>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348" name="Shape 348"/>
        <p:cNvGrpSpPr/>
        <p:nvPr/>
      </p:nvGrpSpPr>
      <p:grpSpPr>
        <a:xfrm>
          <a:off x="0" y="0"/>
          <a:ext cx="0" cy="0"/>
          <a:chOff x="0" y="0"/>
          <a:chExt cx="0" cy="0"/>
        </a:xfrm>
      </p:grpSpPr>
      <p:sp>
        <p:nvSpPr>
          <p:cNvPr id="349" name="Google Shape;349;p19"/>
          <p:cNvSpPr/>
          <p:nvPr/>
        </p:nvSpPr>
        <p:spPr>
          <a:xfrm>
            <a:off x="502920" y="411480"/>
            <a:ext cx="8138160" cy="20116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CLOSE</a:t>
            </a:r>
            <a:endParaRPr b="0" i="0" sz="750" u="none" cap="none" strike="noStrike">
              <a:solidFill>
                <a:schemeClr val="dk1"/>
              </a:solidFill>
              <a:latin typeface="Calibri"/>
              <a:ea typeface="Calibri"/>
              <a:cs typeface="Calibri"/>
              <a:sym typeface="Calibri"/>
            </a:endParaRPr>
          </a:p>
        </p:txBody>
      </p:sp>
      <p:sp>
        <p:nvSpPr>
          <p:cNvPr id="350" name="Google Shape;350;p19"/>
          <p:cNvSpPr/>
          <p:nvPr/>
        </p:nvSpPr>
        <p:spPr>
          <a:xfrm>
            <a:off x="502920" y="658368"/>
            <a:ext cx="8138160" cy="100584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FFFFFF"/>
              </a:buClr>
              <a:buSzPts val="3000"/>
              <a:buFont typeface="Inter"/>
              <a:buNone/>
            </a:pPr>
            <a:r>
              <a:rPr b="0" i="0" lang="en-US" sz="3000" u="none" cap="none" strike="noStrike">
                <a:solidFill>
                  <a:srgbClr val="FFFFFF"/>
                </a:solidFill>
                <a:latin typeface="Inter"/>
                <a:ea typeface="Inter"/>
                <a:cs typeface="Inter"/>
                <a:sym typeface="Inter"/>
              </a:rPr>
              <a:t>Homework and Q&amp;A</a:t>
            </a:r>
            <a:endParaRPr b="0" i="0" sz="3000" u="none" cap="none" strike="noStrike">
              <a:solidFill>
                <a:schemeClr val="dk1"/>
              </a:solidFill>
              <a:latin typeface="Calibri"/>
              <a:ea typeface="Calibri"/>
              <a:cs typeface="Calibri"/>
              <a:sym typeface="Calibri"/>
            </a:endParaRPr>
          </a:p>
        </p:txBody>
      </p:sp>
      <p:sp>
        <p:nvSpPr>
          <p:cNvPr id="351" name="Google Shape;351;p19"/>
          <p:cNvSpPr/>
          <p:nvPr/>
        </p:nvSpPr>
        <p:spPr>
          <a:xfrm>
            <a:off x="502920" y="1783080"/>
            <a:ext cx="8138160" cy="10973"/>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2" name="Google Shape;352;p19"/>
          <p:cNvSpPr/>
          <p:nvPr/>
        </p:nvSpPr>
        <p:spPr>
          <a:xfrm>
            <a:off x="502920" y="2011680"/>
            <a:ext cx="4572000" cy="2194560"/>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3" name="Google Shape;353;p19"/>
          <p:cNvSpPr/>
          <p:nvPr/>
        </p:nvSpPr>
        <p:spPr>
          <a:xfrm>
            <a:off x="502920" y="2011680"/>
            <a:ext cx="4572000" cy="27432"/>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4" name="Google Shape;354;p19"/>
          <p:cNvSpPr/>
          <p:nvPr/>
        </p:nvSpPr>
        <p:spPr>
          <a:xfrm>
            <a:off x="777240" y="2176272"/>
            <a:ext cx="4023360" cy="20116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HOMEWORK</a:t>
            </a:r>
            <a:endParaRPr b="0" i="0" sz="750" u="none" cap="none" strike="noStrike">
              <a:solidFill>
                <a:schemeClr val="dk1"/>
              </a:solidFill>
              <a:latin typeface="Calibri"/>
              <a:ea typeface="Calibri"/>
              <a:cs typeface="Calibri"/>
              <a:sym typeface="Calibri"/>
            </a:endParaRPr>
          </a:p>
        </p:txBody>
      </p:sp>
      <p:sp>
        <p:nvSpPr>
          <p:cNvPr id="355" name="Google Shape;355;p19"/>
          <p:cNvSpPr/>
          <p:nvPr/>
        </p:nvSpPr>
        <p:spPr>
          <a:xfrm>
            <a:off x="777240" y="2423160"/>
            <a:ext cx="4023360" cy="822960"/>
          </a:xfrm>
          <a:prstGeom prst="rect">
            <a:avLst/>
          </a:prstGeom>
          <a:noFill/>
          <a:ln>
            <a:noFill/>
          </a:ln>
        </p:spPr>
        <p:txBody>
          <a:bodyPr anchorCtr="0" anchor="t" bIns="0" lIns="0" spcFirstLastPara="1" rIns="0" wrap="square" tIns="0">
            <a:noAutofit/>
          </a:bodyPr>
          <a:lstStyle/>
          <a:p>
            <a:pPr indent="0" lvl="0" marL="0" marR="0" rtl="0" algn="l">
              <a:lnSpc>
                <a:spcPct val="120000"/>
              </a:lnSpc>
              <a:spcBef>
                <a:spcPts val="0"/>
              </a:spcBef>
              <a:spcAft>
                <a:spcPts val="0"/>
              </a:spcAft>
              <a:buClr>
                <a:srgbClr val="FFFFFF"/>
              </a:buClr>
              <a:buSzPts val="1800"/>
              <a:buFont typeface="Inter"/>
              <a:buNone/>
            </a:pPr>
            <a:r>
              <a:rPr b="0" i="0" lang="en-US" sz="1800" u="none" cap="none" strike="noStrike">
                <a:solidFill>
                  <a:srgbClr val="FFFFFF"/>
                </a:solidFill>
                <a:latin typeface="Inter"/>
                <a:ea typeface="Inter"/>
                <a:cs typeface="Inter"/>
                <a:sym typeface="Inter"/>
              </a:rPr>
              <a:t>The next bug you hit at work, run through the progression.</a:t>
            </a:r>
            <a:endParaRPr b="0" i="0" sz="1800" u="none" cap="none" strike="noStrike">
              <a:solidFill>
                <a:schemeClr val="dk1"/>
              </a:solidFill>
              <a:latin typeface="Calibri"/>
              <a:ea typeface="Calibri"/>
              <a:cs typeface="Calibri"/>
              <a:sym typeface="Calibri"/>
            </a:endParaRPr>
          </a:p>
        </p:txBody>
      </p:sp>
      <p:sp>
        <p:nvSpPr>
          <p:cNvPr id="356" name="Google Shape;356;p19"/>
          <p:cNvSpPr/>
          <p:nvPr/>
        </p:nvSpPr>
        <p:spPr>
          <a:xfrm>
            <a:off x="777240" y="3429000"/>
            <a:ext cx="4023360" cy="822960"/>
          </a:xfrm>
          <a:prstGeom prst="rect">
            <a:avLst/>
          </a:prstGeom>
          <a:noFill/>
          <a:ln>
            <a:noFill/>
          </a:ln>
        </p:spPr>
        <p:txBody>
          <a:bodyPr anchorCtr="0" anchor="t" bIns="0" lIns="0" spcFirstLastPara="1" rIns="0" wrap="square" tIns="0">
            <a:noAutofit/>
          </a:bodyPr>
          <a:lstStyle/>
          <a:p>
            <a:pPr indent="0" lvl="0" marL="0" marR="0" rtl="0" algn="l">
              <a:lnSpc>
                <a:spcPct val="140000"/>
              </a:lnSpc>
              <a:spcBef>
                <a:spcPts val="0"/>
              </a:spcBef>
              <a:spcAft>
                <a:spcPts val="0"/>
              </a:spcAft>
              <a:buClr>
                <a:srgbClr val="A8A8A8"/>
              </a:buClr>
              <a:buSzPts val="1200"/>
              <a:buFont typeface="Inter"/>
              <a:buNone/>
            </a:pPr>
            <a:r>
              <a:rPr b="0" i="0" lang="en-US" sz="1200" u="none" cap="none" strike="noStrike">
                <a:solidFill>
                  <a:srgbClr val="A8A8A8"/>
                </a:solidFill>
                <a:latin typeface="Inter"/>
                <a:ea typeface="Inter"/>
                <a:cs typeface="Inter"/>
                <a:sym typeface="Inter"/>
              </a:rPr>
              <a:t>Debug, then Ask, then fix, then verify. Compare against your usual path. Did the diagnostic step save or cost time?</a:t>
            </a:r>
            <a:endParaRPr b="0" i="0" sz="1200" u="none" cap="none" strike="noStrike">
              <a:solidFill>
                <a:schemeClr val="dk1"/>
              </a:solidFill>
              <a:latin typeface="Calibri"/>
              <a:ea typeface="Calibri"/>
              <a:cs typeface="Calibri"/>
              <a:sym typeface="Calibri"/>
            </a:endParaRPr>
          </a:p>
        </p:txBody>
      </p:sp>
      <p:sp>
        <p:nvSpPr>
          <p:cNvPr id="357" name="Google Shape;357;p19"/>
          <p:cNvSpPr/>
          <p:nvPr/>
        </p:nvSpPr>
        <p:spPr>
          <a:xfrm>
            <a:off x="5349240" y="2011680"/>
            <a:ext cx="3291840" cy="2194560"/>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8" name="Google Shape;358;p19"/>
          <p:cNvSpPr/>
          <p:nvPr/>
        </p:nvSpPr>
        <p:spPr>
          <a:xfrm>
            <a:off x="5623560" y="2176272"/>
            <a:ext cx="2743200" cy="20116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A8A8A8"/>
              </a:buClr>
              <a:buSzPts val="750"/>
              <a:buFont typeface="Inter"/>
              <a:buNone/>
            </a:pPr>
            <a:r>
              <a:rPr b="1" i="0" lang="en-US" sz="750" u="none" cap="none" strike="noStrike">
                <a:solidFill>
                  <a:srgbClr val="A8A8A8"/>
                </a:solidFill>
                <a:latin typeface="Inter"/>
                <a:ea typeface="Inter"/>
                <a:cs typeface="Inter"/>
                <a:sym typeface="Inter"/>
              </a:rPr>
              <a:t>Q&amp;A</a:t>
            </a:r>
            <a:endParaRPr b="0" i="0" sz="750" u="none" cap="none" strike="noStrike">
              <a:solidFill>
                <a:schemeClr val="dk1"/>
              </a:solidFill>
              <a:latin typeface="Calibri"/>
              <a:ea typeface="Calibri"/>
              <a:cs typeface="Calibri"/>
              <a:sym typeface="Calibri"/>
            </a:endParaRPr>
          </a:p>
        </p:txBody>
      </p:sp>
      <p:sp>
        <p:nvSpPr>
          <p:cNvPr id="359" name="Google Shape;359;p19"/>
          <p:cNvSpPr/>
          <p:nvPr/>
        </p:nvSpPr>
        <p:spPr>
          <a:xfrm>
            <a:off x="5623560" y="2423160"/>
            <a:ext cx="2743200" cy="640080"/>
          </a:xfrm>
          <a:prstGeom prst="rect">
            <a:avLst/>
          </a:prstGeom>
          <a:noFill/>
          <a:ln>
            <a:noFill/>
          </a:ln>
        </p:spPr>
        <p:txBody>
          <a:bodyPr anchorCtr="0" anchor="t" bIns="0" lIns="0" spcFirstLastPara="1" rIns="0" wrap="square" tIns="0">
            <a:noAutofit/>
          </a:bodyPr>
          <a:lstStyle/>
          <a:p>
            <a:pPr indent="0" lvl="0" marL="0" marR="0" rtl="0" algn="l">
              <a:lnSpc>
                <a:spcPct val="120000"/>
              </a:lnSpc>
              <a:spcBef>
                <a:spcPts val="0"/>
              </a:spcBef>
              <a:spcAft>
                <a:spcPts val="0"/>
              </a:spcAft>
              <a:buClr>
                <a:srgbClr val="FFFFFF"/>
              </a:buClr>
              <a:buSzPts val="1800"/>
              <a:buFont typeface="Inter"/>
              <a:buNone/>
            </a:pPr>
            <a:r>
              <a:rPr b="0" i="0" lang="en-US" sz="1800" u="none" cap="none" strike="noStrike">
                <a:solidFill>
                  <a:srgbClr val="FFFFFF"/>
                </a:solidFill>
                <a:latin typeface="Inter"/>
                <a:ea typeface="Inter"/>
                <a:cs typeface="Inter"/>
                <a:sym typeface="Inter"/>
              </a:rPr>
              <a:t>Drop questions in chat.</a:t>
            </a:r>
            <a:endParaRPr b="0" i="0" sz="1800" u="none" cap="none" strike="noStrike">
              <a:solidFill>
                <a:schemeClr val="dk1"/>
              </a:solidFill>
              <a:latin typeface="Calibri"/>
              <a:ea typeface="Calibri"/>
              <a:cs typeface="Calibri"/>
              <a:sym typeface="Calibri"/>
            </a:endParaRPr>
          </a:p>
        </p:txBody>
      </p:sp>
      <p:sp>
        <p:nvSpPr>
          <p:cNvPr id="360" name="Google Shape;360;p19"/>
          <p:cNvSpPr/>
          <p:nvPr/>
        </p:nvSpPr>
        <p:spPr>
          <a:xfrm>
            <a:off x="5623560" y="3200400"/>
            <a:ext cx="2743200" cy="914400"/>
          </a:xfrm>
          <a:prstGeom prst="rect">
            <a:avLst/>
          </a:prstGeom>
          <a:noFill/>
          <a:ln>
            <a:noFill/>
          </a:ln>
        </p:spPr>
        <p:txBody>
          <a:bodyPr anchorCtr="0" anchor="t" bIns="0" lIns="0" spcFirstLastPara="1" rIns="0" wrap="square" tIns="0">
            <a:noAutofit/>
          </a:bodyPr>
          <a:lstStyle/>
          <a:p>
            <a:pPr indent="0" lvl="0" marL="0" marR="0" rtl="0" algn="l">
              <a:lnSpc>
                <a:spcPct val="140000"/>
              </a:lnSpc>
              <a:spcBef>
                <a:spcPts val="0"/>
              </a:spcBef>
              <a:spcAft>
                <a:spcPts val="0"/>
              </a:spcAft>
              <a:buClr>
                <a:srgbClr val="A8A8A8"/>
              </a:buClr>
              <a:buSzPts val="1200"/>
              <a:buFont typeface="Inter"/>
              <a:buNone/>
            </a:pPr>
            <a:r>
              <a:rPr b="0" i="0" lang="en-US" sz="1200" u="none" cap="none" strike="noStrike">
                <a:solidFill>
                  <a:srgbClr val="A8A8A8"/>
                </a:solidFill>
                <a:latin typeface="Inter"/>
                <a:ea typeface="Inter"/>
                <a:cs typeface="Inter"/>
                <a:sym typeface="Inter"/>
              </a:rPr>
              <a:t>We will work through them in the order they land.</a:t>
            </a:r>
            <a:endParaRPr b="0" i="0" sz="1200" u="none" cap="none" strike="noStrike">
              <a:solidFill>
                <a:schemeClr val="dk1"/>
              </a:solidFill>
              <a:latin typeface="Calibri"/>
              <a:ea typeface="Calibri"/>
              <a:cs typeface="Calibri"/>
              <a:sym typeface="Calibri"/>
            </a:endParaRPr>
          </a:p>
        </p:txBody>
      </p:sp>
      <p:sp>
        <p:nvSpPr>
          <p:cNvPr id="361" name="Google Shape;361;p19"/>
          <p:cNvSpPr/>
          <p:nvPr/>
        </p:nvSpPr>
        <p:spPr>
          <a:xfrm>
            <a:off x="502920" y="4389120"/>
            <a:ext cx="8138160" cy="5486"/>
          </a:xfrm>
          <a:prstGeom prst="rect">
            <a:avLst/>
          </a:prstGeom>
          <a:solidFill>
            <a:srgbClr val="2A2A2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2" name="Google Shape;362;p19"/>
          <p:cNvSpPr/>
          <p:nvPr/>
        </p:nvSpPr>
        <p:spPr>
          <a:xfrm>
            <a:off x="502920" y="4462272"/>
            <a:ext cx="1371600" cy="20116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NEXT WEEK</a:t>
            </a:r>
            <a:endParaRPr b="0" i="0" sz="750" u="none" cap="none" strike="noStrike">
              <a:solidFill>
                <a:schemeClr val="dk1"/>
              </a:solidFill>
              <a:latin typeface="Calibri"/>
              <a:ea typeface="Calibri"/>
              <a:cs typeface="Calibri"/>
              <a:sym typeface="Calibri"/>
            </a:endParaRPr>
          </a:p>
        </p:txBody>
      </p:sp>
      <p:sp>
        <p:nvSpPr>
          <p:cNvPr id="363" name="Google Shape;363;p19"/>
          <p:cNvSpPr/>
          <p:nvPr/>
        </p:nvSpPr>
        <p:spPr>
          <a:xfrm>
            <a:off x="1965960" y="4462272"/>
            <a:ext cx="6675120" cy="2286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A8A8A8"/>
              </a:buClr>
              <a:buSzPts val="1100"/>
              <a:buFont typeface="Inter"/>
              <a:buNone/>
            </a:pPr>
            <a:r>
              <a:rPr b="0" i="0" lang="en-US" sz="1100" u="none" cap="none" strike="noStrike">
                <a:solidFill>
                  <a:srgbClr val="A8A8A8"/>
                </a:solidFill>
                <a:latin typeface="Inter"/>
                <a:ea typeface="Inter"/>
                <a:cs typeface="Inter"/>
                <a:sym typeface="Inter"/>
              </a:rPr>
              <a:t>Mon: hooks    ·    Wed: PR review and MCP    ·    Fri: skills and subagents</a:t>
            </a:r>
            <a:endParaRPr b="0" i="0" sz="1100" u="none" cap="none" strike="noStrike">
              <a:solidFill>
                <a:schemeClr val="dk1"/>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26" name="Shape 26"/>
        <p:cNvGrpSpPr/>
        <p:nvPr/>
      </p:nvGrpSpPr>
      <p:grpSpPr>
        <a:xfrm>
          <a:off x="0" y="0"/>
          <a:ext cx="0" cy="0"/>
          <a:chOff x="0" y="0"/>
          <a:chExt cx="0" cy="0"/>
        </a:xfrm>
      </p:grpSpPr>
      <p:sp>
        <p:nvSpPr>
          <p:cNvPr id="27" name="Google Shape;27;p2"/>
          <p:cNvSpPr/>
          <p:nvPr/>
        </p:nvSpPr>
        <p:spPr>
          <a:xfrm>
            <a:off x="502920" y="411480"/>
            <a:ext cx="8138160" cy="20116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AGENDA</a:t>
            </a:r>
            <a:endParaRPr b="0" i="0" sz="750" u="none" cap="none" strike="noStrike">
              <a:solidFill>
                <a:schemeClr val="dk1"/>
              </a:solidFill>
              <a:latin typeface="Calibri"/>
              <a:ea typeface="Calibri"/>
              <a:cs typeface="Calibri"/>
              <a:sym typeface="Calibri"/>
            </a:endParaRPr>
          </a:p>
        </p:txBody>
      </p:sp>
      <p:sp>
        <p:nvSpPr>
          <p:cNvPr id="28" name="Google Shape;28;p2"/>
          <p:cNvSpPr/>
          <p:nvPr/>
        </p:nvSpPr>
        <p:spPr>
          <a:xfrm>
            <a:off x="502920" y="658368"/>
            <a:ext cx="8138160" cy="100584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FFFFFF"/>
              </a:buClr>
              <a:buSzPts val="3000"/>
              <a:buFont typeface="Inter"/>
              <a:buNone/>
            </a:pPr>
            <a:r>
              <a:rPr b="0" i="0" lang="en-US" sz="3000" u="none" cap="none" strike="noStrike">
                <a:solidFill>
                  <a:srgbClr val="FFFFFF"/>
                </a:solidFill>
                <a:latin typeface="Inter"/>
                <a:ea typeface="Inter"/>
                <a:cs typeface="Inter"/>
                <a:sym typeface="Inter"/>
              </a:rPr>
              <a:t>What we'll cover</a:t>
            </a:r>
            <a:endParaRPr b="0" i="0" sz="3000" u="none" cap="none" strike="noStrike">
              <a:solidFill>
                <a:schemeClr val="dk1"/>
              </a:solidFill>
              <a:latin typeface="Calibri"/>
              <a:ea typeface="Calibri"/>
              <a:cs typeface="Calibri"/>
              <a:sym typeface="Calibri"/>
            </a:endParaRPr>
          </a:p>
        </p:txBody>
      </p:sp>
      <p:sp>
        <p:nvSpPr>
          <p:cNvPr id="29" name="Google Shape;29;p2"/>
          <p:cNvSpPr/>
          <p:nvPr/>
        </p:nvSpPr>
        <p:spPr>
          <a:xfrm>
            <a:off x="502920" y="1783080"/>
            <a:ext cx="8138160" cy="10973"/>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 name="Google Shape;30;p2"/>
          <p:cNvSpPr/>
          <p:nvPr/>
        </p:nvSpPr>
        <p:spPr>
          <a:xfrm>
            <a:off x="502920" y="2011680"/>
            <a:ext cx="457200" cy="27432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1050"/>
              <a:buFont typeface="Inter"/>
              <a:buNone/>
            </a:pPr>
            <a:r>
              <a:rPr b="1" i="0" lang="en-US" sz="1050" u="none" cap="none" strike="noStrike">
                <a:solidFill>
                  <a:srgbClr val="E8339A"/>
                </a:solidFill>
                <a:latin typeface="Inter"/>
                <a:ea typeface="Inter"/>
                <a:cs typeface="Inter"/>
                <a:sym typeface="Inter"/>
              </a:rPr>
              <a:t>01</a:t>
            </a:r>
            <a:endParaRPr b="0" i="0" sz="1050" u="none" cap="none" strike="noStrike">
              <a:solidFill>
                <a:schemeClr val="dk1"/>
              </a:solidFill>
              <a:latin typeface="Calibri"/>
              <a:ea typeface="Calibri"/>
              <a:cs typeface="Calibri"/>
              <a:sym typeface="Calibri"/>
            </a:endParaRPr>
          </a:p>
        </p:txBody>
      </p:sp>
      <p:sp>
        <p:nvSpPr>
          <p:cNvPr id="31" name="Google Shape;31;p2"/>
          <p:cNvSpPr/>
          <p:nvPr/>
        </p:nvSpPr>
        <p:spPr>
          <a:xfrm>
            <a:off x="1143000" y="1993392"/>
            <a:ext cx="7498080" cy="457200"/>
          </a:xfrm>
          <a:prstGeom prst="rect">
            <a:avLst/>
          </a:prstGeom>
          <a:noFill/>
          <a:ln>
            <a:noFill/>
          </a:ln>
        </p:spPr>
        <p:txBody>
          <a:bodyPr anchorCtr="0" anchor="t" bIns="0" lIns="0" spcFirstLastPara="1" rIns="0" wrap="square" tIns="0">
            <a:noAutofit/>
          </a:bodyPr>
          <a:lstStyle/>
          <a:p>
            <a:pPr indent="0" lvl="0" marL="0" marR="0" rtl="0" algn="l">
              <a:lnSpc>
                <a:spcPct val="130000"/>
              </a:lnSpc>
              <a:spcBef>
                <a:spcPts val="0"/>
              </a:spcBef>
              <a:spcAft>
                <a:spcPts val="0"/>
              </a:spcAft>
              <a:buClr>
                <a:srgbClr val="FFFFFF"/>
              </a:buClr>
              <a:buSzPts val="1400"/>
              <a:buFont typeface="Inter"/>
              <a:buNone/>
            </a:pPr>
            <a:r>
              <a:rPr b="0" i="0" lang="en-US" sz="1400" u="none" cap="none" strike="noStrike">
                <a:solidFill>
                  <a:srgbClr val="FFFFFF"/>
                </a:solidFill>
                <a:latin typeface="Inter"/>
                <a:ea typeface="Inter"/>
                <a:cs typeface="Inter"/>
                <a:sym typeface="Inter"/>
              </a:rPr>
              <a:t>Debug mode: what it is, when to reach for it</a:t>
            </a:r>
            <a:endParaRPr b="0" i="0" sz="1400" u="none" cap="none" strike="noStrike">
              <a:solidFill>
                <a:schemeClr val="dk1"/>
              </a:solidFill>
              <a:latin typeface="Calibri"/>
              <a:ea typeface="Calibri"/>
              <a:cs typeface="Calibri"/>
              <a:sym typeface="Calibri"/>
            </a:endParaRPr>
          </a:p>
        </p:txBody>
      </p:sp>
      <p:sp>
        <p:nvSpPr>
          <p:cNvPr id="32" name="Google Shape;32;p2"/>
          <p:cNvSpPr/>
          <p:nvPr/>
        </p:nvSpPr>
        <p:spPr>
          <a:xfrm>
            <a:off x="502920" y="2542032"/>
            <a:ext cx="457200" cy="27432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1050"/>
              <a:buFont typeface="Inter"/>
              <a:buNone/>
            </a:pPr>
            <a:r>
              <a:rPr b="1" i="0" lang="en-US" sz="1050" u="none" cap="none" strike="noStrike">
                <a:solidFill>
                  <a:srgbClr val="E8339A"/>
                </a:solidFill>
                <a:latin typeface="Inter"/>
                <a:ea typeface="Inter"/>
                <a:cs typeface="Inter"/>
                <a:sym typeface="Inter"/>
              </a:rPr>
              <a:t>02</a:t>
            </a:r>
            <a:endParaRPr b="0" i="0" sz="1050" u="none" cap="none" strike="noStrike">
              <a:solidFill>
                <a:schemeClr val="dk1"/>
              </a:solidFill>
              <a:latin typeface="Calibri"/>
              <a:ea typeface="Calibri"/>
              <a:cs typeface="Calibri"/>
              <a:sym typeface="Calibri"/>
            </a:endParaRPr>
          </a:p>
        </p:txBody>
      </p:sp>
      <p:sp>
        <p:nvSpPr>
          <p:cNvPr id="33" name="Google Shape;33;p2"/>
          <p:cNvSpPr/>
          <p:nvPr/>
        </p:nvSpPr>
        <p:spPr>
          <a:xfrm>
            <a:off x="1143000" y="2523744"/>
            <a:ext cx="7498080" cy="457200"/>
          </a:xfrm>
          <a:prstGeom prst="rect">
            <a:avLst/>
          </a:prstGeom>
          <a:noFill/>
          <a:ln>
            <a:noFill/>
          </a:ln>
        </p:spPr>
        <p:txBody>
          <a:bodyPr anchorCtr="0" anchor="t" bIns="0" lIns="0" spcFirstLastPara="1" rIns="0" wrap="square" tIns="0">
            <a:noAutofit/>
          </a:bodyPr>
          <a:lstStyle/>
          <a:p>
            <a:pPr indent="0" lvl="0" marL="0" marR="0" rtl="0" algn="l">
              <a:lnSpc>
                <a:spcPct val="130000"/>
              </a:lnSpc>
              <a:spcBef>
                <a:spcPts val="0"/>
              </a:spcBef>
              <a:spcAft>
                <a:spcPts val="0"/>
              </a:spcAft>
              <a:buClr>
                <a:srgbClr val="FFFFFF"/>
              </a:buClr>
              <a:buSzPts val="1400"/>
              <a:buFont typeface="Inter"/>
              <a:buNone/>
            </a:pPr>
            <a:r>
              <a:rPr b="0" i="0" lang="en-US" sz="1400" u="none" cap="none" strike="noStrike">
                <a:solidFill>
                  <a:srgbClr val="FFFFFF"/>
                </a:solidFill>
                <a:latin typeface="Inter"/>
                <a:ea typeface="Inter"/>
                <a:cs typeface="Inter"/>
                <a:sym typeface="Inter"/>
              </a:rPr>
              <a:t>Ask, Agent, Inline Edit, Debug: which mode fits which bug</a:t>
            </a:r>
            <a:endParaRPr b="0" i="0" sz="1400" u="none" cap="none" strike="noStrike">
              <a:solidFill>
                <a:schemeClr val="dk1"/>
              </a:solidFill>
              <a:latin typeface="Calibri"/>
              <a:ea typeface="Calibri"/>
              <a:cs typeface="Calibri"/>
              <a:sym typeface="Calibri"/>
            </a:endParaRPr>
          </a:p>
        </p:txBody>
      </p:sp>
      <p:sp>
        <p:nvSpPr>
          <p:cNvPr id="34" name="Google Shape;34;p2"/>
          <p:cNvSpPr/>
          <p:nvPr/>
        </p:nvSpPr>
        <p:spPr>
          <a:xfrm>
            <a:off x="502920" y="3072384"/>
            <a:ext cx="457200" cy="27432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1050"/>
              <a:buFont typeface="Inter"/>
              <a:buNone/>
            </a:pPr>
            <a:r>
              <a:rPr b="1" i="0" lang="en-US" sz="1050" u="none" cap="none" strike="noStrike">
                <a:solidFill>
                  <a:srgbClr val="E8339A"/>
                </a:solidFill>
                <a:latin typeface="Inter"/>
                <a:ea typeface="Inter"/>
                <a:cs typeface="Inter"/>
                <a:sym typeface="Inter"/>
              </a:rPr>
              <a:t>03</a:t>
            </a:r>
            <a:endParaRPr b="0" i="0" sz="1050" u="none" cap="none" strike="noStrike">
              <a:solidFill>
                <a:schemeClr val="dk1"/>
              </a:solidFill>
              <a:latin typeface="Calibri"/>
              <a:ea typeface="Calibri"/>
              <a:cs typeface="Calibri"/>
              <a:sym typeface="Calibri"/>
            </a:endParaRPr>
          </a:p>
        </p:txBody>
      </p:sp>
      <p:sp>
        <p:nvSpPr>
          <p:cNvPr id="35" name="Google Shape;35;p2"/>
          <p:cNvSpPr/>
          <p:nvPr/>
        </p:nvSpPr>
        <p:spPr>
          <a:xfrm>
            <a:off x="1143000" y="3054096"/>
            <a:ext cx="7498080" cy="457200"/>
          </a:xfrm>
          <a:prstGeom prst="rect">
            <a:avLst/>
          </a:prstGeom>
          <a:noFill/>
          <a:ln>
            <a:noFill/>
          </a:ln>
        </p:spPr>
        <p:txBody>
          <a:bodyPr anchorCtr="0" anchor="t" bIns="0" lIns="0" spcFirstLastPara="1" rIns="0" wrap="square" tIns="0">
            <a:noAutofit/>
          </a:bodyPr>
          <a:lstStyle/>
          <a:p>
            <a:pPr indent="0" lvl="0" marL="0" marR="0" rtl="0" algn="l">
              <a:lnSpc>
                <a:spcPct val="130000"/>
              </a:lnSpc>
              <a:spcBef>
                <a:spcPts val="0"/>
              </a:spcBef>
              <a:spcAft>
                <a:spcPts val="0"/>
              </a:spcAft>
              <a:buClr>
                <a:srgbClr val="FFFFFF"/>
              </a:buClr>
              <a:buSzPts val="1400"/>
              <a:buFont typeface="Inter"/>
              <a:buNone/>
            </a:pPr>
            <a:r>
              <a:rPr b="0" i="0" lang="en-US" sz="1400" u="none" cap="none" strike="noStrike">
                <a:solidFill>
                  <a:srgbClr val="FFFFFF"/>
                </a:solidFill>
                <a:latin typeface="Inter"/>
                <a:ea typeface="Inter"/>
                <a:cs typeface="Inter"/>
                <a:sym typeface="Inter"/>
              </a:rPr>
              <a:t>Checkpoints as your in-session rollback point</a:t>
            </a:r>
            <a:endParaRPr b="0" i="0" sz="1400" u="none" cap="none" strike="noStrike">
              <a:solidFill>
                <a:schemeClr val="dk1"/>
              </a:solidFill>
              <a:latin typeface="Calibri"/>
              <a:ea typeface="Calibri"/>
              <a:cs typeface="Calibri"/>
              <a:sym typeface="Calibri"/>
            </a:endParaRPr>
          </a:p>
        </p:txBody>
      </p:sp>
      <p:sp>
        <p:nvSpPr>
          <p:cNvPr id="36" name="Google Shape;36;p2"/>
          <p:cNvSpPr/>
          <p:nvPr/>
        </p:nvSpPr>
        <p:spPr>
          <a:xfrm>
            <a:off x="502920" y="3602736"/>
            <a:ext cx="457200" cy="27432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1050"/>
              <a:buFont typeface="Inter"/>
              <a:buNone/>
            </a:pPr>
            <a:r>
              <a:rPr b="1" i="0" lang="en-US" sz="1050" u="none" cap="none" strike="noStrike">
                <a:solidFill>
                  <a:srgbClr val="E8339A"/>
                </a:solidFill>
                <a:latin typeface="Inter"/>
                <a:ea typeface="Inter"/>
                <a:cs typeface="Inter"/>
                <a:sym typeface="Inter"/>
              </a:rPr>
              <a:t>04</a:t>
            </a:r>
            <a:endParaRPr b="0" i="0" sz="1050" u="none" cap="none" strike="noStrike">
              <a:solidFill>
                <a:schemeClr val="dk1"/>
              </a:solidFill>
              <a:latin typeface="Calibri"/>
              <a:ea typeface="Calibri"/>
              <a:cs typeface="Calibri"/>
              <a:sym typeface="Calibri"/>
            </a:endParaRPr>
          </a:p>
        </p:txBody>
      </p:sp>
      <p:sp>
        <p:nvSpPr>
          <p:cNvPr id="37" name="Google Shape;37;p2"/>
          <p:cNvSpPr/>
          <p:nvPr/>
        </p:nvSpPr>
        <p:spPr>
          <a:xfrm>
            <a:off x="1143000" y="3584448"/>
            <a:ext cx="7498080" cy="457200"/>
          </a:xfrm>
          <a:prstGeom prst="rect">
            <a:avLst/>
          </a:prstGeom>
          <a:noFill/>
          <a:ln>
            <a:noFill/>
          </a:ln>
        </p:spPr>
        <p:txBody>
          <a:bodyPr anchorCtr="0" anchor="t" bIns="0" lIns="0" spcFirstLastPara="1" rIns="0" wrap="square" tIns="0">
            <a:noAutofit/>
          </a:bodyPr>
          <a:lstStyle/>
          <a:p>
            <a:pPr indent="0" lvl="0" marL="0" marR="0" rtl="0" algn="l">
              <a:lnSpc>
                <a:spcPct val="130000"/>
              </a:lnSpc>
              <a:spcBef>
                <a:spcPts val="0"/>
              </a:spcBef>
              <a:spcAft>
                <a:spcPts val="0"/>
              </a:spcAft>
              <a:buClr>
                <a:srgbClr val="FFFFFF"/>
              </a:buClr>
              <a:buSzPts val="1400"/>
              <a:buFont typeface="Inter"/>
              <a:buNone/>
            </a:pPr>
            <a:r>
              <a:rPr b="0" i="0" lang="en-US" sz="1400" u="none" cap="none" strike="noStrike">
                <a:solidFill>
                  <a:srgbClr val="FFFFFF"/>
                </a:solidFill>
                <a:latin typeface="Inter"/>
                <a:ea typeface="Inter"/>
                <a:cs typeface="Inter"/>
                <a:sym typeface="Inter"/>
              </a:rPr>
              <a:t>How diagnostic context shapes a precise fix prompt</a:t>
            </a:r>
            <a:endParaRPr b="0" i="0" sz="1400" u="none" cap="none" strike="noStrike">
              <a:solidFill>
                <a:schemeClr val="dk1"/>
              </a:solidFill>
              <a:latin typeface="Calibri"/>
              <a:ea typeface="Calibri"/>
              <a:cs typeface="Calibri"/>
              <a:sym typeface="Calibri"/>
            </a:endParaRPr>
          </a:p>
        </p:txBody>
      </p:sp>
      <p:sp>
        <p:nvSpPr>
          <p:cNvPr id="38" name="Google Shape;38;p2"/>
          <p:cNvSpPr/>
          <p:nvPr/>
        </p:nvSpPr>
        <p:spPr>
          <a:xfrm>
            <a:off x="502920" y="4133088"/>
            <a:ext cx="457200" cy="27432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1050"/>
              <a:buFont typeface="Inter"/>
              <a:buNone/>
            </a:pPr>
            <a:r>
              <a:rPr b="1" i="0" lang="en-US" sz="1050" u="none" cap="none" strike="noStrike">
                <a:solidFill>
                  <a:srgbClr val="E8339A"/>
                </a:solidFill>
                <a:latin typeface="Inter"/>
                <a:ea typeface="Inter"/>
                <a:cs typeface="Inter"/>
                <a:sym typeface="Inter"/>
              </a:rPr>
              <a:t>05</a:t>
            </a:r>
            <a:endParaRPr b="0" i="0" sz="1050" u="none" cap="none" strike="noStrike">
              <a:solidFill>
                <a:schemeClr val="dk1"/>
              </a:solidFill>
              <a:latin typeface="Calibri"/>
              <a:ea typeface="Calibri"/>
              <a:cs typeface="Calibri"/>
              <a:sym typeface="Calibri"/>
            </a:endParaRPr>
          </a:p>
        </p:txBody>
      </p:sp>
      <p:sp>
        <p:nvSpPr>
          <p:cNvPr id="39" name="Google Shape;39;p2"/>
          <p:cNvSpPr/>
          <p:nvPr/>
        </p:nvSpPr>
        <p:spPr>
          <a:xfrm>
            <a:off x="1143000" y="4114800"/>
            <a:ext cx="7498080" cy="457200"/>
          </a:xfrm>
          <a:prstGeom prst="rect">
            <a:avLst/>
          </a:prstGeom>
          <a:noFill/>
          <a:ln>
            <a:noFill/>
          </a:ln>
        </p:spPr>
        <p:txBody>
          <a:bodyPr anchorCtr="0" anchor="t" bIns="0" lIns="0" spcFirstLastPara="1" rIns="0" wrap="square" tIns="0">
            <a:noAutofit/>
          </a:bodyPr>
          <a:lstStyle/>
          <a:p>
            <a:pPr indent="0" lvl="0" marL="0" marR="0" rtl="0" algn="l">
              <a:lnSpc>
                <a:spcPct val="130000"/>
              </a:lnSpc>
              <a:spcBef>
                <a:spcPts val="0"/>
              </a:spcBef>
              <a:spcAft>
                <a:spcPts val="0"/>
              </a:spcAft>
              <a:buClr>
                <a:srgbClr val="FFFFFF"/>
              </a:buClr>
              <a:buSzPts val="1400"/>
              <a:buFont typeface="Inter"/>
              <a:buNone/>
            </a:pPr>
            <a:r>
              <a:rPr b="0" i="0" lang="en-US" sz="1400" u="none" cap="none" strike="noStrike">
                <a:solidFill>
                  <a:srgbClr val="FFFFFF"/>
                </a:solidFill>
                <a:latin typeface="Inter"/>
                <a:ea typeface="Inter"/>
                <a:cs typeface="Inter"/>
                <a:sym typeface="Inter"/>
              </a:rPr>
              <a:t>A live demo that puts the progression together</a:t>
            </a:r>
            <a:endParaRPr b="0" i="0" sz="1400" u="none" cap="none" strike="noStrike">
              <a:solidFill>
                <a:schemeClr val="dk1"/>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44" name="Shape 44"/>
        <p:cNvGrpSpPr/>
        <p:nvPr/>
      </p:nvGrpSpPr>
      <p:grpSpPr>
        <a:xfrm>
          <a:off x="0" y="0"/>
          <a:ext cx="0" cy="0"/>
          <a:chOff x="0" y="0"/>
          <a:chExt cx="0" cy="0"/>
        </a:xfrm>
      </p:grpSpPr>
      <p:sp>
        <p:nvSpPr>
          <p:cNvPr id="45" name="Google Shape;45;p3"/>
          <p:cNvSpPr/>
          <p:nvPr/>
        </p:nvSpPr>
        <p:spPr>
          <a:xfrm>
            <a:off x="502920" y="411480"/>
            <a:ext cx="8138160" cy="20116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BACKGROUND</a:t>
            </a:r>
            <a:endParaRPr b="0" i="0" sz="750" u="none" cap="none" strike="noStrike">
              <a:solidFill>
                <a:schemeClr val="dk1"/>
              </a:solidFill>
              <a:latin typeface="Calibri"/>
              <a:ea typeface="Calibri"/>
              <a:cs typeface="Calibri"/>
              <a:sym typeface="Calibri"/>
            </a:endParaRPr>
          </a:p>
        </p:txBody>
      </p:sp>
      <p:sp>
        <p:nvSpPr>
          <p:cNvPr id="46" name="Google Shape;46;p3"/>
          <p:cNvSpPr/>
          <p:nvPr/>
        </p:nvSpPr>
        <p:spPr>
          <a:xfrm>
            <a:off x="502920" y="658368"/>
            <a:ext cx="8138160" cy="100584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FFFFFF"/>
              </a:buClr>
              <a:buSzPts val="3000"/>
              <a:buFont typeface="Inter"/>
              <a:buNone/>
            </a:pPr>
            <a:r>
              <a:rPr b="0" i="0" lang="en-US" sz="3000" u="none" cap="none" strike="noStrike">
                <a:solidFill>
                  <a:srgbClr val="FFFFFF"/>
                </a:solidFill>
                <a:latin typeface="Inter"/>
                <a:ea typeface="Inter"/>
                <a:cs typeface="Inter"/>
                <a:sym typeface="Inter"/>
              </a:rPr>
              <a:t>The context problem</a:t>
            </a:r>
            <a:endParaRPr b="0" i="0" sz="3000" u="none" cap="none" strike="noStrike">
              <a:solidFill>
                <a:schemeClr val="dk1"/>
              </a:solidFill>
              <a:latin typeface="Calibri"/>
              <a:ea typeface="Calibri"/>
              <a:cs typeface="Calibri"/>
              <a:sym typeface="Calibri"/>
            </a:endParaRPr>
          </a:p>
        </p:txBody>
      </p:sp>
      <p:sp>
        <p:nvSpPr>
          <p:cNvPr id="47" name="Google Shape;47;p3"/>
          <p:cNvSpPr/>
          <p:nvPr/>
        </p:nvSpPr>
        <p:spPr>
          <a:xfrm>
            <a:off x="502920" y="1783080"/>
            <a:ext cx="8138160" cy="10973"/>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 name="Google Shape;48;p3"/>
          <p:cNvSpPr/>
          <p:nvPr/>
        </p:nvSpPr>
        <p:spPr>
          <a:xfrm>
            <a:off x="502920" y="2203704"/>
            <a:ext cx="182880" cy="12802"/>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9" name="Google Shape;49;p3"/>
          <p:cNvSpPr/>
          <p:nvPr/>
        </p:nvSpPr>
        <p:spPr>
          <a:xfrm>
            <a:off x="795528" y="2084832"/>
            <a:ext cx="7845552" cy="594360"/>
          </a:xfrm>
          <a:prstGeom prst="rect">
            <a:avLst/>
          </a:prstGeom>
          <a:noFill/>
          <a:ln>
            <a:noFill/>
          </a:ln>
        </p:spPr>
        <p:txBody>
          <a:bodyPr anchorCtr="0" anchor="t" bIns="0" lIns="0" spcFirstLastPara="1" rIns="0" wrap="square" tIns="0">
            <a:noAutofit/>
          </a:bodyPr>
          <a:lstStyle/>
          <a:p>
            <a:pPr indent="0" lvl="0" marL="0" marR="0" rtl="0" algn="l">
              <a:lnSpc>
                <a:spcPct val="135000"/>
              </a:lnSpc>
              <a:spcBef>
                <a:spcPts val="0"/>
              </a:spcBef>
              <a:spcAft>
                <a:spcPts val="0"/>
              </a:spcAft>
              <a:buClr>
                <a:srgbClr val="FFFFFF"/>
              </a:buClr>
              <a:buSzPts val="1500"/>
              <a:buFont typeface="Inter"/>
              <a:buNone/>
            </a:pPr>
            <a:r>
              <a:rPr b="0" i="0" lang="en-US" sz="1500" u="none" cap="none" strike="noStrike">
                <a:solidFill>
                  <a:srgbClr val="FFFFFF"/>
                </a:solidFill>
                <a:latin typeface="Inter"/>
                <a:ea typeface="Inter"/>
                <a:cs typeface="Inter"/>
                <a:sym typeface="Inter"/>
              </a:rPr>
              <a:t>Agent-led development is becoming the norm. The tradeoff: full codebase context gets obfuscated as we move faster.</a:t>
            </a:r>
            <a:endParaRPr b="0" i="0" sz="1500" u="none" cap="none" strike="noStrike">
              <a:solidFill>
                <a:schemeClr val="dk1"/>
              </a:solidFill>
              <a:latin typeface="Calibri"/>
              <a:ea typeface="Calibri"/>
              <a:cs typeface="Calibri"/>
              <a:sym typeface="Calibri"/>
            </a:endParaRPr>
          </a:p>
        </p:txBody>
      </p:sp>
      <p:sp>
        <p:nvSpPr>
          <p:cNvPr id="50" name="Google Shape;50;p3"/>
          <p:cNvSpPr/>
          <p:nvPr/>
        </p:nvSpPr>
        <p:spPr>
          <a:xfrm>
            <a:off x="502920" y="2880360"/>
            <a:ext cx="182880" cy="12802"/>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 name="Google Shape;51;p3"/>
          <p:cNvSpPr/>
          <p:nvPr/>
        </p:nvSpPr>
        <p:spPr>
          <a:xfrm>
            <a:off x="795528" y="2761488"/>
            <a:ext cx="7845552" cy="594360"/>
          </a:xfrm>
          <a:prstGeom prst="rect">
            <a:avLst/>
          </a:prstGeom>
          <a:noFill/>
          <a:ln>
            <a:noFill/>
          </a:ln>
        </p:spPr>
        <p:txBody>
          <a:bodyPr anchorCtr="0" anchor="t" bIns="0" lIns="0" spcFirstLastPara="1" rIns="0" wrap="square" tIns="0">
            <a:noAutofit/>
          </a:bodyPr>
          <a:lstStyle/>
          <a:p>
            <a:pPr indent="0" lvl="0" marL="0" marR="0" rtl="0" algn="l">
              <a:lnSpc>
                <a:spcPct val="135000"/>
              </a:lnSpc>
              <a:spcBef>
                <a:spcPts val="0"/>
              </a:spcBef>
              <a:spcAft>
                <a:spcPts val="0"/>
              </a:spcAft>
              <a:buClr>
                <a:srgbClr val="FFFFFF"/>
              </a:buClr>
              <a:buSzPts val="1500"/>
              <a:buFont typeface="Inter"/>
              <a:buNone/>
            </a:pPr>
            <a:r>
              <a:rPr b="0" i="0" lang="en-US" sz="1500" u="none" cap="none" strike="noStrike">
                <a:solidFill>
                  <a:srgbClr val="FFFFFF"/>
                </a:solidFill>
                <a:latin typeface="Inter"/>
                <a:ea typeface="Inter"/>
                <a:cs typeface="Inter"/>
                <a:sym typeface="Inter"/>
              </a:rPr>
              <a:t>We review individual changes in isolation, the broader picture grows harder to hold</a:t>
            </a:r>
            <a:r>
              <a:rPr lang="en-US" sz="1500">
                <a:solidFill>
                  <a:srgbClr val="FFFFFF"/>
                </a:solidFill>
                <a:latin typeface="Inter"/>
                <a:ea typeface="Inter"/>
                <a:cs typeface="Inter"/>
                <a:sym typeface="Inter"/>
              </a:rPr>
              <a:t> and build mental models of.</a:t>
            </a:r>
            <a:endParaRPr b="0" i="0" sz="1500" u="none" cap="none" strike="noStrike">
              <a:solidFill>
                <a:schemeClr val="dk1"/>
              </a:solidFill>
              <a:latin typeface="Calibri"/>
              <a:ea typeface="Calibri"/>
              <a:cs typeface="Calibri"/>
              <a:sym typeface="Calibri"/>
            </a:endParaRPr>
          </a:p>
        </p:txBody>
      </p:sp>
      <p:sp>
        <p:nvSpPr>
          <p:cNvPr id="52" name="Google Shape;52;p3"/>
          <p:cNvSpPr/>
          <p:nvPr/>
        </p:nvSpPr>
        <p:spPr>
          <a:xfrm>
            <a:off x="502920" y="3557016"/>
            <a:ext cx="182880" cy="12802"/>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 name="Google Shape;53;p3"/>
          <p:cNvSpPr/>
          <p:nvPr/>
        </p:nvSpPr>
        <p:spPr>
          <a:xfrm>
            <a:off x="795528" y="3438144"/>
            <a:ext cx="7845552" cy="594360"/>
          </a:xfrm>
          <a:prstGeom prst="rect">
            <a:avLst/>
          </a:prstGeom>
          <a:noFill/>
          <a:ln>
            <a:noFill/>
          </a:ln>
        </p:spPr>
        <p:txBody>
          <a:bodyPr anchorCtr="0" anchor="t" bIns="0" lIns="0" spcFirstLastPara="1" rIns="0" wrap="square" tIns="0">
            <a:noAutofit/>
          </a:bodyPr>
          <a:lstStyle/>
          <a:p>
            <a:pPr indent="0" lvl="0" marL="0" marR="0" rtl="0" algn="l">
              <a:lnSpc>
                <a:spcPct val="135000"/>
              </a:lnSpc>
              <a:spcBef>
                <a:spcPts val="0"/>
              </a:spcBef>
              <a:spcAft>
                <a:spcPts val="0"/>
              </a:spcAft>
              <a:buClr>
                <a:srgbClr val="FFFFFF"/>
              </a:buClr>
              <a:buSzPts val="1500"/>
              <a:buFont typeface="Inter"/>
              <a:buNone/>
            </a:pPr>
            <a:r>
              <a:rPr b="0" i="0" lang="en-US" sz="1500" u="none" cap="none" strike="noStrike">
                <a:solidFill>
                  <a:srgbClr val="FFFFFF"/>
                </a:solidFill>
                <a:latin typeface="Inter"/>
                <a:ea typeface="Inter"/>
                <a:cs typeface="Inter"/>
                <a:sym typeface="Inter"/>
              </a:rPr>
              <a:t>When something breaks, that missing context is exactly what you need to find the cause.</a:t>
            </a:r>
            <a:endParaRPr b="0" i="0" sz="1500" u="none" cap="none" strike="noStrike">
              <a:solidFill>
                <a:schemeClr val="dk1"/>
              </a:solidFill>
              <a:latin typeface="Calibri"/>
              <a:ea typeface="Calibri"/>
              <a:cs typeface="Calibri"/>
              <a:sym typeface="Calibri"/>
            </a:endParaRPr>
          </a:p>
        </p:txBody>
      </p:sp>
      <p:sp>
        <p:nvSpPr>
          <p:cNvPr id="54" name="Google Shape;54;p3"/>
          <p:cNvSpPr/>
          <p:nvPr/>
        </p:nvSpPr>
        <p:spPr>
          <a:xfrm>
            <a:off x="502920" y="4233672"/>
            <a:ext cx="182880" cy="12802"/>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 name="Google Shape;55;p3"/>
          <p:cNvSpPr/>
          <p:nvPr/>
        </p:nvSpPr>
        <p:spPr>
          <a:xfrm>
            <a:off x="795528" y="4114800"/>
            <a:ext cx="7845552" cy="594360"/>
          </a:xfrm>
          <a:prstGeom prst="rect">
            <a:avLst/>
          </a:prstGeom>
          <a:noFill/>
          <a:ln>
            <a:noFill/>
          </a:ln>
        </p:spPr>
        <p:txBody>
          <a:bodyPr anchorCtr="0" anchor="t" bIns="0" lIns="0" spcFirstLastPara="1" rIns="0" wrap="square" tIns="0">
            <a:noAutofit/>
          </a:bodyPr>
          <a:lstStyle/>
          <a:p>
            <a:pPr indent="0" lvl="0" marL="0" marR="0" rtl="0" algn="l">
              <a:lnSpc>
                <a:spcPct val="135000"/>
              </a:lnSpc>
              <a:spcBef>
                <a:spcPts val="0"/>
              </a:spcBef>
              <a:spcAft>
                <a:spcPts val="0"/>
              </a:spcAft>
              <a:buClr>
                <a:srgbClr val="FFFFFF"/>
              </a:buClr>
              <a:buSzPts val="1500"/>
              <a:buFont typeface="Inter"/>
              <a:buNone/>
            </a:pPr>
            <a:r>
              <a:rPr b="0" i="0" lang="en-US" sz="1500" u="none" cap="none" strike="noStrike">
                <a:solidFill>
                  <a:srgbClr val="FFFFFF"/>
                </a:solidFill>
                <a:latin typeface="Inter"/>
                <a:ea typeface="Inter"/>
                <a:cs typeface="Inter"/>
                <a:sym typeface="Inter"/>
              </a:rPr>
              <a:t>Today is about rebuilding that picture quickly, with the tools already in front of you.</a:t>
            </a:r>
            <a:endParaRPr b="0" i="0" sz="1500" u="none" cap="none" strike="noStrike">
              <a:solidFill>
                <a:schemeClr val="dk1"/>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60" name="Shape 60"/>
        <p:cNvGrpSpPr/>
        <p:nvPr/>
      </p:nvGrpSpPr>
      <p:grpSpPr>
        <a:xfrm>
          <a:off x="0" y="0"/>
          <a:ext cx="0" cy="0"/>
          <a:chOff x="0" y="0"/>
          <a:chExt cx="0" cy="0"/>
        </a:xfrm>
      </p:grpSpPr>
      <p:sp>
        <p:nvSpPr>
          <p:cNvPr id="61" name="Google Shape;61;p4"/>
          <p:cNvSpPr/>
          <p:nvPr/>
        </p:nvSpPr>
        <p:spPr>
          <a:xfrm>
            <a:off x="502920" y="365760"/>
            <a:ext cx="2926080" cy="128016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7600"/>
              <a:buFont typeface="Inter"/>
              <a:buNone/>
            </a:pPr>
            <a:r>
              <a:rPr b="1" i="0" lang="en-US" sz="7600" u="none" cap="none" strike="noStrike">
                <a:solidFill>
                  <a:srgbClr val="E8339A"/>
                </a:solidFill>
                <a:latin typeface="Inter"/>
                <a:ea typeface="Inter"/>
                <a:cs typeface="Inter"/>
                <a:sym typeface="Inter"/>
              </a:rPr>
              <a:t>01</a:t>
            </a:r>
            <a:endParaRPr b="0" i="0" sz="7600" u="none" cap="none" strike="noStrike">
              <a:solidFill>
                <a:schemeClr val="dk1"/>
              </a:solidFill>
              <a:latin typeface="Calibri"/>
              <a:ea typeface="Calibri"/>
              <a:cs typeface="Calibri"/>
              <a:sym typeface="Calibri"/>
            </a:endParaRPr>
          </a:p>
        </p:txBody>
      </p:sp>
      <p:sp>
        <p:nvSpPr>
          <p:cNvPr id="62" name="Google Shape;62;p4"/>
          <p:cNvSpPr/>
          <p:nvPr/>
        </p:nvSpPr>
        <p:spPr>
          <a:xfrm>
            <a:off x="502920" y="1783080"/>
            <a:ext cx="8138160" cy="20116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THE INSIGHT</a:t>
            </a:r>
            <a:endParaRPr b="0" i="0" sz="750" u="none" cap="none" strike="noStrike">
              <a:solidFill>
                <a:schemeClr val="dk1"/>
              </a:solidFill>
              <a:latin typeface="Calibri"/>
              <a:ea typeface="Calibri"/>
              <a:cs typeface="Calibri"/>
              <a:sym typeface="Calibri"/>
            </a:endParaRPr>
          </a:p>
        </p:txBody>
      </p:sp>
      <p:sp>
        <p:nvSpPr>
          <p:cNvPr id="63" name="Google Shape;63;p4"/>
          <p:cNvSpPr/>
          <p:nvPr/>
        </p:nvSpPr>
        <p:spPr>
          <a:xfrm>
            <a:off x="502920" y="2029968"/>
            <a:ext cx="8138160" cy="105156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FFFFFF"/>
              </a:buClr>
              <a:buSzPts val="2800"/>
              <a:buFont typeface="Inter"/>
              <a:buNone/>
            </a:pPr>
            <a:r>
              <a:rPr b="0" i="0" lang="en-US" sz="2800" u="none" cap="none" strike="noStrike">
                <a:solidFill>
                  <a:srgbClr val="FFFFFF"/>
                </a:solidFill>
                <a:latin typeface="Inter"/>
                <a:ea typeface="Inter"/>
                <a:cs typeface="Inter"/>
                <a:sym typeface="Inter"/>
              </a:rPr>
              <a:t>Fixing a bug and understanding a bug are different jobs.</a:t>
            </a:r>
            <a:endParaRPr b="0" i="0" sz="2800" u="none" cap="none" strike="noStrike">
              <a:solidFill>
                <a:schemeClr val="dk1"/>
              </a:solidFill>
              <a:latin typeface="Calibri"/>
              <a:ea typeface="Calibri"/>
              <a:cs typeface="Calibri"/>
              <a:sym typeface="Calibri"/>
            </a:endParaRPr>
          </a:p>
        </p:txBody>
      </p:sp>
      <p:sp>
        <p:nvSpPr>
          <p:cNvPr id="64" name="Google Shape;64;p4"/>
          <p:cNvSpPr/>
          <p:nvPr/>
        </p:nvSpPr>
        <p:spPr>
          <a:xfrm>
            <a:off x="502920" y="3154680"/>
            <a:ext cx="8138160" cy="10973"/>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 name="Google Shape;65;p4"/>
          <p:cNvSpPr/>
          <p:nvPr/>
        </p:nvSpPr>
        <p:spPr>
          <a:xfrm>
            <a:off x="502920" y="3291840"/>
            <a:ext cx="8138160" cy="1737360"/>
          </a:xfrm>
          <a:prstGeom prst="rect">
            <a:avLst/>
          </a:prstGeom>
          <a:noFill/>
          <a:ln>
            <a:noFill/>
          </a:ln>
        </p:spPr>
        <p:txBody>
          <a:bodyPr anchorCtr="0" anchor="t" bIns="0" lIns="0" spcFirstLastPara="1" rIns="0" wrap="square" tIns="0">
            <a:noAutofit/>
          </a:bodyPr>
          <a:lstStyle/>
          <a:p>
            <a:pPr indent="0" lvl="0" marL="0" marR="0" rtl="0" algn="l">
              <a:lnSpc>
                <a:spcPct val="145000"/>
              </a:lnSpc>
              <a:spcBef>
                <a:spcPts val="0"/>
              </a:spcBef>
              <a:spcAft>
                <a:spcPts val="0"/>
              </a:spcAft>
              <a:buClr>
                <a:srgbClr val="A8A8A8"/>
              </a:buClr>
              <a:buSzPts val="1500"/>
              <a:buFont typeface="Inter"/>
              <a:buNone/>
            </a:pPr>
            <a:r>
              <a:rPr b="0" i="0" lang="en-US" sz="1500" u="none" cap="none" strike="noStrike">
                <a:solidFill>
                  <a:srgbClr val="A8A8A8"/>
                </a:solidFill>
                <a:latin typeface="Inter"/>
                <a:ea typeface="Inter"/>
                <a:cs typeface="Inter"/>
                <a:sym typeface="Inter"/>
              </a:rPr>
              <a:t>Agent mode is good at fixing. Debug mode is good at understanding. Debug mode produces the context that makes the fix prompt work.</a:t>
            </a:r>
            <a:endParaRPr b="0" i="0" sz="1500" u="none" cap="none" strike="noStrike">
              <a:solidFill>
                <a:schemeClr val="dk1"/>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70" name="Shape 70"/>
        <p:cNvGrpSpPr/>
        <p:nvPr/>
      </p:nvGrpSpPr>
      <p:grpSpPr>
        <a:xfrm>
          <a:off x="0" y="0"/>
          <a:ext cx="0" cy="0"/>
          <a:chOff x="0" y="0"/>
          <a:chExt cx="0" cy="0"/>
        </a:xfrm>
      </p:grpSpPr>
      <p:sp>
        <p:nvSpPr>
          <p:cNvPr id="71" name="Google Shape;71;p5"/>
          <p:cNvSpPr/>
          <p:nvPr/>
        </p:nvSpPr>
        <p:spPr>
          <a:xfrm>
            <a:off x="502920" y="411480"/>
            <a:ext cx="8138160" cy="20116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DEBUG MODE, IN DETAIL</a:t>
            </a:r>
            <a:endParaRPr b="0" i="0" sz="750" u="none" cap="none" strike="noStrike">
              <a:solidFill>
                <a:schemeClr val="dk1"/>
              </a:solidFill>
              <a:latin typeface="Calibri"/>
              <a:ea typeface="Calibri"/>
              <a:cs typeface="Calibri"/>
              <a:sym typeface="Calibri"/>
            </a:endParaRPr>
          </a:p>
        </p:txBody>
      </p:sp>
      <p:sp>
        <p:nvSpPr>
          <p:cNvPr id="72" name="Google Shape;72;p5"/>
          <p:cNvSpPr/>
          <p:nvPr/>
        </p:nvSpPr>
        <p:spPr>
          <a:xfrm>
            <a:off x="502920" y="658368"/>
            <a:ext cx="8138160" cy="100584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FFFFFF"/>
              </a:buClr>
              <a:buSzPts val="3000"/>
              <a:buFont typeface="Inter"/>
              <a:buNone/>
            </a:pPr>
            <a:r>
              <a:rPr b="0" i="0" lang="en-US" sz="3000" u="none" cap="none" strike="noStrike">
                <a:solidFill>
                  <a:srgbClr val="FFFFFF"/>
                </a:solidFill>
                <a:latin typeface="Inter"/>
                <a:ea typeface="Inter"/>
                <a:cs typeface="Inter"/>
                <a:sym typeface="Inter"/>
              </a:rPr>
              <a:t>What Debug mode actually does</a:t>
            </a:r>
            <a:endParaRPr b="0" i="0" sz="3000" u="none" cap="none" strike="noStrike">
              <a:solidFill>
                <a:schemeClr val="dk1"/>
              </a:solidFill>
              <a:latin typeface="Calibri"/>
              <a:ea typeface="Calibri"/>
              <a:cs typeface="Calibri"/>
              <a:sym typeface="Calibri"/>
            </a:endParaRPr>
          </a:p>
        </p:txBody>
      </p:sp>
      <p:sp>
        <p:nvSpPr>
          <p:cNvPr id="73" name="Google Shape;73;p5"/>
          <p:cNvSpPr/>
          <p:nvPr/>
        </p:nvSpPr>
        <p:spPr>
          <a:xfrm>
            <a:off x="502920" y="1783080"/>
            <a:ext cx="8138160" cy="10973"/>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 name="Google Shape;74;p5"/>
          <p:cNvSpPr/>
          <p:nvPr/>
        </p:nvSpPr>
        <p:spPr>
          <a:xfrm>
            <a:off x="502920" y="1965960"/>
            <a:ext cx="457200" cy="27432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1050"/>
              <a:buFont typeface="Inter"/>
              <a:buNone/>
            </a:pPr>
            <a:r>
              <a:rPr b="1" i="0" lang="en-US" sz="1050" u="none" cap="none" strike="noStrike">
                <a:solidFill>
                  <a:srgbClr val="E8339A"/>
                </a:solidFill>
                <a:latin typeface="Inter"/>
                <a:ea typeface="Inter"/>
                <a:cs typeface="Inter"/>
                <a:sym typeface="Inter"/>
              </a:rPr>
              <a:t>01</a:t>
            </a:r>
            <a:endParaRPr b="0" i="0" sz="1050" u="none" cap="none" strike="noStrike">
              <a:solidFill>
                <a:schemeClr val="dk1"/>
              </a:solidFill>
              <a:latin typeface="Calibri"/>
              <a:ea typeface="Calibri"/>
              <a:cs typeface="Calibri"/>
              <a:sym typeface="Calibri"/>
            </a:endParaRPr>
          </a:p>
        </p:txBody>
      </p:sp>
      <p:sp>
        <p:nvSpPr>
          <p:cNvPr id="75" name="Google Shape;75;p5"/>
          <p:cNvSpPr/>
          <p:nvPr/>
        </p:nvSpPr>
        <p:spPr>
          <a:xfrm>
            <a:off x="1143000" y="1947672"/>
            <a:ext cx="7498080" cy="438912"/>
          </a:xfrm>
          <a:prstGeom prst="rect">
            <a:avLst/>
          </a:prstGeom>
          <a:noFill/>
          <a:ln>
            <a:noFill/>
          </a:ln>
        </p:spPr>
        <p:txBody>
          <a:bodyPr anchorCtr="0" anchor="t" bIns="0" lIns="0" spcFirstLastPara="1" rIns="0" wrap="square" tIns="0">
            <a:noAutofit/>
          </a:bodyPr>
          <a:lstStyle/>
          <a:p>
            <a:pPr indent="0" lvl="0" marL="0" marR="0" rtl="0" algn="l">
              <a:lnSpc>
                <a:spcPct val="130000"/>
              </a:lnSpc>
              <a:spcBef>
                <a:spcPts val="0"/>
              </a:spcBef>
              <a:spcAft>
                <a:spcPts val="0"/>
              </a:spcAft>
              <a:buClr>
                <a:srgbClr val="FFFFFF"/>
              </a:buClr>
              <a:buSzPts val="1350"/>
              <a:buFont typeface="Inter"/>
              <a:buNone/>
            </a:pPr>
            <a:r>
              <a:rPr b="0" i="0" lang="en-US" sz="1350" u="none" cap="none" strike="noStrike">
                <a:solidFill>
                  <a:srgbClr val="FFFFFF"/>
                </a:solidFill>
                <a:latin typeface="Inter"/>
                <a:ea typeface="Inter"/>
                <a:cs typeface="Inter"/>
                <a:sym typeface="Inter"/>
              </a:rPr>
              <a:t>Generates hypotheses first, rather than patching immediately.</a:t>
            </a:r>
            <a:endParaRPr b="0" i="0" sz="1350" u="none" cap="none" strike="noStrike">
              <a:solidFill>
                <a:schemeClr val="dk1"/>
              </a:solidFill>
              <a:latin typeface="Calibri"/>
              <a:ea typeface="Calibri"/>
              <a:cs typeface="Calibri"/>
              <a:sym typeface="Calibri"/>
            </a:endParaRPr>
          </a:p>
        </p:txBody>
      </p:sp>
      <p:sp>
        <p:nvSpPr>
          <p:cNvPr id="76" name="Google Shape;76;p5"/>
          <p:cNvSpPr/>
          <p:nvPr/>
        </p:nvSpPr>
        <p:spPr>
          <a:xfrm>
            <a:off x="502920" y="2468880"/>
            <a:ext cx="457200" cy="27432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1050"/>
              <a:buFont typeface="Inter"/>
              <a:buNone/>
            </a:pPr>
            <a:r>
              <a:rPr b="1" i="0" lang="en-US" sz="1050" u="none" cap="none" strike="noStrike">
                <a:solidFill>
                  <a:srgbClr val="E8339A"/>
                </a:solidFill>
                <a:latin typeface="Inter"/>
                <a:ea typeface="Inter"/>
                <a:cs typeface="Inter"/>
                <a:sym typeface="Inter"/>
              </a:rPr>
              <a:t>02</a:t>
            </a:r>
            <a:endParaRPr b="0" i="0" sz="1050" u="none" cap="none" strike="noStrike">
              <a:solidFill>
                <a:schemeClr val="dk1"/>
              </a:solidFill>
              <a:latin typeface="Calibri"/>
              <a:ea typeface="Calibri"/>
              <a:cs typeface="Calibri"/>
              <a:sym typeface="Calibri"/>
            </a:endParaRPr>
          </a:p>
        </p:txBody>
      </p:sp>
      <p:sp>
        <p:nvSpPr>
          <p:cNvPr id="77" name="Google Shape;77;p5"/>
          <p:cNvSpPr/>
          <p:nvPr/>
        </p:nvSpPr>
        <p:spPr>
          <a:xfrm>
            <a:off x="1143000" y="2450592"/>
            <a:ext cx="7498080" cy="438912"/>
          </a:xfrm>
          <a:prstGeom prst="rect">
            <a:avLst/>
          </a:prstGeom>
          <a:noFill/>
          <a:ln>
            <a:noFill/>
          </a:ln>
        </p:spPr>
        <p:txBody>
          <a:bodyPr anchorCtr="0" anchor="t" bIns="0" lIns="0" spcFirstLastPara="1" rIns="0" wrap="square" tIns="0">
            <a:noAutofit/>
          </a:bodyPr>
          <a:lstStyle/>
          <a:p>
            <a:pPr indent="0" lvl="0" marL="0" marR="0" rtl="0" algn="l">
              <a:lnSpc>
                <a:spcPct val="130000"/>
              </a:lnSpc>
              <a:spcBef>
                <a:spcPts val="0"/>
              </a:spcBef>
              <a:spcAft>
                <a:spcPts val="0"/>
              </a:spcAft>
              <a:buClr>
                <a:srgbClr val="FFFFFF"/>
              </a:buClr>
              <a:buSzPts val="1350"/>
              <a:buFont typeface="Inter"/>
              <a:buNone/>
            </a:pPr>
            <a:r>
              <a:rPr b="0" i="0" lang="en-US" sz="1350" u="none" cap="none" strike="noStrike">
                <a:solidFill>
                  <a:srgbClr val="FFFFFF"/>
                </a:solidFill>
                <a:latin typeface="Inter"/>
                <a:ea typeface="Inter"/>
                <a:cs typeface="Inter"/>
                <a:sym typeface="Inter"/>
              </a:rPr>
              <a:t>Adds log statements as temporary instrumentation.</a:t>
            </a:r>
            <a:endParaRPr b="0" i="0" sz="1350" u="none" cap="none" strike="noStrike">
              <a:solidFill>
                <a:schemeClr val="dk1"/>
              </a:solidFill>
              <a:latin typeface="Calibri"/>
              <a:ea typeface="Calibri"/>
              <a:cs typeface="Calibri"/>
              <a:sym typeface="Calibri"/>
            </a:endParaRPr>
          </a:p>
        </p:txBody>
      </p:sp>
      <p:sp>
        <p:nvSpPr>
          <p:cNvPr id="78" name="Google Shape;78;p5"/>
          <p:cNvSpPr/>
          <p:nvPr/>
        </p:nvSpPr>
        <p:spPr>
          <a:xfrm>
            <a:off x="502920" y="2971800"/>
            <a:ext cx="457200" cy="27432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1050"/>
              <a:buFont typeface="Inter"/>
              <a:buNone/>
            </a:pPr>
            <a:r>
              <a:rPr b="1" i="0" lang="en-US" sz="1050" u="none" cap="none" strike="noStrike">
                <a:solidFill>
                  <a:srgbClr val="E8339A"/>
                </a:solidFill>
                <a:latin typeface="Inter"/>
                <a:ea typeface="Inter"/>
                <a:cs typeface="Inter"/>
                <a:sym typeface="Inter"/>
              </a:rPr>
              <a:t>03</a:t>
            </a:r>
            <a:endParaRPr b="0" i="0" sz="1050" u="none" cap="none" strike="noStrike">
              <a:solidFill>
                <a:schemeClr val="dk1"/>
              </a:solidFill>
              <a:latin typeface="Calibri"/>
              <a:ea typeface="Calibri"/>
              <a:cs typeface="Calibri"/>
              <a:sym typeface="Calibri"/>
            </a:endParaRPr>
          </a:p>
        </p:txBody>
      </p:sp>
      <p:sp>
        <p:nvSpPr>
          <p:cNvPr id="79" name="Google Shape;79;p5"/>
          <p:cNvSpPr/>
          <p:nvPr/>
        </p:nvSpPr>
        <p:spPr>
          <a:xfrm>
            <a:off x="1143000" y="2953512"/>
            <a:ext cx="7498080" cy="438912"/>
          </a:xfrm>
          <a:prstGeom prst="rect">
            <a:avLst/>
          </a:prstGeom>
          <a:noFill/>
          <a:ln>
            <a:noFill/>
          </a:ln>
        </p:spPr>
        <p:txBody>
          <a:bodyPr anchorCtr="0" anchor="t" bIns="0" lIns="0" spcFirstLastPara="1" rIns="0" wrap="square" tIns="0">
            <a:noAutofit/>
          </a:bodyPr>
          <a:lstStyle/>
          <a:p>
            <a:pPr indent="0" lvl="0" marL="0" marR="0" rtl="0" algn="l">
              <a:lnSpc>
                <a:spcPct val="130000"/>
              </a:lnSpc>
              <a:spcBef>
                <a:spcPts val="0"/>
              </a:spcBef>
              <a:spcAft>
                <a:spcPts val="0"/>
              </a:spcAft>
              <a:buClr>
                <a:srgbClr val="FFFFFF"/>
              </a:buClr>
              <a:buSzPts val="1350"/>
              <a:buFont typeface="Inter"/>
              <a:buNone/>
            </a:pPr>
            <a:r>
              <a:rPr b="0" i="0" lang="en-US" sz="1350" u="none" cap="none" strike="noStrike">
                <a:solidFill>
                  <a:srgbClr val="FFFFFF"/>
                </a:solidFill>
                <a:latin typeface="Inter"/>
                <a:ea typeface="Inter"/>
                <a:cs typeface="Inter"/>
                <a:sym typeface="Inter"/>
              </a:rPr>
              <a:t>Asks you to reproduce the bug so it can see runtime behaviour.</a:t>
            </a:r>
            <a:endParaRPr b="0" i="0" sz="1350" u="none" cap="none" strike="noStrike">
              <a:solidFill>
                <a:schemeClr val="dk1"/>
              </a:solidFill>
              <a:latin typeface="Calibri"/>
              <a:ea typeface="Calibri"/>
              <a:cs typeface="Calibri"/>
              <a:sym typeface="Calibri"/>
            </a:endParaRPr>
          </a:p>
        </p:txBody>
      </p:sp>
      <p:sp>
        <p:nvSpPr>
          <p:cNvPr id="80" name="Google Shape;80;p5"/>
          <p:cNvSpPr/>
          <p:nvPr/>
        </p:nvSpPr>
        <p:spPr>
          <a:xfrm>
            <a:off x="502920" y="3474720"/>
            <a:ext cx="457200" cy="27432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1050"/>
              <a:buFont typeface="Inter"/>
              <a:buNone/>
            </a:pPr>
            <a:r>
              <a:rPr b="1" i="0" lang="en-US" sz="1050" u="none" cap="none" strike="noStrike">
                <a:solidFill>
                  <a:srgbClr val="E8339A"/>
                </a:solidFill>
                <a:latin typeface="Inter"/>
                <a:ea typeface="Inter"/>
                <a:cs typeface="Inter"/>
                <a:sym typeface="Inter"/>
              </a:rPr>
              <a:t>04</a:t>
            </a:r>
            <a:endParaRPr b="0" i="0" sz="1050" u="none" cap="none" strike="noStrike">
              <a:solidFill>
                <a:schemeClr val="dk1"/>
              </a:solidFill>
              <a:latin typeface="Calibri"/>
              <a:ea typeface="Calibri"/>
              <a:cs typeface="Calibri"/>
              <a:sym typeface="Calibri"/>
            </a:endParaRPr>
          </a:p>
        </p:txBody>
      </p:sp>
      <p:sp>
        <p:nvSpPr>
          <p:cNvPr id="81" name="Google Shape;81;p5"/>
          <p:cNvSpPr/>
          <p:nvPr/>
        </p:nvSpPr>
        <p:spPr>
          <a:xfrm>
            <a:off x="1143000" y="3456432"/>
            <a:ext cx="7498080" cy="438912"/>
          </a:xfrm>
          <a:prstGeom prst="rect">
            <a:avLst/>
          </a:prstGeom>
          <a:noFill/>
          <a:ln>
            <a:noFill/>
          </a:ln>
        </p:spPr>
        <p:txBody>
          <a:bodyPr anchorCtr="0" anchor="t" bIns="0" lIns="0" spcFirstLastPara="1" rIns="0" wrap="square" tIns="0">
            <a:noAutofit/>
          </a:bodyPr>
          <a:lstStyle/>
          <a:p>
            <a:pPr indent="0" lvl="0" marL="0" marR="0" rtl="0" algn="l">
              <a:lnSpc>
                <a:spcPct val="130000"/>
              </a:lnSpc>
              <a:spcBef>
                <a:spcPts val="0"/>
              </a:spcBef>
              <a:spcAft>
                <a:spcPts val="0"/>
              </a:spcAft>
              <a:buClr>
                <a:srgbClr val="FFFFFF"/>
              </a:buClr>
              <a:buSzPts val="1350"/>
              <a:buFont typeface="Inter"/>
              <a:buNone/>
            </a:pPr>
            <a:r>
              <a:rPr b="0" i="0" lang="en-US" sz="1350" u="none" cap="none" strike="noStrike">
                <a:solidFill>
                  <a:srgbClr val="FFFFFF"/>
                </a:solidFill>
                <a:latin typeface="Inter"/>
                <a:ea typeface="Inter"/>
                <a:cs typeface="Inter"/>
                <a:sym typeface="Inter"/>
              </a:rPr>
              <a:t>Analyses the captured logs, identifies the cause, proposes a targeted fix.</a:t>
            </a:r>
            <a:endParaRPr b="0" i="0" sz="1350" u="none" cap="none" strike="noStrike">
              <a:solidFill>
                <a:schemeClr val="dk1"/>
              </a:solidFill>
              <a:latin typeface="Calibri"/>
              <a:ea typeface="Calibri"/>
              <a:cs typeface="Calibri"/>
              <a:sym typeface="Calibri"/>
            </a:endParaRPr>
          </a:p>
        </p:txBody>
      </p:sp>
      <p:sp>
        <p:nvSpPr>
          <p:cNvPr id="82" name="Google Shape;82;p5"/>
          <p:cNvSpPr/>
          <p:nvPr/>
        </p:nvSpPr>
        <p:spPr>
          <a:xfrm>
            <a:off x="502920" y="3977640"/>
            <a:ext cx="457200" cy="27432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1050"/>
              <a:buFont typeface="Inter"/>
              <a:buNone/>
            </a:pPr>
            <a:r>
              <a:rPr b="1" i="0" lang="en-US" sz="1050" u="none" cap="none" strike="noStrike">
                <a:solidFill>
                  <a:srgbClr val="E8339A"/>
                </a:solidFill>
                <a:latin typeface="Inter"/>
                <a:ea typeface="Inter"/>
                <a:cs typeface="Inter"/>
                <a:sym typeface="Inter"/>
              </a:rPr>
              <a:t>05</a:t>
            </a:r>
            <a:endParaRPr b="0" i="0" sz="1050" u="none" cap="none" strike="noStrike">
              <a:solidFill>
                <a:schemeClr val="dk1"/>
              </a:solidFill>
              <a:latin typeface="Calibri"/>
              <a:ea typeface="Calibri"/>
              <a:cs typeface="Calibri"/>
              <a:sym typeface="Calibri"/>
            </a:endParaRPr>
          </a:p>
        </p:txBody>
      </p:sp>
      <p:sp>
        <p:nvSpPr>
          <p:cNvPr id="83" name="Google Shape;83;p5"/>
          <p:cNvSpPr/>
          <p:nvPr/>
        </p:nvSpPr>
        <p:spPr>
          <a:xfrm>
            <a:off x="1143000" y="3959352"/>
            <a:ext cx="7498080" cy="438912"/>
          </a:xfrm>
          <a:prstGeom prst="rect">
            <a:avLst/>
          </a:prstGeom>
          <a:noFill/>
          <a:ln>
            <a:noFill/>
          </a:ln>
        </p:spPr>
        <p:txBody>
          <a:bodyPr anchorCtr="0" anchor="t" bIns="0" lIns="0" spcFirstLastPara="1" rIns="0" wrap="square" tIns="0">
            <a:noAutofit/>
          </a:bodyPr>
          <a:lstStyle/>
          <a:p>
            <a:pPr indent="0" lvl="0" marL="0" marR="0" rtl="0" algn="l">
              <a:lnSpc>
                <a:spcPct val="130000"/>
              </a:lnSpc>
              <a:spcBef>
                <a:spcPts val="0"/>
              </a:spcBef>
              <a:spcAft>
                <a:spcPts val="0"/>
              </a:spcAft>
              <a:buClr>
                <a:srgbClr val="FFFFFF"/>
              </a:buClr>
              <a:buSzPts val="1350"/>
              <a:buFont typeface="Inter"/>
              <a:buNone/>
            </a:pPr>
            <a:r>
              <a:rPr b="0" i="0" lang="en-US" sz="1350" u="none" cap="none" strike="noStrike">
                <a:solidFill>
                  <a:srgbClr val="FFFFFF"/>
                </a:solidFill>
                <a:latin typeface="Inter"/>
                <a:ea typeface="Inter"/>
                <a:cs typeface="Inter"/>
                <a:sym typeface="Inter"/>
              </a:rPr>
              <a:t>Offers to remove the instrumentation once the fix is verified.</a:t>
            </a:r>
            <a:endParaRPr b="0" i="0" sz="1350" u="none" cap="none" strike="noStrike">
              <a:solidFill>
                <a:schemeClr val="dk1"/>
              </a:solidFill>
              <a:latin typeface="Calibri"/>
              <a:ea typeface="Calibri"/>
              <a:cs typeface="Calibri"/>
              <a:sym typeface="Calibri"/>
            </a:endParaRPr>
          </a:p>
        </p:txBody>
      </p:sp>
      <p:sp>
        <p:nvSpPr>
          <p:cNvPr id="84" name="Google Shape;84;p5"/>
          <p:cNvSpPr/>
          <p:nvPr/>
        </p:nvSpPr>
        <p:spPr>
          <a:xfrm>
            <a:off x="502920" y="4727448"/>
            <a:ext cx="8138160" cy="2286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7A7A7A"/>
              </a:buClr>
              <a:buSzPts val="900"/>
              <a:buFont typeface="Inter"/>
              <a:buNone/>
            </a:pPr>
            <a:r>
              <a:rPr b="0" i="0" lang="en-US" sz="900" u="none" cap="none" strike="noStrike">
                <a:solidFill>
                  <a:srgbClr val="7A7A7A"/>
                </a:solidFill>
                <a:latin typeface="Inter"/>
                <a:ea typeface="Inter"/>
                <a:cs typeface="Inter"/>
                <a:sym typeface="Inter"/>
              </a:rPr>
              <a:t>Full workflow: cursor.com/docs/agent/debug-mode</a:t>
            </a:r>
            <a:endParaRPr b="0" i="0" sz="900" u="none" cap="none" strike="noStrike">
              <a:solidFill>
                <a:schemeClr val="dk1"/>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89" name="Shape 89"/>
        <p:cNvGrpSpPr/>
        <p:nvPr/>
      </p:nvGrpSpPr>
      <p:grpSpPr>
        <a:xfrm>
          <a:off x="0" y="0"/>
          <a:ext cx="0" cy="0"/>
          <a:chOff x="0" y="0"/>
          <a:chExt cx="0" cy="0"/>
        </a:xfrm>
      </p:grpSpPr>
      <p:sp>
        <p:nvSpPr>
          <p:cNvPr id="90" name="Google Shape;90;p6"/>
          <p:cNvSpPr/>
          <p:nvPr/>
        </p:nvSpPr>
        <p:spPr>
          <a:xfrm>
            <a:off x="502920" y="411480"/>
            <a:ext cx="8138160" cy="20116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MECHANICS</a:t>
            </a:r>
            <a:endParaRPr b="0" i="0" sz="750" u="none" cap="none" strike="noStrike">
              <a:solidFill>
                <a:schemeClr val="dk1"/>
              </a:solidFill>
              <a:latin typeface="Calibri"/>
              <a:ea typeface="Calibri"/>
              <a:cs typeface="Calibri"/>
              <a:sym typeface="Calibri"/>
            </a:endParaRPr>
          </a:p>
        </p:txBody>
      </p:sp>
      <p:sp>
        <p:nvSpPr>
          <p:cNvPr id="91" name="Google Shape;91;p6"/>
          <p:cNvSpPr/>
          <p:nvPr/>
        </p:nvSpPr>
        <p:spPr>
          <a:xfrm>
            <a:off x="502920" y="658368"/>
            <a:ext cx="8138160" cy="100584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FFFFFF"/>
              </a:buClr>
              <a:buSzPts val="3000"/>
              <a:buFont typeface="Inter"/>
              <a:buNone/>
            </a:pPr>
            <a:r>
              <a:rPr b="0" i="0" lang="en-US" sz="3000" u="none" cap="none" strike="noStrike">
                <a:solidFill>
                  <a:srgbClr val="FFFFFF"/>
                </a:solidFill>
                <a:latin typeface="Inter"/>
                <a:ea typeface="Inter"/>
                <a:cs typeface="Inter"/>
                <a:sym typeface="Inter"/>
              </a:rPr>
              <a:t>How to reach Debug mode</a:t>
            </a:r>
            <a:endParaRPr b="0" i="0" sz="3000" u="none" cap="none" strike="noStrike">
              <a:solidFill>
                <a:schemeClr val="dk1"/>
              </a:solidFill>
              <a:latin typeface="Calibri"/>
              <a:ea typeface="Calibri"/>
              <a:cs typeface="Calibri"/>
              <a:sym typeface="Calibri"/>
            </a:endParaRPr>
          </a:p>
        </p:txBody>
      </p:sp>
      <p:sp>
        <p:nvSpPr>
          <p:cNvPr id="92" name="Google Shape;92;p6"/>
          <p:cNvSpPr/>
          <p:nvPr/>
        </p:nvSpPr>
        <p:spPr>
          <a:xfrm>
            <a:off x="502920" y="1783080"/>
            <a:ext cx="8138160" cy="10973"/>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3" name="Google Shape;93;p6"/>
          <p:cNvSpPr/>
          <p:nvPr/>
        </p:nvSpPr>
        <p:spPr>
          <a:xfrm>
            <a:off x="502920" y="2011680"/>
            <a:ext cx="3931920" cy="2514600"/>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4" name="Google Shape;94;p6"/>
          <p:cNvSpPr/>
          <p:nvPr/>
        </p:nvSpPr>
        <p:spPr>
          <a:xfrm>
            <a:off x="502920" y="2011680"/>
            <a:ext cx="3931920" cy="27432"/>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5" name="Google Shape;95;p6"/>
          <p:cNvSpPr/>
          <p:nvPr/>
        </p:nvSpPr>
        <p:spPr>
          <a:xfrm>
            <a:off x="777240" y="2148840"/>
            <a:ext cx="3383280" cy="2286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OPEN THE AGENT PANEL</a:t>
            </a:r>
            <a:endParaRPr b="0" i="0" sz="750" u="none" cap="none" strike="noStrike">
              <a:solidFill>
                <a:schemeClr val="dk1"/>
              </a:solidFill>
              <a:latin typeface="Calibri"/>
              <a:ea typeface="Calibri"/>
              <a:cs typeface="Calibri"/>
              <a:sym typeface="Calibri"/>
            </a:endParaRPr>
          </a:p>
        </p:txBody>
      </p:sp>
      <p:sp>
        <p:nvSpPr>
          <p:cNvPr id="96" name="Google Shape;96;p6"/>
          <p:cNvSpPr/>
          <p:nvPr/>
        </p:nvSpPr>
        <p:spPr>
          <a:xfrm>
            <a:off x="777240" y="2359152"/>
            <a:ext cx="3383280" cy="50292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FFFFFF"/>
              </a:buClr>
              <a:buSzPts val="2600"/>
              <a:buFont typeface="Inter"/>
              <a:buNone/>
            </a:pPr>
            <a:r>
              <a:rPr i="0" lang="en-US" sz="2600" u="none" cap="none" strike="noStrike">
                <a:solidFill>
                  <a:srgbClr val="FFFFFF"/>
                </a:solidFill>
                <a:latin typeface="Roboto Mono"/>
                <a:ea typeface="Roboto Mono"/>
                <a:cs typeface="Roboto Mono"/>
                <a:sym typeface="Roboto Mono"/>
              </a:rPr>
              <a:t>Cmd + I</a:t>
            </a:r>
            <a:endParaRPr i="0" sz="2600" u="none" cap="none" strike="noStrike">
              <a:solidFill>
                <a:schemeClr val="dk1"/>
              </a:solidFill>
              <a:latin typeface="Roboto Mono"/>
              <a:ea typeface="Roboto Mono"/>
              <a:cs typeface="Roboto Mono"/>
              <a:sym typeface="Roboto Mono"/>
            </a:endParaRPr>
          </a:p>
        </p:txBody>
      </p:sp>
      <p:sp>
        <p:nvSpPr>
          <p:cNvPr id="97" name="Google Shape;97;p6"/>
          <p:cNvSpPr/>
          <p:nvPr/>
        </p:nvSpPr>
        <p:spPr>
          <a:xfrm>
            <a:off x="777240" y="2834640"/>
            <a:ext cx="3383280" cy="27432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A8A8A8"/>
              </a:buClr>
              <a:buSzPts val="1100"/>
              <a:buFont typeface="Inter"/>
              <a:buNone/>
            </a:pPr>
            <a:r>
              <a:rPr b="0" i="0" lang="en-US" sz="1100" u="none" cap="none" strike="noStrike">
                <a:solidFill>
                  <a:srgbClr val="A8A8A8"/>
                </a:solidFill>
                <a:latin typeface="Inter"/>
                <a:ea typeface="Inter"/>
                <a:cs typeface="Inter"/>
                <a:sym typeface="Inter"/>
              </a:rPr>
              <a:t>(</a:t>
            </a:r>
            <a:r>
              <a:rPr i="0" lang="en-US" sz="1100" u="none" cap="none" strike="noStrike">
                <a:solidFill>
                  <a:srgbClr val="A8A8A8"/>
                </a:solidFill>
                <a:latin typeface="Roboto Mono"/>
                <a:ea typeface="Roboto Mono"/>
                <a:cs typeface="Roboto Mono"/>
                <a:sym typeface="Roboto Mono"/>
              </a:rPr>
              <a:t>Ctrl + I</a:t>
            </a:r>
            <a:r>
              <a:rPr b="0" i="0" lang="en-US" sz="1100" u="none" cap="none" strike="noStrike">
                <a:solidFill>
                  <a:srgbClr val="A8A8A8"/>
                </a:solidFill>
                <a:latin typeface="Inter"/>
                <a:ea typeface="Inter"/>
                <a:cs typeface="Inter"/>
                <a:sym typeface="Inter"/>
              </a:rPr>
              <a:t> on Windows or Linux)</a:t>
            </a:r>
            <a:endParaRPr b="0" i="0" sz="1100" u="none" cap="none" strike="noStrike">
              <a:solidFill>
                <a:schemeClr val="dk1"/>
              </a:solidFill>
              <a:latin typeface="Calibri"/>
              <a:ea typeface="Calibri"/>
              <a:cs typeface="Calibri"/>
              <a:sym typeface="Calibri"/>
            </a:endParaRPr>
          </a:p>
        </p:txBody>
      </p:sp>
      <p:sp>
        <p:nvSpPr>
          <p:cNvPr id="98" name="Google Shape;98;p6"/>
          <p:cNvSpPr/>
          <p:nvPr/>
        </p:nvSpPr>
        <p:spPr>
          <a:xfrm>
            <a:off x="777240" y="3200400"/>
            <a:ext cx="3383280" cy="9144"/>
          </a:xfrm>
          <a:prstGeom prst="rect">
            <a:avLst/>
          </a:prstGeom>
          <a:solidFill>
            <a:srgbClr val="2A2A2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9" name="Google Shape;99;p6"/>
          <p:cNvSpPr/>
          <p:nvPr/>
        </p:nvSpPr>
        <p:spPr>
          <a:xfrm>
            <a:off x="777240" y="3310128"/>
            <a:ext cx="3383280" cy="2286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CYCLE MODES</a:t>
            </a:r>
            <a:endParaRPr b="0" i="0" sz="750" u="none" cap="none" strike="noStrike">
              <a:solidFill>
                <a:schemeClr val="dk1"/>
              </a:solidFill>
              <a:latin typeface="Calibri"/>
              <a:ea typeface="Calibri"/>
              <a:cs typeface="Calibri"/>
              <a:sym typeface="Calibri"/>
            </a:endParaRPr>
          </a:p>
        </p:txBody>
      </p:sp>
      <p:sp>
        <p:nvSpPr>
          <p:cNvPr id="100" name="Google Shape;100;p6"/>
          <p:cNvSpPr/>
          <p:nvPr/>
        </p:nvSpPr>
        <p:spPr>
          <a:xfrm>
            <a:off x="777240" y="3520440"/>
            <a:ext cx="3383280" cy="50292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FFFFFF"/>
              </a:buClr>
              <a:buSzPts val="2600"/>
              <a:buFont typeface="Inter"/>
              <a:buNone/>
            </a:pPr>
            <a:r>
              <a:rPr i="0" lang="en-US" sz="2600" u="none" cap="none" strike="noStrike">
                <a:solidFill>
                  <a:srgbClr val="FFFFFF"/>
                </a:solidFill>
                <a:latin typeface="Roboto Mono"/>
                <a:ea typeface="Roboto Mono"/>
                <a:cs typeface="Roboto Mono"/>
                <a:sym typeface="Roboto Mono"/>
              </a:rPr>
              <a:t>Shift + Tab</a:t>
            </a:r>
            <a:endParaRPr i="0" sz="2600" u="none" cap="none" strike="noStrike">
              <a:solidFill>
                <a:schemeClr val="dk1"/>
              </a:solidFill>
              <a:latin typeface="Roboto Mono"/>
              <a:ea typeface="Roboto Mono"/>
              <a:cs typeface="Roboto Mono"/>
              <a:sym typeface="Roboto Mono"/>
            </a:endParaRPr>
          </a:p>
        </p:txBody>
      </p:sp>
      <p:sp>
        <p:nvSpPr>
          <p:cNvPr id="101" name="Google Shape;101;p6"/>
          <p:cNvSpPr/>
          <p:nvPr/>
        </p:nvSpPr>
        <p:spPr>
          <a:xfrm>
            <a:off x="777240" y="4023360"/>
            <a:ext cx="3383280" cy="365760"/>
          </a:xfrm>
          <a:prstGeom prst="rect">
            <a:avLst/>
          </a:prstGeom>
          <a:noFill/>
          <a:ln>
            <a:noFill/>
          </a:ln>
        </p:spPr>
        <p:txBody>
          <a:bodyPr anchorCtr="0" anchor="t" bIns="0" lIns="0" spcFirstLastPara="1" rIns="0" wrap="square" tIns="0">
            <a:noAutofit/>
          </a:bodyPr>
          <a:lstStyle/>
          <a:p>
            <a:pPr indent="0" lvl="0" marL="0" marR="0" rtl="0" algn="l">
              <a:lnSpc>
                <a:spcPct val="130000"/>
              </a:lnSpc>
              <a:spcBef>
                <a:spcPts val="0"/>
              </a:spcBef>
              <a:spcAft>
                <a:spcPts val="0"/>
              </a:spcAft>
              <a:buClr>
                <a:srgbClr val="A8A8A8"/>
              </a:buClr>
              <a:buSzPts val="1100"/>
              <a:buFont typeface="Inter"/>
              <a:buNone/>
            </a:pPr>
            <a:r>
              <a:rPr b="0" i="0" lang="en-US" sz="1100" u="none" cap="none" strike="noStrike">
                <a:solidFill>
                  <a:srgbClr val="A8A8A8"/>
                </a:solidFill>
                <a:latin typeface="Inter"/>
                <a:ea typeface="Inter"/>
                <a:cs typeface="Inter"/>
                <a:sym typeface="Inter"/>
              </a:rPr>
              <a:t>Or use the mode picker at the top of the Agent input.</a:t>
            </a:r>
            <a:endParaRPr b="0" i="0" sz="1100" u="none" cap="none" strike="noStrike">
              <a:solidFill>
                <a:schemeClr val="dk1"/>
              </a:solidFill>
              <a:latin typeface="Calibri"/>
              <a:ea typeface="Calibri"/>
              <a:cs typeface="Calibri"/>
              <a:sym typeface="Calibri"/>
            </a:endParaRPr>
          </a:p>
        </p:txBody>
      </p:sp>
      <p:sp>
        <p:nvSpPr>
          <p:cNvPr id="102" name="Google Shape;102;p6"/>
          <p:cNvSpPr/>
          <p:nvPr/>
        </p:nvSpPr>
        <p:spPr>
          <a:xfrm>
            <a:off x="4709160" y="2011680"/>
            <a:ext cx="3931920" cy="2514600"/>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3" name="Google Shape;103;p6"/>
          <p:cNvSpPr/>
          <p:nvPr/>
        </p:nvSpPr>
        <p:spPr>
          <a:xfrm>
            <a:off x="4983480" y="2148840"/>
            <a:ext cx="3383280" cy="2286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A8A8A8"/>
              </a:buClr>
              <a:buSzPts val="750"/>
              <a:buFont typeface="Inter"/>
              <a:buNone/>
            </a:pPr>
            <a:r>
              <a:rPr b="1" lang="en-US" sz="750">
                <a:solidFill>
                  <a:srgbClr val="A8A8A8"/>
                </a:solidFill>
                <a:latin typeface="Inter"/>
                <a:ea typeface="Inter"/>
                <a:cs typeface="Inter"/>
                <a:sym typeface="Inter"/>
              </a:rPr>
              <a:t>N.B.</a:t>
            </a:r>
            <a:endParaRPr b="0" i="0" sz="750" u="none" cap="none" strike="noStrike">
              <a:solidFill>
                <a:schemeClr val="dk1"/>
              </a:solidFill>
              <a:latin typeface="Calibri"/>
              <a:ea typeface="Calibri"/>
              <a:cs typeface="Calibri"/>
              <a:sym typeface="Calibri"/>
            </a:endParaRPr>
          </a:p>
        </p:txBody>
      </p:sp>
      <p:sp>
        <p:nvSpPr>
          <p:cNvPr id="104" name="Google Shape;104;p6"/>
          <p:cNvSpPr/>
          <p:nvPr/>
        </p:nvSpPr>
        <p:spPr>
          <a:xfrm>
            <a:off x="4983480" y="2395728"/>
            <a:ext cx="3383280" cy="77724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FFFFFF"/>
              </a:buClr>
              <a:buSzPts val="2200"/>
              <a:buFont typeface="Inter"/>
              <a:buNone/>
            </a:pPr>
            <a:r>
              <a:rPr b="0" i="0" lang="en-US" sz="2200" u="none" cap="none" strike="noStrike">
                <a:solidFill>
                  <a:srgbClr val="FFFFFF"/>
                </a:solidFill>
                <a:latin typeface="Inter"/>
                <a:ea typeface="Inter"/>
                <a:cs typeface="Inter"/>
                <a:sym typeface="Inter"/>
              </a:rPr>
              <a:t>Debug mode is a picker choice.</a:t>
            </a:r>
            <a:endParaRPr b="0" i="0" sz="2200" u="none" cap="none" strike="noStrike">
              <a:solidFill>
                <a:schemeClr val="dk1"/>
              </a:solidFill>
              <a:latin typeface="Calibri"/>
              <a:ea typeface="Calibri"/>
              <a:cs typeface="Calibri"/>
              <a:sym typeface="Calibri"/>
            </a:endParaRPr>
          </a:p>
        </p:txBody>
      </p:sp>
      <p:sp>
        <p:nvSpPr>
          <p:cNvPr id="105" name="Google Shape;105;p6"/>
          <p:cNvSpPr/>
          <p:nvPr/>
        </p:nvSpPr>
        <p:spPr>
          <a:xfrm>
            <a:off x="4983480" y="3314690"/>
            <a:ext cx="3383400" cy="914400"/>
          </a:xfrm>
          <a:prstGeom prst="rect">
            <a:avLst/>
          </a:prstGeom>
          <a:noFill/>
          <a:ln>
            <a:noFill/>
          </a:ln>
        </p:spPr>
        <p:txBody>
          <a:bodyPr anchorCtr="0" anchor="t" bIns="0" lIns="0" spcFirstLastPara="1" rIns="0" wrap="square" tIns="0">
            <a:noAutofit/>
          </a:bodyPr>
          <a:lstStyle/>
          <a:p>
            <a:pPr indent="0" lvl="0" marL="0" marR="0" rtl="0" algn="l">
              <a:lnSpc>
                <a:spcPct val="140000"/>
              </a:lnSpc>
              <a:spcBef>
                <a:spcPts val="0"/>
              </a:spcBef>
              <a:spcAft>
                <a:spcPts val="0"/>
              </a:spcAft>
              <a:buClr>
                <a:srgbClr val="A8A8A8"/>
              </a:buClr>
              <a:buSzPts val="1200"/>
              <a:buFont typeface="Inter"/>
              <a:buNone/>
            </a:pPr>
            <a:r>
              <a:rPr b="0" i="0" lang="en-US" sz="1200" u="none" cap="none" strike="noStrike">
                <a:solidFill>
                  <a:srgbClr val="A8A8A8"/>
                </a:solidFill>
                <a:latin typeface="Inter"/>
                <a:ea typeface="Inter"/>
                <a:cs typeface="Inter"/>
                <a:sym typeface="Inter"/>
              </a:rPr>
              <a:t>Not an automatic response to errors. Older blog posts still describe it that way; they are out of date. If you do not pick it, you will never be in it.</a:t>
            </a:r>
            <a:endParaRPr b="0" i="0" sz="1200" u="none" cap="none" strike="noStrike">
              <a:solidFill>
                <a:schemeClr val="dk1"/>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10" name="Shape 110"/>
        <p:cNvGrpSpPr/>
        <p:nvPr/>
      </p:nvGrpSpPr>
      <p:grpSpPr>
        <a:xfrm>
          <a:off x="0" y="0"/>
          <a:ext cx="0" cy="0"/>
          <a:chOff x="0" y="0"/>
          <a:chExt cx="0" cy="0"/>
        </a:xfrm>
      </p:grpSpPr>
      <p:sp>
        <p:nvSpPr>
          <p:cNvPr id="111" name="Google Shape;111;p7"/>
          <p:cNvSpPr/>
          <p:nvPr/>
        </p:nvSpPr>
        <p:spPr>
          <a:xfrm>
            <a:off x="502920" y="411480"/>
            <a:ext cx="8138160" cy="20116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WHEN TO USE IT</a:t>
            </a:r>
            <a:endParaRPr b="0" i="0" sz="750" u="none" cap="none" strike="noStrike">
              <a:solidFill>
                <a:schemeClr val="dk1"/>
              </a:solidFill>
              <a:latin typeface="Calibri"/>
              <a:ea typeface="Calibri"/>
              <a:cs typeface="Calibri"/>
              <a:sym typeface="Calibri"/>
            </a:endParaRPr>
          </a:p>
        </p:txBody>
      </p:sp>
      <p:sp>
        <p:nvSpPr>
          <p:cNvPr id="112" name="Google Shape;112;p7"/>
          <p:cNvSpPr/>
          <p:nvPr/>
        </p:nvSpPr>
        <p:spPr>
          <a:xfrm>
            <a:off x="502920" y="658368"/>
            <a:ext cx="8138160" cy="100584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FFFFFF"/>
              </a:buClr>
              <a:buSzPts val="3000"/>
              <a:buFont typeface="Inter"/>
              <a:buNone/>
            </a:pPr>
            <a:r>
              <a:rPr b="0" i="0" lang="en-US" sz="3000" u="none" cap="none" strike="noStrike">
                <a:solidFill>
                  <a:srgbClr val="FFFFFF"/>
                </a:solidFill>
                <a:latin typeface="Inter"/>
                <a:ea typeface="Inter"/>
                <a:cs typeface="Inter"/>
                <a:sym typeface="Inter"/>
              </a:rPr>
              <a:t>When Debug mode is the right reach</a:t>
            </a:r>
            <a:endParaRPr b="0" i="0" sz="3000" u="none" cap="none" strike="noStrike">
              <a:solidFill>
                <a:schemeClr val="dk1"/>
              </a:solidFill>
              <a:latin typeface="Calibri"/>
              <a:ea typeface="Calibri"/>
              <a:cs typeface="Calibri"/>
              <a:sym typeface="Calibri"/>
            </a:endParaRPr>
          </a:p>
        </p:txBody>
      </p:sp>
      <p:sp>
        <p:nvSpPr>
          <p:cNvPr id="113" name="Google Shape;113;p7"/>
          <p:cNvSpPr/>
          <p:nvPr/>
        </p:nvSpPr>
        <p:spPr>
          <a:xfrm>
            <a:off x="502920" y="1783080"/>
            <a:ext cx="8138160" cy="10973"/>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4" name="Google Shape;114;p7"/>
          <p:cNvSpPr/>
          <p:nvPr/>
        </p:nvSpPr>
        <p:spPr>
          <a:xfrm>
            <a:off x="502920" y="2130552"/>
            <a:ext cx="182880" cy="12802"/>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5" name="Google Shape;115;p7"/>
          <p:cNvSpPr/>
          <p:nvPr/>
        </p:nvSpPr>
        <p:spPr>
          <a:xfrm>
            <a:off x="795528" y="2011680"/>
            <a:ext cx="7845552" cy="457200"/>
          </a:xfrm>
          <a:prstGeom prst="rect">
            <a:avLst/>
          </a:prstGeom>
          <a:noFill/>
          <a:ln>
            <a:noFill/>
          </a:ln>
        </p:spPr>
        <p:txBody>
          <a:bodyPr anchorCtr="0" anchor="t" bIns="0" lIns="0" spcFirstLastPara="1" rIns="0" wrap="square" tIns="0">
            <a:noAutofit/>
          </a:bodyPr>
          <a:lstStyle/>
          <a:p>
            <a:pPr indent="0" lvl="0" marL="0" marR="0" rtl="0" algn="l">
              <a:lnSpc>
                <a:spcPct val="135000"/>
              </a:lnSpc>
              <a:spcBef>
                <a:spcPts val="0"/>
              </a:spcBef>
              <a:spcAft>
                <a:spcPts val="0"/>
              </a:spcAft>
              <a:buClr>
                <a:srgbClr val="FFFFFF"/>
              </a:buClr>
              <a:buSzPts val="1500"/>
              <a:buFont typeface="Inter"/>
              <a:buNone/>
            </a:pPr>
            <a:r>
              <a:rPr b="0" i="0" lang="en-US" sz="1500" u="none" cap="none" strike="noStrike">
                <a:solidFill>
                  <a:srgbClr val="FFFFFF"/>
                </a:solidFill>
                <a:latin typeface="Inter"/>
                <a:ea typeface="Inter"/>
                <a:cs typeface="Inter"/>
                <a:sym typeface="Inter"/>
              </a:rPr>
              <a:t>Bugs you can reproduce but cannot explain by reading the code.</a:t>
            </a:r>
            <a:endParaRPr b="0" i="0" sz="1500" u="none" cap="none" strike="noStrike">
              <a:solidFill>
                <a:schemeClr val="dk1"/>
              </a:solidFill>
              <a:latin typeface="Calibri"/>
              <a:ea typeface="Calibri"/>
              <a:cs typeface="Calibri"/>
              <a:sym typeface="Calibri"/>
            </a:endParaRPr>
          </a:p>
        </p:txBody>
      </p:sp>
      <p:sp>
        <p:nvSpPr>
          <p:cNvPr id="116" name="Google Shape;116;p7"/>
          <p:cNvSpPr/>
          <p:nvPr/>
        </p:nvSpPr>
        <p:spPr>
          <a:xfrm>
            <a:off x="502920" y="2679192"/>
            <a:ext cx="182880" cy="12802"/>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 name="Google Shape;117;p7"/>
          <p:cNvSpPr/>
          <p:nvPr/>
        </p:nvSpPr>
        <p:spPr>
          <a:xfrm>
            <a:off x="795528" y="2560320"/>
            <a:ext cx="7845552" cy="457200"/>
          </a:xfrm>
          <a:prstGeom prst="rect">
            <a:avLst/>
          </a:prstGeom>
          <a:noFill/>
          <a:ln>
            <a:noFill/>
          </a:ln>
        </p:spPr>
        <p:txBody>
          <a:bodyPr anchorCtr="0" anchor="t" bIns="0" lIns="0" spcFirstLastPara="1" rIns="0" wrap="square" tIns="0">
            <a:noAutofit/>
          </a:bodyPr>
          <a:lstStyle/>
          <a:p>
            <a:pPr indent="0" lvl="0" marL="0" marR="0" rtl="0" algn="l">
              <a:lnSpc>
                <a:spcPct val="135000"/>
              </a:lnSpc>
              <a:spcBef>
                <a:spcPts val="0"/>
              </a:spcBef>
              <a:spcAft>
                <a:spcPts val="0"/>
              </a:spcAft>
              <a:buClr>
                <a:srgbClr val="FFFFFF"/>
              </a:buClr>
              <a:buSzPts val="1500"/>
              <a:buFont typeface="Inter"/>
              <a:buNone/>
            </a:pPr>
            <a:r>
              <a:rPr b="0" i="0" lang="en-US" sz="1500" u="none" cap="none" strike="noStrike">
                <a:solidFill>
                  <a:srgbClr val="FFFFFF"/>
                </a:solidFill>
                <a:latin typeface="Inter"/>
                <a:ea typeface="Inter"/>
                <a:cs typeface="Inter"/>
                <a:sym typeface="Inter"/>
              </a:rPr>
              <a:t>Race conditions, timing issues, anything that depends on execution order.</a:t>
            </a:r>
            <a:endParaRPr b="0" i="0" sz="1500" u="none" cap="none" strike="noStrike">
              <a:solidFill>
                <a:schemeClr val="dk1"/>
              </a:solidFill>
              <a:latin typeface="Calibri"/>
              <a:ea typeface="Calibri"/>
              <a:cs typeface="Calibri"/>
              <a:sym typeface="Calibri"/>
            </a:endParaRPr>
          </a:p>
        </p:txBody>
      </p:sp>
      <p:sp>
        <p:nvSpPr>
          <p:cNvPr id="118" name="Google Shape;118;p7"/>
          <p:cNvSpPr/>
          <p:nvPr/>
        </p:nvSpPr>
        <p:spPr>
          <a:xfrm>
            <a:off x="502920" y="3227832"/>
            <a:ext cx="182880" cy="12802"/>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9" name="Google Shape;119;p7"/>
          <p:cNvSpPr/>
          <p:nvPr/>
        </p:nvSpPr>
        <p:spPr>
          <a:xfrm>
            <a:off x="795528" y="3108960"/>
            <a:ext cx="7845552" cy="457200"/>
          </a:xfrm>
          <a:prstGeom prst="rect">
            <a:avLst/>
          </a:prstGeom>
          <a:noFill/>
          <a:ln>
            <a:noFill/>
          </a:ln>
        </p:spPr>
        <p:txBody>
          <a:bodyPr anchorCtr="0" anchor="t" bIns="0" lIns="0" spcFirstLastPara="1" rIns="0" wrap="square" tIns="0">
            <a:noAutofit/>
          </a:bodyPr>
          <a:lstStyle/>
          <a:p>
            <a:pPr indent="0" lvl="0" marL="0" marR="0" rtl="0" algn="l">
              <a:lnSpc>
                <a:spcPct val="135000"/>
              </a:lnSpc>
              <a:spcBef>
                <a:spcPts val="0"/>
              </a:spcBef>
              <a:spcAft>
                <a:spcPts val="0"/>
              </a:spcAft>
              <a:buClr>
                <a:srgbClr val="FFFFFF"/>
              </a:buClr>
              <a:buSzPts val="1500"/>
              <a:buFont typeface="Inter"/>
              <a:buNone/>
            </a:pPr>
            <a:r>
              <a:rPr b="0" i="0" lang="en-US" sz="1500" u="none" cap="none" strike="noStrike">
                <a:solidFill>
                  <a:srgbClr val="FFFFFF"/>
                </a:solidFill>
                <a:latin typeface="Inter"/>
                <a:ea typeface="Inter"/>
                <a:cs typeface="Inter"/>
                <a:sym typeface="Inter"/>
              </a:rPr>
              <a:t>Performance problems and memory leaks that need runtime profiling.</a:t>
            </a:r>
            <a:endParaRPr b="0" i="0" sz="1500" u="none" cap="none" strike="noStrike">
              <a:solidFill>
                <a:schemeClr val="dk1"/>
              </a:solidFill>
              <a:latin typeface="Calibri"/>
              <a:ea typeface="Calibri"/>
              <a:cs typeface="Calibri"/>
              <a:sym typeface="Calibri"/>
            </a:endParaRPr>
          </a:p>
        </p:txBody>
      </p:sp>
      <p:sp>
        <p:nvSpPr>
          <p:cNvPr id="120" name="Google Shape;120;p7"/>
          <p:cNvSpPr/>
          <p:nvPr/>
        </p:nvSpPr>
        <p:spPr>
          <a:xfrm>
            <a:off x="502920" y="3776472"/>
            <a:ext cx="182880" cy="12802"/>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1" name="Google Shape;121;p7"/>
          <p:cNvSpPr/>
          <p:nvPr/>
        </p:nvSpPr>
        <p:spPr>
          <a:xfrm>
            <a:off x="795528" y="3657600"/>
            <a:ext cx="7845552" cy="457200"/>
          </a:xfrm>
          <a:prstGeom prst="rect">
            <a:avLst/>
          </a:prstGeom>
          <a:noFill/>
          <a:ln>
            <a:noFill/>
          </a:ln>
        </p:spPr>
        <p:txBody>
          <a:bodyPr anchorCtr="0" anchor="t" bIns="0" lIns="0" spcFirstLastPara="1" rIns="0" wrap="square" tIns="0">
            <a:noAutofit/>
          </a:bodyPr>
          <a:lstStyle/>
          <a:p>
            <a:pPr indent="0" lvl="0" marL="0" marR="0" rtl="0" algn="l">
              <a:lnSpc>
                <a:spcPct val="135000"/>
              </a:lnSpc>
              <a:spcBef>
                <a:spcPts val="0"/>
              </a:spcBef>
              <a:spcAft>
                <a:spcPts val="0"/>
              </a:spcAft>
              <a:buClr>
                <a:srgbClr val="FFFFFF"/>
              </a:buClr>
              <a:buSzPts val="1500"/>
              <a:buFont typeface="Inter"/>
              <a:buNone/>
            </a:pPr>
            <a:r>
              <a:rPr b="0" i="0" lang="en-US" sz="1500" u="none" cap="none" strike="noStrike">
                <a:solidFill>
                  <a:srgbClr val="FFFFFF"/>
                </a:solidFill>
                <a:latin typeface="Inter"/>
                <a:ea typeface="Inter"/>
                <a:cs typeface="Inter"/>
                <a:sym typeface="Inter"/>
              </a:rPr>
              <a:t>Regressions where something that used to work now does not.</a:t>
            </a:r>
            <a:endParaRPr b="0" i="0" sz="1500" u="none" cap="none" strike="noStrike">
              <a:solidFill>
                <a:schemeClr val="dk1"/>
              </a:solidFill>
              <a:latin typeface="Calibri"/>
              <a:ea typeface="Calibri"/>
              <a:cs typeface="Calibri"/>
              <a:sym typeface="Calibri"/>
            </a:endParaRPr>
          </a:p>
        </p:txBody>
      </p:sp>
      <p:sp>
        <p:nvSpPr>
          <p:cNvPr id="122" name="Google Shape;122;p7"/>
          <p:cNvSpPr/>
          <p:nvPr/>
        </p:nvSpPr>
        <p:spPr>
          <a:xfrm>
            <a:off x="502920" y="4434840"/>
            <a:ext cx="182880" cy="12802"/>
          </a:xfrm>
          <a:prstGeom prst="rect">
            <a:avLst/>
          </a:prstGeom>
          <a:solidFill>
            <a:srgbClr val="7A7A7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3" name="Google Shape;123;p7"/>
          <p:cNvSpPr/>
          <p:nvPr/>
        </p:nvSpPr>
        <p:spPr>
          <a:xfrm>
            <a:off x="795528" y="4334256"/>
            <a:ext cx="7845552" cy="365760"/>
          </a:xfrm>
          <a:prstGeom prst="rect">
            <a:avLst/>
          </a:prstGeom>
          <a:noFill/>
          <a:ln>
            <a:noFill/>
          </a:ln>
        </p:spPr>
        <p:txBody>
          <a:bodyPr anchorCtr="0" anchor="t" bIns="0" lIns="0" spcFirstLastPara="1" rIns="0" wrap="square" tIns="0">
            <a:noAutofit/>
          </a:bodyPr>
          <a:lstStyle/>
          <a:p>
            <a:pPr indent="0" lvl="0" marL="0" marR="0" rtl="0" algn="l">
              <a:lnSpc>
                <a:spcPct val="135000"/>
              </a:lnSpc>
              <a:spcBef>
                <a:spcPts val="0"/>
              </a:spcBef>
              <a:spcAft>
                <a:spcPts val="0"/>
              </a:spcAft>
              <a:buClr>
                <a:srgbClr val="7A7A7A"/>
              </a:buClr>
              <a:buSzPts val="1100"/>
              <a:buFont typeface="Inter"/>
              <a:buNone/>
            </a:pPr>
            <a:r>
              <a:rPr b="0" i="0" lang="en-US" sz="1100" u="none" cap="none" strike="noStrike">
                <a:solidFill>
                  <a:srgbClr val="7A7A7A"/>
                </a:solidFill>
                <a:latin typeface="Inter"/>
                <a:ea typeface="Inter"/>
                <a:cs typeface="Inter"/>
                <a:sym typeface="Inter"/>
              </a:rPr>
              <a:t>What it is not for: bugs where you already know the cause. Skip Debug mode and go straight to Inline Edit or Agent.</a:t>
            </a:r>
            <a:endParaRPr b="0" i="0" sz="1100" u="none" cap="none" strike="noStrike">
              <a:solidFill>
                <a:schemeClr val="dk1"/>
              </a:solidFill>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28" name="Shape 128"/>
        <p:cNvGrpSpPr/>
        <p:nvPr/>
      </p:nvGrpSpPr>
      <p:grpSpPr>
        <a:xfrm>
          <a:off x="0" y="0"/>
          <a:ext cx="0" cy="0"/>
          <a:chOff x="0" y="0"/>
          <a:chExt cx="0" cy="0"/>
        </a:xfrm>
      </p:grpSpPr>
      <p:sp>
        <p:nvSpPr>
          <p:cNvPr id="129" name="Google Shape;129;p8"/>
          <p:cNvSpPr/>
          <p:nvPr/>
        </p:nvSpPr>
        <p:spPr>
          <a:xfrm>
            <a:off x="502920" y="411480"/>
            <a:ext cx="8138160" cy="20116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MODE SELECTION</a:t>
            </a:r>
            <a:endParaRPr b="0" i="0" sz="750" u="none" cap="none" strike="noStrike">
              <a:solidFill>
                <a:schemeClr val="dk1"/>
              </a:solidFill>
              <a:latin typeface="Calibri"/>
              <a:ea typeface="Calibri"/>
              <a:cs typeface="Calibri"/>
              <a:sym typeface="Calibri"/>
            </a:endParaRPr>
          </a:p>
        </p:txBody>
      </p:sp>
      <p:sp>
        <p:nvSpPr>
          <p:cNvPr id="130" name="Google Shape;130;p8"/>
          <p:cNvSpPr/>
          <p:nvPr/>
        </p:nvSpPr>
        <p:spPr>
          <a:xfrm>
            <a:off x="502920" y="658368"/>
            <a:ext cx="8138160" cy="100584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FFFFFF"/>
              </a:buClr>
              <a:buSzPts val="3000"/>
              <a:buFont typeface="Inter"/>
              <a:buNone/>
            </a:pPr>
            <a:r>
              <a:rPr b="0" i="0" lang="en-US" sz="3000" u="none" cap="none" strike="noStrike">
                <a:solidFill>
                  <a:srgbClr val="FFFFFF"/>
                </a:solidFill>
                <a:latin typeface="Inter"/>
                <a:ea typeface="Inter"/>
                <a:cs typeface="Inter"/>
                <a:sym typeface="Inter"/>
              </a:rPr>
              <a:t>Which mode for which bug</a:t>
            </a:r>
            <a:endParaRPr b="0" i="0" sz="3000" u="none" cap="none" strike="noStrike">
              <a:solidFill>
                <a:schemeClr val="dk1"/>
              </a:solidFill>
              <a:latin typeface="Calibri"/>
              <a:ea typeface="Calibri"/>
              <a:cs typeface="Calibri"/>
              <a:sym typeface="Calibri"/>
            </a:endParaRPr>
          </a:p>
        </p:txBody>
      </p:sp>
      <p:sp>
        <p:nvSpPr>
          <p:cNvPr id="131" name="Google Shape;131;p8"/>
          <p:cNvSpPr/>
          <p:nvPr/>
        </p:nvSpPr>
        <p:spPr>
          <a:xfrm>
            <a:off x="502920" y="1783080"/>
            <a:ext cx="8138160" cy="10973"/>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2" name="Google Shape;132;p8"/>
          <p:cNvSpPr/>
          <p:nvPr/>
        </p:nvSpPr>
        <p:spPr>
          <a:xfrm>
            <a:off x="502920" y="1965960"/>
            <a:ext cx="3954780" cy="1298448"/>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3" name="Google Shape;133;p8"/>
          <p:cNvSpPr/>
          <p:nvPr/>
        </p:nvSpPr>
        <p:spPr>
          <a:xfrm>
            <a:off x="502920" y="1965960"/>
            <a:ext cx="3954780" cy="27432"/>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4" name="Google Shape;134;p8"/>
          <p:cNvSpPr/>
          <p:nvPr/>
        </p:nvSpPr>
        <p:spPr>
          <a:xfrm>
            <a:off x="777240" y="2167128"/>
            <a:ext cx="3406140" cy="27432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A8A8A8"/>
              </a:buClr>
              <a:buSzPts val="1100"/>
              <a:buFont typeface="Inter"/>
              <a:buNone/>
            </a:pPr>
            <a:r>
              <a:rPr b="0" i="1" lang="en-US" sz="1100" u="none" cap="none" strike="noStrike">
                <a:solidFill>
                  <a:srgbClr val="A8A8A8"/>
                </a:solidFill>
                <a:latin typeface="Inter"/>
                <a:ea typeface="Inter"/>
                <a:cs typeface="Inter"/>
                <a:sym typeface="Inter"/>
              </a:rPr>
              <a:t>“I have no idea what's wrong.”</a:t>
            </a:r>
            <a:endParaRPr b="0" i="0" sz="1100" u="none" cap="none" strike="noStrike">
              <a:solidFill>
                <a:schemeClr val="dk1"/>
              </a:solidFill>
              <a:latin typeface="Calibri"/>
              <a:ea typeface="Calibri"/>
              <a:cs typeface="Calibri"/>
              <a:sym typeface="Calibri"/>
            </a:endParaRPr>
          </a:p>
        </p:txBody>
      </p:sp>
      <p:sp>
        <p:nvSpPr>
          <p:cNvPr id="135" name="Google Shape;135;p8"/>
          <p:cNvSpPr/>
          <p:nvPr/>
        </p:nvSpPr>
        <p:spPr>
          <a:xfrm>
            <a:off x="777240" y="2441448"/>
            <a:ext cx="3406140" cy="41148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FFFFFF"/>
              </a:buClr>
              <a:buSzPts val="2200"/>
              <a:buFont typeface="Inter"/>
              <a:buNone/>
            </a:pPr>
            <a:r>
              <a:rPr b="0" i="0" lang="en-US" sz="2200" u="none" cap="none" strike="noStrike">
                <a:solidFill>
                  <a:srgbClr val="FFFFFF"/>
                </a:solidFill>
                <a:latin typeface="Inter"/>
                <a:ea typeface="Inter"/>
                <a:cs typeface="Inter"/>
                <a:sym typeface="Inter"/>
              </a:rPr>
              <a:t>Debug</a:t>
            </a:r>
            <a:endParaRPr b="0" i="0" sz="2200" u="none" cap="none" strike="noStrike">
              <a:solidFill>
                <a:schemeClr val="dk1"/>
              </a:solidFill>
              <a:latin typeface="Calibri"/>
              <a:ea typeface="Calibri"/>
              <a:cs typeface="Calibri"/>
              <a:sym typeface="Calibri"/>
            </a:endParaRPr>
          </a:p>
        </p:txBody>
      </p:sp>
      <p:sp>
        <p:nvSpPr>
          <p:cNvPr id="136" name="Google Shape;136;p8"/>
          <p:cNvSpPr/>
          <p:nvPr/>
        </p:nvSpPr>
        <p:spPr>
          <a:xfrm>
            <a:off x="777240" y="2880360"/>
            <a:ext cx="3406140" cy="365760"/>
          </a:xfrm>
          <a:prstGeom prst="rect">
            <a:avLst/>
          </a:prstGeom>
          <a:noFill/>
          <a:ln>
            <a:noFill/>
          </a:ln>
        </p:spPr>
        <p:txBody>
          <a:bodyPr anchorCtr="0" anchor="t" bIns="0" lIns="0" spcFirstLastPara="1" rIns="0" wrap="square" tIns="0">
            <a:noAutofit/>
          </a:bodyPr>
          <a:lstStyle/>
          <a:p>
            <a:pPr indent="0" lvl="0" marL="0" marR="0" rtl="0" algn="l">
              <a:lnSpc>
                <a:spcPct val="135000"/>
              </a:lnSpc>
              <a:spcBef>
                <a:spcPts val="0"/>
              </a:spcBef>
              <a:spcAft>
                <a:spcPts val="0"/>
              </a:spcAft>
              <a:buClr>
                <a:srgbClr val="A8A8A8"/>
              </a:buClr>
              <a:buSzPts val="1100"/>
              <a:buFont typeface="Inter"/>
              <a:buNone/>
            </a:pPr>
            <a:r>
              <a:rPr b="0" i="0" lang="en-US" sz="1100" u="none" cap="none" strike="noStrike">
                <a:solidFill>
                  <a:srgbClr val="A8A8A8"/>
                </a:solidFill>
                <a:latin typeface="Inter"/>
                <a:ea typeface="Inter"/>
                <a:cs typeface="Inter"/>
                <a:sym typeface="Inter"/>
              </a:rPr>
              <a:t>Instruments the code, reproduces, finds the cause.</a:t>
            </a:r>
            <a:endParaRPr b="0" i="0" sz="1100" u="none" cap="none" strike="noStrike">
              <a:solidFill>
                <a:schemeClr val="dk1"/>
              </a:solidFill>
              <a:latin typeface="Calibri"/>
              <a:ea typeface="Calibri"/>
              <a:cs typeface="Calibri"/>
              <a:sym typeface="Calibri"/>
            </a:endParaRPr>
          </a:p>
        </p:txBody>
      </p:sp>
      <p:sp>
        <p:nvSpPr>
          <p:cNvPr id="137" name="Google Shape;137;p8"/>
          <p:cNvSpPr/>
          <p:nvPr/>
        </p:nvSpPr>
        <p:spPr>
          <a:xfrm>
            <a:off x="4686300" y="1965960"/>
            <a:ext cx="3954780" cy="1298448"/>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8" name="Google Shape;138;p8"/>
          <p:cNvSpPr/>
          <p:nvPr/>
        </p:nvSpPr>
        <p:spPr>
          <a:xfrm>
            <a:off x="4960620" y="2167128"/>
            <a:ext cx="3406140" cy="27432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A8A8A8"/>
              </a:buClr>
              <a:buSzPts val="1100"/>
              <a:buFont typeface="Inter"/>
              <a:buNone/>
            </a:pPr>
            <a:r>
              <a:rPr b="0" i="1" lang="en-US" sz="1100" u="none" cap="none" strike="noStrike">
                <a:solidFill>
                  <a:srgbClr val="A8A8A8"/>
                </a:solidFill>
                <a:latin typeface="Inter"/>
                <a:ea typeface="Inter"/>
                <a:cs typeface="Inter"/>
                <a:sym typeface="Inter"/>
              </a:rPr>
              <a:t>“What does this code do?”</a:t>
            </a:r>
            <a:endParaRPr b="0" i="0" sz="1100" u="none" cap="none" strike="noStrike">
              <a:solidFill>
                <a:schemeClr val="dk1"/>
              </a:solidFill>
              <a:latin typeface="Calibri"/>
              <a:ea typeface="Calibri"/>
              <a:cs typeface="Calibri"/>
              <a:sym typeface="Calibri"/>
            </a:endParaRPr>
          </a:p>
        </p:txBody>
      </p:sp>
      <p:sp>
        <p:nvSpPr>
          <p:cNvPr id="139" name="Google Shape;139;p8"/>
          <p:cNvSpPr/>
          <p:nvPr/>
        </p:nvSpPr>
        <p:spPr>
          <a:xfrm>
            <a:off x="4960620" y="2441448"/>
            <a:ext cx="3406140" cy="41148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FFFFFF"/>
              </a:buClr>
              <a:buSzPts val="2200"/>
              <a:buFont typeface="Inter"/>
              <a:buNone/>
            </a:pPr>
            <a:r>
              <a:rPr b="0" i="0" lang="en-US" sz="2200" u="none" cap="none" strike="noStrike">
                <a:solidFill>
                  <a:srgbClr val="FFFFFF"/>
                </a:solidFill>
                <a:latin typeface="Inter"/>
                <a:ea typeface="Inter"/>
                <a:cs typeface="Inter"/>
                <a:sym typeface="Inter"/>
              </a:rPr>
              <a:t>Ask</a:t>
            </a:r>
            <a:endParaRPr b="0" i="0" sz="2200" u="none" cap="none" strike="noStrike">
              <a:solidFill>
                <a:schemeClr val="dk1"/>
              </a:solidFill>
              <a:latin typeface="Calibri"/>
              <a:ea typeface="Calibri"/>
              <a:cs typeface="Calibri"/>
              <a:sym typeface="Calibri"/>
            </a:endParaRPr>
          </a:p>
        </p:txBody>
      </p:sp>
      <p:sp>
        <p:nvSpPr>
          <p:cNvPr id="140" name="Google Shape;140;p8"/>
          <p:cNvSpPr/>
          <p:nvPr/>
        </p:nvSpPr>
        <p:spPr>
          <a:xfrm>
            <a:off x="4960620" y="2880360"/>
            <a:ext cx="3406140" cy="365760"/>
          </a:xfrm>
          <a:prstGeom prst="rect">
            <a:avLst/>
          </a:prstGeom>
          <a:noFill/>
          <a:ln>
            <a:noFill/>
          </a:ln>
        </p:spPr>
        <p:txBody>
          <a:bodyPr anchorCtr="0" anchor="t" bIns="0" lIns="0" spcFirstLastPara="1" rIns="0" wrap="square" tIns="0">
            <a:noAutofit/>
          </a:bodyPr>
          <a:lstStyle/>
          <a:p>
            <a:pPr indent="0" lvl="0" marL="0" marR="0" rtl="0" algn="l">
              <a:lnSpc>
                <a:spcPct val="135000"/>
              </a:lnSpc>
              <a:spcBef>
                <a:spcPts val="0"/>
              </a:spcBef>
              <a:spcAft>
                <a:spcPts val="0"/>
              </a:spcAft>
              <a:buClr>
                <a:srgbClr val="A8A8A8"/>
              </a:buClr>
              <a:buSzPts val="1100"/>
              <a:buFont typeface="Inter"/>
              <a:buNone/>
            </a:pPr>
            <a:r>
              <a:rPr b="0" i="0" lang="en-US" sz="1100" u="none" cap="none" strike="noStrike">
                <a:solidFill>
                  <a:srgbClr val="A8A8A8"/>
                </a:solidFill>
                <a:latin typeface="Inter"/>
                <a:ea typeface="Inter"/>
                <a:cs typeface="Inter"/>
                <a:sym typeface="Inter"/>
              </a:rPr>
              <a:t>Read-only exploration, no risk of accidental edits.</a:t>
            </a:r>
            <a:endParaRPr b="0" i="0" sz="1100" u="none" cap="none" strike="noStrike">
              <a:solidFill>
                <a:schemeClr val="dk1"/>
              </a:solidFill>
              <a:latin typeface="Calibri"/>
              <a:ea typeface="Calibri"/>
              <a:cs typeface="Calibri"/>
              <a:sym typeface="Calibri"/>
            </a:endParaRPr>
          </a:p>
        </p:txBody>
      </p:sp>
      <p:sp>
        <p:nvSpPr>
          <p:cNvPr id="141" name="Google Shape;141;p8"/>
          <p:cNvSpPr/>
          <p:nvPr/>
        </p:nvSpPr>
        <p:spPr>
          <a:xfrm>
            <a:off x="502920" y="3465576"/>
            <a:ext cx="3954780" cy="1298448"/>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2" name="Google Shape;142;p8"/>
          <p:cNvSpPr/>
          <p:nvPr/>
        </p:nvSpPr>
        <p:spPr>
          <a:xfrm>
            <a:off x="777240" y="3666744"/>
            <a:ext cx="3406140" cy="27432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A8A8A8"/>
              </a:buClr>
              <a:buSzPts val="1100"/>
              <a:buFont typeface="Inter"/>
              <a:buNone/>
            </a:pPr>
            <a:r>
              <a:rPr b="0" i="1" lang="en-US" sz="1100" u="none" cap="none" strike="noStrike">
                <a:solidFill>
                  <a:srgbClr val="A8A8A8"/>
                </a:solidFill>
                <a:latin typeface="Inter"/>
                <a:ea typeface="Inter"/>
                <a:cs typeface="Inter"/>
                <a:sym typeface="Inter"/>
              </a:rPr>
              <a:t>“Fix this one line, I know what's wrong.”</a:t>
            </a:r>
            <a:endParaRPr b="0" i="0" sz="1100" u="none" cap="none" strike="noStrike">
              <a:solidFill>
                <a:schemeClr val="dk1"/>
              </a:solidFill>
              <a:latin typeface="Calibri"/>
              <a:ea typeface="Calibri"/>
              <a:cs typeface="Calibri"/>
              <a:sym typeface="Calibri"/>
            </a:endParaRPr>
          </a:p>
        </p:txBody>
      </p:sp>
      <p:sp>
        <p:nvSpPr>
          <p:cNvPr id="143" name="Google Shape;143;p8"/>
          <p:cNvSpPr/>
          <p:nvPr/>
        </p:nvSpPr>
        <p:spPr>
          <a:xfrm>
            <a:off x="777240" y="3941064"/>
            <a:ext cx="3406140" cy="41148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FFFFFF"/>
              </a:buClr>
              <a:buSzPts val="2200"/>
              <a:buFont typeface="Inter"/>
              <a:buNone/>
            </a:pPr>
            <a:r>
              <a:rPr b="0" i="0" lang="en-US" sz="2200" u="none" cap="none" strike="noStrike">
                <a:solidFill>
                  <a:srgbClr val="FFFFFF"/>
                </a:solidFill>
                <a:latin typeface="Inter"/>
                <a:ea typeface="Inter"/>
                <a:cs typeface="Inter"/>
                <a:sym typeface="Inter"/>
              </a:rPr>
              <a:t>Inline Edit  (Cmd + K)</a:t>
            </a:r>
            <a:endParaRPr b="0" i="0" sz="2200" u="none" cap="none" strike="noStrike">
              <a:solidFill>
                <a:schemeClr val="dk1"/>
              </a:solidFill>
              <a:latin typeface="Calibri"/>
              <a:ea typeface="Calibri"/>
              <a:cs typeface="Calibri"/>
              <a:sym typeface="Calibri"/>
            </a:endParaRPr>
          </a:p>
        </p:txBody>
      </p:sp>
      <p:sp>
        <p:nvSpPr>
          <p:cNvPr id="144" name="Google Shape;144;p8"/>
          <p:cNvSpPr/>
          <p:nvPr/>
        </p:nvSpPr>
        <p:spPr>
          <a:xfrm>
            <a:off x="777240" y="4379976"/>
            <a:ext cx="3406140" cy="365760"/>
          </a:xfrm>
          <a:prstGeom prst="rect">
            <a:avLst/>
          </a:prstGeom>
          <a:noFill/>
          <a:ln>
            <a:noFill/>
          </a:ln>
        </p:spPr>
        <p:txBody>
          <a:bodyPr anchorCtr="0" anchor="t" bIns="0" lIns="0" spcFirstLastPara="1" rIns="0" wrap="square" tIns="0">
            <a:noAutofit/>
          </a:bodyPr>
          <a:lstStyle/>
          <a:p>
            <a:pPr indent="0" lvl="0" marL="0" marR="0" rtl="0" algn="l">
              <a:lnSpc>
                <a:spcPct val="135000"/>
              </a:lnSpc>
              <a:spcBef>
                <a:spcPts val="0"/>
              </a:spcBef>
              <a:spcAft>
                <a:spcPts val="0"/>
              </a:spcAft>
              <a:buClr>
                <a:srgbClr val="A8A8A8"/>
              </a:buClr>
              <a:buSzPts val="1100"/>
              <a:buFont typeface="Inter"/>
              <a:buNone/>
            </a:pPr>
            <a:r>
              <a:rPr b="0" i="0" lang="en-US" sz="1100" u="none" cap="none" strike="noStrike">
                <a:solidFill>
                  <a:srgbClr val="A8A8A8"/>
                </a:solidFill>
                <a:latin typeface="Inter"/>
                <a:ea typeface="Inter"/>
                <a:cs typeface="Inter"/>
                <a:sym typeface="Inter"/>
              </a:rPr>
              <a:t>Surgical, no chat overhead.</a:t>
            </a:r>
            <a:endParaRPr b="0" i="0" sz="1100" u="none" cap="none" strike="noStrike">
              <a:solidFill>
                <a:schemeClr val="dk1"/>
              </a:solidFill>
              <a:latin typeface="Calibri"/>
              <a:ea typeface="Calibri"/>
              <a:cs typeface="Calibri"/>
              <a:sym typeface="Calibri"/>
            </a:endParaRPr>
          </a:p>
        </p:txBody>
      </p:sp>
      <p:sp>
        <p:nvSpPr>
          <p:cNvPr id="145" name="Google Shape;145;p8"/>
          <p:cNvSpPr/>
          <p:nvPr/>
        </p:nvSpPr>
        <p:spPr>
          <a:xfrm>
            <a:off x="4686300" y="3465576"/>
            <a:ext cx="3954780" cy="1298448"/>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6" name="Google Shape;146;p8"/>
          <p:cNvSpPr/>
          <p:nvPr/>
        </p:nvSpPr>
        <p:spPr>
          <a:xfrm>
            <a:off x="4960620" y="3666744"/>
            <a:ext cx="3406140" cy="27432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A8A8A8"/>
              </a:buClr>
              <a:buSzPts val="1100"/>
              <a:buFont typeface="Inter"/>
              <a:buNone/>
            </a:pPr>
            <a:r>
              <a:rPr b="0" i="1" lang="en-US" sz="1100" u="none" cap="none" strike="noStrike">
                <a:solidFill>
                  <a:srgbClr val="A8A8A8"/>
                </a:solidFill>
                <a:latin typeface="Inter"/>
                <a:ea typeface="Inter"/>
                <a:cs typeface="Inter"/>
                <a:sym typeface="Inter"/>
              </a:rPr>
              <a:t>“Known bug, multi-file fix.”</a:t>
            </a:r>
            <a:endParaRPr b="0" i="0" sz="1100" u="none" cap="none" strike="noStrike">
              <a:solidFill>
                <a:schemeClr val="dk1"/>
              </a:solidFill>
              <a:latin typeface="Calibri"/>
              <a:ea typeface="Calibri"/>
              <a:cs typeface="Calibri"/>
              <a:sym typeface="Calibri"/>
            </a:endParaRPr>
          </a:p>
        </p:txBody>
      </p:sp>
      <p:sp>
        <p:nvSpPr>
          <p:cNvPr id="147" name="Google Shape;147;p8"/>
          <p:cNvSpPr/>
          <p:nvPr/>
        </p:nvSpPr>
        <p:spPr>
          <a:xfrm>
            <a:off x="4960620" y="3941064"/>
            <a:ext cx="3406140" cy="41148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FFFFFF"/>
              </a:buClr>
              <a:buSzPts val="2200"/>
              <a:buFont typeface="Inter"/>
              <a:buNone/>
            </a:pPr>
            <a:r>
              <a:rPr b="0" i="0" lang="en-US" sz="2200" u="none" cap="none" strike="noStrike">
                <a:solidFill>
                  <a:srgbClr val="FFFFFF"/>
                </a:solidFill>
                <a:latin typeface="Inter"/>
                <a:ea typeface="Inter"/>
                <a:cs typeface="Inter"/>
                <a:sym typeface="Inter"/>
              </a:rPr>
              <a:t>Agent</a:t>
            </a:r>
            <a:endParaRPr b="0" i="0" sz="2200" u="none" cap="none" strike="noStrike">
              <a:solidFill>
                <a:schemeClr val="dk1"/>
              </a:solidFill>
              <a:latin typeface="Calibri"/>
              <a:ea typeface="Calibri"/>
              <a:cs typeface="Calibri"/>
              <a:sym typeface="Calibri"/>
            </a:endParaRPr>
          </a:p>
        </p:txBody>
      </p:sp>
      <p:sp>
        <p:nvSpPr>
          <p:cNvPr id="148" name="Google Shape;148;p8"/>
          <p:cNvSpPr/>
          <p:nvPr/>
        </p:nvSpPr>
        <p:spPr>
          <a:xfrm>
            <a:off x="4960620" y="4379976"/>
            <a:ext cx="3406140" cy="365760"/>
          </a:xfrm>
          <a:prstGeom prst="rect">
            <a:avLst/>
          </a:prstGeom>
          <a:noFill/>
          <a:ln>
            <a:noFill/>
          </a:ln>
        </p:spPr>
        <p:txBody>
          <a:bodyPr anchorCtr="0" anchor="t" bIns="0" lIns="0" spcFirstLastPara="1" rIns="0" wrap="square" tIns="0">
            <a:noAutofit/>
          </a:bodyPr>
          <a:lstStyle/>
          <a:p>
            <a:pPr indent="0" lvl="0" marL="0" marR="0" rtl="0" algn="l">
              <a:lnSpc>
                <a:spcPct val="135000"/>
              </a:lnSpc>
              <a:spcBef>
                <a:spcPts val="0"/>
              </a:spcBef>
              <a:spcAft>
                <a:spcPts val="0"/>
              </a:spcAft>
              <a:buClr>
                <a:srgbClr val="A8A8A8"/>
              </a:buClr>
              <a:buSzPts val="1100"/>
              <a:buFont typeface="Inter"/>
              <a:buNone/>
            </a:pPr>
            <a:r>
              <a:rPr b="0" i="0" lang="en-US" sz="1100" u="none" cap="none" strike="noStrike">
                <a:solidFill>
                  <a:srgbClr val="A8A8A8"/>
                </a:solidFill>
                <a:latin typeface="Inter"/>
                <a:ea typeface="Inter"/>
                <a:cs typeface="Inter"/>
                <a:sym typeface="Inter"/>
              </a:rPr>
              <a:t>Plans and executes across files.</a:t>
            </a:r>
            <a:endParaRPr b="0" i="0" sz="1100" u="none" cap="none" strike="noStrike">
              <a:solidFill>
                <a:schemeClr val="dk1"/>
              </a:solidFill>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53" name="Shape 153"/>
        <p:cNvGrpSpPr/>
        <p:nvPr/>
      </p:nvGrpSpPr>
      <p:grpSpPr>
        <a:xfrm>
          <a:off x="0" y="0"/>
          <a:ext cx="0" cy="0"/>
          <a:chOff x="0" y="0"/>
          <a:chExt cx="0" cy="0"/>
        </a:xfrm>
      </p:grpSpPr>
      <p:sp>
        <p:nvSpPr>
          <p:cNvPr id="154" name="Google Shape;154;p9"/>
          <p:cNvSpPr/>
          <p:nvPr/>
        </p:nvSpPr>
        <p:spPr>
          <a:xfrm>
            <a:off x="502920" y="411480"/>
            <a:ext cx="8138160" cy="20116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THE WORKFLOW</a:t>
            </a:r>
            <a:endParaRPr b="0" i="0" sz="750" u="none" cap="none" strike="noStrike">
              <a:solidFill>
                <a:schemeClr val="dk1"/>
              </a:solidFill>
              <a:latin typeface="Calibri"/>
              <a:ea typeface="Calibri"/>
              <a:cs typeface="Calibri"/>
              <a:sym typeface="Calibri"/>
            </a:endParaRPr>
          </a:p>
        </p:txBody>
      </p:sp>
      <p:sp>
        <p:nvSpPr>
          <p:cNvPr id="155" name="Google Shape;155;p9"/>
          <p:cNvSpPr/>
          <p:nvPr/>
        </p:nvSpPr>
        <p:spPr>
          <a:xfrm>
            <a:off x="502920" y="658368"/>
            <a:ext cx="8138160" cy="100584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FFFFFF"/>
              </a:buClr>
              <a:buSzPts val="3000"/>
              <a:buFont typeface="Inter"/>
              <a:buNone/>
            </a:pPr>
            <a:r>
              <a:rPr b="0" i="0" lang="en-US" sz="3000" u="none" cap="none" strike="noStrike">
                <a:solidFill>
                  <a:srgbClr val="FFFFFF"/>
                </a:solidFill>
                <a:latin typeface="Inter"/>
                <a:ea typeface="Inter"/>
                <a:cs typeface="Inter"/>
                <a:sym typeface="Inter"/>
              </a:rPr>
              <a:t>The progression</a:t>
            </a:r>
            <a:endParaRPr b="0" i="0" sz="3000" u="none" cap="none" strike="noStrike">
              <a:solidFill>
                <a:schemeClr val="dk1"/>
              </a:solidFill>
              <a:latin typeface="Calibri"/>
              <a:ea typeface="Calibri"/>
              <a:cs typeface="Calibri"/>
              <a:sym typeface="Calibri"/>
            </a:endParaRPr>
          </a:p>
        </p:txBody>
      </p:sp>
      <p:sp>
        <p:nvSpPr>
          <p:cNvPr id="156" name="Google Shape;156;p9"/>
          <p:cNvSpPr/>
          <p:nvPr/>
        </p:nvSpPr>
        <p:spPr>
          <a:xfrm>
            <a:off x="502920" y="1783080"/>
            <a:ext cx="8138160" cy="10973"/>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7" name="Google Shape;157;p9"/>
          <p:cNvSpPr/>
          <p:nvPr/>
        </p:nvSpPr>
        <p:spPr>
          <a:xfrm>
            <a:off x="502920" y="2011680"/>
            <a:ext cx="1828800" cy="50292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3400"/>
              <a:buFont typeface="Inter"/>
              <a:buNone/>
            </a:pPr>
            <a:r>
              <a:rPr b="1" i="0" lang="en-US" sz="3400" u="none" cap="none" strike="noStrike">
                <a:solidFill>
                  <a:srgbClr val="E8339A"/>
                </a:solidFill>
                <a:latin typeface="Inter"/>
                <a:ea typeface="Inter"/>
                <a:cs typeface="Inter"/>
                <a:sym typeface="Inter"/>
              </a:rPr>
              <a:t>01</a:t>
            </a:r>
            <a:endParaRPr b="0" i="0" sz="3400" u="none" cap="none" strike="noStrike">
              <a:solidFill>
                <a:schemeClr val="dk1"/>
              </a:solidFill>
              <a:latin typeface="Calibri"/>
              <a:ea typeface="Calibri"/>
              <a:cs typeface="Calibri"/>
              <a:sym typeface="Calibri"/>
            </a:endParaRPr>
          </a:p>
        </p:txBody>
      </p:sp>
      <p:sp>
        <p:nvSpPr>
          <p:cNvPr id="158" name="Google Shape;158;p9"/>
          <p:cNvSpPr/>
          <p:nvPr/>
        </p:nvSpPr>
        <p:spPr>
          <a:xfrm>
            <a:off x="502920" y="2606040"/>
            <a:ext cx="548640" cy="10973"/>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9" name="Google Shape;159;p9"/>
          <p:cNvSpPr/>
          <p:nvPr/>
        </p:nvSpPr>
        <p:spPr>
          <a:xfrm>
            <a:off x="502920" y="2724912"/>
            <a:ext cx="1828800" cy="20116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DIAGNOSE</a:t>
            </a:r>
            <a:endParaRPr b="0" i="0" sz="750" u="none" cap="none" strike="noStrike">
              <a:solidFill>
                <a:schemeClr val="dk1"/>
              </a:solidFill>
              <a:latin typeface="Calibri"/>
              <a:ea typeface="Calibri"/>
              <a:cs typeface="Calibri"/>
              <a:sym typeface="Calibri"/>
            </a:endParaRPr>
          </a:p>
        </p:txBody>
      </p:sp>
      <p:sp>
        <p:nvSpPr>
          <p:cNvPr id="160" name="Google Shape;160;p9"/>
          <p:cNvSpPr/>
          <p:nvPr/>
        </p:nvSpPr>
        <p:spPr>
          <a:xfrm>
            <a:off x="502920" y="2944368"/>
            <a:ext cx="1828800" cy="36576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FFFFFF"/>
              </a:buClr>
              <a:buSzPts val="1600"/>
              <a:buFont typeface="Inter"/>
              <a:buNone/>
            </a:pPr>
            <a:r>
              <a:rPr b="0" i="0" lang="en-US" sz="1600" u="none" cap="none" strike="noStrike">
                <a:solidFill>
                  <a:srgbClr val="FFFFFF"/>
                </a:solidFill>
                <a:latin typeface="Inter"/>
                <a:ea typeface="Inter"/>
                <a:cs typeface="Inter"/>
                <a:sym typeface="Inter"/>
              </a:rPr>
              <a:t>Debug mode</a:t>
            </a:r>
            <a:endParaRPr b="0" i="0" sz="1600" u="none" cap="none" strike="noStrike">
              <a:solidFill>
                <a:schemeClr val="dk1"/>
              </a:solidFill>
              <a:latin typeface="Calibri"/>
              <a:ea typeface="Calibri"/>
              <a:cs typeface="Calibri"/>
              <a:sym typeface="Calibri"/>
            </a:endParaRPr>
          </a:p>
        </p:txBody>
      </p:sp>
      <p:sp>
        <p:nvSpPr>
          <p:cNvPr id="161" name="Google Shape;161;p9"/>
          <p:cNvSpPr/>
          <p:nvPr/>
        </p:nvSpPr>
        <p:spPr>
          <a:xfrm>
            <a:off x="502920" y="3383280"/>
            <a:ext cx="1828800" cy="1554480"/>
          </a:xfrm>
          <a:prstGeom prst="rect">
            <a:avLst/>
          </a:prstGeom>
          <a:noFill/>
          <a:ln>
            <a:noFill/>
          </a:ln>
        </p:spPr>
        <p:txBody>
          <a:bodyPr anchorCtr="0" anchor="t" bIns="0" lIns="0" spcFirstLastPara="1" rIns="0" wrap="square" tIns="0">
            <a:noAutofit/>
          </a:bodyPr>
          <a:lstStyle/>
          <a:p>
            <a:pPr indent="0" lvl="0" marL="0" marR="0" rtl="0" algn="l">
              <a:lnSpc>
                <a:spcPct val="140000"/>
              </a:lnSpc>
              <a:spcBef>
                <a:spcPts val="0"/>
              </a:spcBef>
              <a:spcAft>
                <a:spcPts val="0"/>
              </a:spcAft>
              <a:buClr>
                <a:srgbClr val="A8A8A8"/>
              </a:buClr>
              <a:buSzPts val="1100"/>
              <a:buFont typeface="Inter"/>
              <a:buNone/>
            </a:pPr>
            <a:r>
              <a:rPr b="0" i="0" lang="en-US" sz="1100" u="none" cap="none" strike="noStrike">
                <a:solidFill>
                  <a:srgbClr val="A8A8A8"/>
                </a:solidFill>
                <a:latin typeface="Inter"/>
                <a:ea typeface="Inter"/>
                <a:cs typeface="Inter"/>
                <a:sym typeface="Inter"/>
              </a:rPr>
              <a:t>Capture runtime evidence. Identify the root cause from what actually happens, not from what the code suggests.</a:t>
            </a:r>
            <a:endParaRPr b="0" i="0" sz="1100" u="none" cap="none" strike="noStrike">
              <a:solidFill>
                <a:schemeClr val="dk1"/>
              </a:solidFill>
              <a:latin typeface="Calibri"/>
              <a:ea typeface="Calibri"/>
              <a:cs typeface="Calibri"/>
              <a:sym typeface="Calibri"/>
            </a:endParaRPr>
          </a:p>
        </p:txBody>
      </p:sp>
      <p:sp>
        <p:nvSpPr>
          <p:cNvPr id="162" name="Google Shape;162;p9"/>
          <p:cNvSpPr/>
          <p:nvPr/>
        </p:nvSpPr>
        <p:spPr>
          <a:xfrm>
            <a:off x="2606040" y="2011680"/>
            <a:ext cx="1828800" cy="50292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3400"/>
              <a:buFont typeface="Inter"/>
              <a:buNone/>
            </a:pPr>
            <a:r>
              <a:rPr b="1" i="0" lang="en-US" sz="3400" u="none" cap="none" strike="noStrike">
                <a:solidFill>
                  <a:srgbClr val="E8339A"/>
                </a:solidFill>
                <a:latin typeface="Inter"/>
                <a:ea typeface="Inter"/>
                <a:cs typeface="Inter"/>
                <a:sym typeface="Inter"/>
              </a:rPr>
              <a:t>02</a:t>
            </a:r>
            <a:endParaRPr b="0" i="0" sz="3400" u="none" cap="none" strike="noStrike">
              <a:solidFill>
                <a:schemeClr val="dk1"/>
              </a:solidFill>
              <a:latin typeface="Calibri"/>
              <a:ea typeface="Calibri"/>
              <a:cs typeface="Calibri"/>
              <a:sym typeface="Calibri"/>
            </a:endParaRPr>
          </a:p>
        </p:txBody>
      </p:sp>
      <p:sp>
        <p:nvSpPr>
          <p:cNvPr id="163" name="Google Shape;163;p9"/>
          <p:cNvSpPr/>
          <p:nvPr/>
        </p:nvSpPr>
        <p:spPr>
          <a:xfrm>
            <a:off x="2606040" y="2606040"/>
            <a:ext cx="548640" cy="10973"/>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4" name="Google Shape;164;p9"/>
          <p:cNvSpPr/>
          <p:nvPr/>
        </p:nvSpPr>
        <p:spPr>
          <a:xfrm>
            <a:off x="2606040" y="2724912"/>
            <a:ext cx="1828800" cy="20116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CONFIRM</a:t>
            </a:r>
            <a:endParaRPr b="0" i="0" sz="750" u="none" cap="none" strike="noStrike">
              <a:solidFill>
                <a:schemeClr val="dk1"/>
              </a:solidFill>
              <a:latin typeface="Calibri"/>
              <a:ea typeface="Calibri"/>
              <a:cs typeface="Calibri"/>
              <a:sym typeface="Calibri"/>
            </a:endParaRPr>
          </a:p>
        </p:txBody>
      </p:sp>
      <p:sp>
        <p:nvSpPr>
          <p:cNvPr id="165" name="Google Shape;165;p9"/>
          <p:cNvSpPr/>
          <p:nvPr/>
        </p:nvSpPr>
        <p:spPr>
          <a:xfrm>
            <a:off x="2606040" y="2944368"/>
            <a:ext cx="1828800" cy="36576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FFFFFF"/>
              </a:buClr>
              <a:buSzPts val="1600"/>
              <a:buFont typeface="Inter"/>
              <a:buNone/>
            </a:pPr>
            <a:r>
              <a:rPr b="0" i="0" lang="en-US" sz="1600" u="none" cap="none" strike="noStrike">
                <a:solidFill>
                  <a:srgbClr val="FFFFFF"/>
                </a:solidFill>
                <a:latin typeface="Inter"/>
                <a:ea typeface="Inter"/>
                <a:cs typeface="Inter"/>
                <a:sym typeface="Inter"/>
              </a:rPr>
              <a:t>Ask mode</a:t>
            </a:r>
            <a:endParaRPr b="0" i="0" sz="1600" u="none" cap="none" strike="noStrike">
              <a:solidFill>
                <a:schemeClr val="dk1"/>
              </a:solidFill>
              <a:latin typeface="Calibri"/>
              <a:ea typeface="Calibri"/>
              <a:cs typeface="Calibri"/>
              <a:sym typeface="Calibri"/>
            </a:endParaRPr>
          </a:p>
        </p:txBody>
      </p:sp>
      <p:sp>
        <p:nvSpPr>
          <p:cNvPr id="166" name="Google Shape;166;p9"/>
          <p:cNvSpPr/>
          <p:nvPr/>
        </p:nvSpPr>
        <p:spPr>
          <a:xfrm>
            <a:off x="2606040" y="3383280"/>
            <a:ext cx="1828800" cy="1554480"/>
          </a:xfrm>
          <a:prstGeom prst="rect">
            <a:avLst/>
          </a:prstGeom>
          <a:noFill/>
          <a:ln>
            <a:noFill/>
          </a:ln>
        </p:spPr>
        <p:txBody>
          <a:bodyPr anchorCtr="0" anchor="t" bIns="0" lIns="0" spcFirstLastPara="1" rIns="0" wrap="square" tIns="0">
            <a:noAutofit/>
          </a:bodyPr>
          <a:lstStyle/>
          <a:p>
            <a:pPr indent="0" lvl="0" marL="0" marR="0" rtl="0" algn="l">
              <a:lnSpc>
                <a:spcPct val="140000"/>
              </a:lnSpc>
              <a:spcBef>
                <a:spcPts val="0"/>
              </a:spcBef>
              <a:spcAft>
                <a:spcPts val="0"/>
              </a:spcAft>
              <a:buClr>
                <a:srgbClr val="A8A8A8"/>
              </a:buClr>
              <a:buSzPts val="1100"/>
              <a:buFont typeface="Inter"/>
              <a:buNone/>
            </a:pPr>
            <a:r>
              <a:rPr b="0" i="0" lang="en-US" sz="1100" u="none" cap="none" strike="noStrike">
                <a:solidFill>
                  <a:srgbClr val="A8A8A8"/>
                </a:solidFill>
                <a:latin typeface="Inter"/>
                <a:ea typeface="Inter"/>
                <a:cs typeface="Inter"/>
                <a:sym typeface="Inter"/>
              </a:rPr>
              <a:t>Restate the diagnosis in plain language. Check the blast radius before anything gets changed.</a:t>
            </a:r>
            <a:endParaRPr b="0" i="0" sz="1100" u="none" cap="none" strike="noStrike">
              <a:solidFill>
                <a:schemeClr val="dk1"/>
              </a:solidFill>
              <a:latin typeface="Calibri"/>
              <a:ea typeface="Calibri"/>
              <a:cs typeface="Calibri"/>
              <a:sym typeface="Calibri"/>
            </a:endParaRPr>
          </a:p>
        </p:txBody>
      </p:sp>
      <p:sp>
        <p:nvSpPr>
          <p:cNvPr id="167" name="Google Shape;167;p9"/>
          <p:cNvSpPr/>
          <p:nvPr/>
        </p:nvSpPr>
        <p:spPr>
          <a:xfrm>
            <a:off x="4709160" y="2011680"/>
            <a:ext cx="1828800" cy="50292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3400"/>
              <a:buFont typeface="Inter"/>
              <a:buNone/>
            </a:pPr>
            <a:r>
              <a:rPr b="1" i="0" lang="en-US" sz="3400" u="none" cap="none" strike="noStrike">
                <a:solidFill>
                  <a:srgbClr val="E8339A"/>
                </a:solidFill>
                <a:latin typeface="Inter"/>
                <a:ea typeface="Inter"/>
                <a:cs typeface="Inter"/>
                <a:sym typeface="Inter"/>
              </a:rPr>
              <a:t>03</a:t>
            </a:r>
            <a:endParaRPr b="0" i="0" sz="3400" u="none" cap="none" strike="noStrike">
              <a:solidFill>
                <a:schemeClr val="dk1"/>
              </a:solidFill>
              <a:latin typeface="Calibri"/>
              <a:ea typeface="Calibri"/>
              <a:cs typeface="Calibri"/>
              <a:sym typeface="Calibri"/>
            </a:endParaRPr>
          </a:p>
        </p:txBody>
      </p:sp>
      <p:sp>
        <p:nvSpPr>
          <p:cNvPr id="168" name="Google Shape;168;p9"/>
          <p:cNvSpPr/>
          <p:nvPr/>
        </p:nvSpPr>
        <p:spPr>
          <a:xfrm>
            <a:off x="4709160" y="2606040"/>
            <a:ext cx="548640" cy="10973"/>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9" name="Google Shape;169;p9"/>
          <p:cNvSpPr/>
          <p:nvPr/>
        </p:nvSpPr>
        <p:spPr>
          <a:xfrm>
            <a:off x="4709160" y="2724912"/>
            <a:ext cx="1828800" cy="20116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FIX</a:t>
            </a:r>
            <a:endParaRPr b="0" i="0" sz="750" u="none" cap="none" strike="noStrike">
              <a:solidFill>
                <a:schemeClr val="dk1"/>
              </a:solidFill>
              <a:latin typeface="Calibri"/>
              <a:ea typeface="Calibri"/>
              <a:cs typeface="Calibri"/>
              <a:sym typeface="Calibri"/>
            </a:endParaRPr>
          </a:p>
        </p:txBody>
      </p:sp>
      <p:sp>
        <p:nvSpPr>
          <p:cNvPr id="170" name="Google Shape;170;p9"/>
          <p:cNvSpPr/>
          <p:nvPr/>
        </p:nvSpPr>
        <p:spPr>
          <a:xfrm>
            <a:off x="4709160" y="2944368"/>
            <a:ext cx="1828800" cy="36576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FFFFFF"/>
              </a:buClr>
              <a:buSzPts val="1600"/>
              <a:buFont typeface="Inter"/>
              <a:buNone/>
            </a:pPr>
            <a:r>
              <a:rPr b="0" i="0" lang="en-US" sz="1600" u="none" cap="none" strike="noStrike">
                <a:solidFill>
                  <a:srgbClr val="FFFFFF"/>
                </a:solidFill>
                <a:latin typeface="Inter"/>
                <a:ea typeface="Inter"/>
                <a:cs typeface="Inter"/>
                <a:sym typeface="Inter"/>
              </a:rPr>
              <a:t>Inline Edit or Agent</a:t>
            </a:r>
            <a:endParaRPr b="0" i="0" sz="1600" u="none" cap="none" strike="noStrike">
              <a:solidFill>
                <a:schemeClr val="dk1"/>
              </a:solidFill>
              <a:latin typeface="Calibri"/>
              <a:ea typeface="Calibri"/>
              <a:cs typeface="Calibri"/>
              <a:sym typeface="Calibri"/>
            </a:endParaRPr>
          </a:p>
        </p:txBody>
      </p:sp>
      <p:sp>
        <p:nvSpPr>
          <p:cNvPr id="171" name="Google Shape;171;p9"/>
          <p:cNvSpPr/>
          <p:nvPr/>
        </p:nvSpPr>
        <p:spPr>
          <a:xfrm>
            <a:off x="4709160" y="3383280"/>
            <a:ext cx="1828800" cy="1554480"/>
          </a:xfrm>
          <a:prstGeom prst="rect">
            <a:avLst/>
          </a:prstGeom>
          <a:noFill/>
          <a:ln>
            <a:noFill/>
          </a:ln>
        </p:spPr>
        <p:txBody>
          <a:bodyPr anchorCtr="0" anchor="t" bIns="0" lIns="0" spcFirstLastPara="1" rIns="0" wrap="square" tIns="0">
            <a:noAutofit/>
          </a:bodyPr>
          <a:lstStyle/>
          <a:p>
            <a:pPr indent="0" lvl="0" marL="0" marR="0" rtl="0" algn="l">
              <a:lnSpc>
                <a:spcPct val="140000"/>
              </a:lnSpc>
              <a:spcBef>
                <a:spcPts val="0"/>
              </a:spcBef>
              <a:spcAft>
                <a:spcPts val="0"/>
              </a:spcAft>
              <a:buClr>
                <a:srgbClr val="A8A8A8"/>
              </a:buClr>
              <a:buSzPts val="1100"/>
              <a:buFont typeface="Inter"/>
              <a:buNone/>
            </a:pPr>
            <a:r>
              <a:rPr b="0" i="0" lang="en-US" sz="1100" u="none" cap="none" strike="noStrike">
                <a:solidFill>
                  <a:srgbClr val="A8A8A8"/>
                </a:solidFill>
                <a:latin typeface="Inter"/>
                <a:ea typeface="Inter"/>
                <a:cs typeface="Inter"/>
                <a:sym typeface="Inter"/>
              </a:rPr>
              <a:t>Apply the fix with the scope already understood. The prompt is narrow because the diagnosis was.</a:t>
            </a:r>
            <a:endParaRPr b="0" i="0" sz="1100" u="none" cap="none" strike="noStrike">
              <a:solidFill>
                <a:schemeClr val="dk1"/>
              </a:solidFill>
              <a:latin typeface="Calibri"/>
              <a:ea typeface="Calibri"/>
              <a:cs typeface="Calibri"/>
              <a:sym typeface="Calibri"/>
            </a:endParaRPr>
          </a:p>
        </p:txBody>
      </p:sp>
      <p:sp>
        <p:nvSpPr>
          <p:cNvPr id="172" name="Google Shape;172;p9"/>
          <p:cNvSpPr/>
          <p:nvPr/>
        </p:nvSpPr>
        <p:spPr>
          <a:xfrm>
            <a:off x="6812280" y="2011680"/>
            <a:ext cx="1828800" cy="50292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3400"/>
              <a:buFont typeface="Inter"/>
              <a:buNone/>
            </a:pPr>
            <a:r>
              <a:rPr b="1" i="0" lang="en-US" sz="3400" u="none" cap="none" strike="noStrike">
                <a:solidFill>
                  <a:srgbClr val="E8339A"/>
                </a:solidFill>
                <a:latin typeface="Inter"/>
                <a:ea typeface="Inter"/>
                <a:cs typeface="Inter"/>
                <a:sym typeface="Inter"/>
              </a:rPr>
              <a:t>04</a:t>
            </a:r>
            <a:endParaRPr b="0" i="0" sz="3400" u="none" cap="none" strike="noStrike">
              <a:solidFill>
                <a:schemeClr val="dk1"/>
              </a:solidFill>
              <a:latin typeface="Calibri"/>
              <a:ea typeface="Calibri"/>
              <a:cs typeface="Calibri"/>
              <a:sym typeface="Calibri"/>
            </a:endParaRPr>
          </a:p>
        </p:txBody>
      </p:sp>
      <p:sp>
        <p:nvSpPr>
          <p:cNvPr id="173" name="Google Shape;173;p9"/>
          <p:cNvSpPr/>
          <p:nvPr/>
        </p:nvSpPr>
        <p:spPr>
          <a:xfrm>
            <a:off x="6812280" y="2606040"/>
            <a:ext cx="548640" cy="10973"/>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4" name="Google Shape;174;p9"/>
          <p:cNvSpPr/>
          <p:nvPr/>
        </p:nvSpPr>
        <p:spPr>
          <a:xfrm>
            <a:off x="6812280" y="2724912"/>
            <a:ext cx="1828800" cy="20116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VERIFY</a:t>
            </a:r>
            <a:endParaRPr b="0" i="0" sz="750" u="none" cap="none" strike="noStrike">
              <a:solidFill>
                <a:schemeClr val="dk1"/>
              </a:solidFill>
              <a:latin typeface="Calibri"/>
              <a:ea typeface="Calibri"/>
              <a:cs typeface="Calibri"/>
              <a:sym typeface="Calibri"/>
            </a:endParaRPr>
          </a:p>
        </p:txBody>
      </p:sp>
      <p:sp>
        <p:nvSpPr>
          <p:cNvPr id="175" name="Google Shape;175;p9"/>
          <p:cNvSpPr/>
          <p:nvPr/>
        </p:nvSpPr>
        <p:spPr>
          <a:xfrm>
            <a:off x="6812280" y="2944368"/>
            <a:ext cx="1828800" cy="36576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FFFFFF"/>
              </a:buClr>
              <a:buSzPts val="1600"/>
              <a:buFont typeface="Inter"/>
              <a:buNone/>
            </a:pPr>
            <a:r>
              <a:rPr b="0" i="0" lang="en-US" sz="1600" u="none" cap="none" strike="noStrike">
                <a:solidFill>
                  <a:srgbClr val="FFFFFF"/>
                </a:solidFill>
                <a:latin typeface="Inter"/>
                <a:ea typeface="Inter"/>
                <a:cs typeface="Inter"/>
                <a:sym typeface="Inter"/>
              </a:rPr>
              <a:t>Test loop</a:t>
            </a:r>
            <a:endParaRPr b="0" i="0" sz="1600" u="none" cap="none" strike="noStrike">
              <a:solidFill>
                <a:schemeClr val="dk1"/>
              </a:solidFill>
              <a:latin typeface="Calibri"/>
              <a:ea typeface="Calibri"/>
              <a:cs typeface="Calibri"/>
              <a:sym typeface="Calibri"/>
            </a:endParaRPr>
          </a:p>
        </p:txBody>
      </p:sp>
      <p:sp>
        <p:nvSpPr>
          <p:cNvPr id="176" name="Google Shape;176;p9"/>
          <p:cNvSpPr/>
          <p:nvPr/>
        </p:nvSpPr>
        <p:spPr>
          <a:xfrm>
            <a:off x="6812280" y="3383280"/>
            <a:ext cx="1828800" cy="1554480"/>
          </a:xfrm>
          <a:prstGeom prst="rect">
            <a:avLst/>
          </a:prstGeom>
          <a:noFill/>
          <a:ln>
            <a:noFill/>
          </a:ln>
        </p:spPr>
        <p:txBody>
          <a:bodyPr anchorCtr="0" anchor="t" bIns="0" lIns="0" spcFirstLastPara="1" rIns="0" wrap="square" tIns="0">
            <a:noAutofit/>
          </a:bodyPr>
          <a:lstStyle/>
          <a:p>
            <a:pPr indent="0" lvl="0" marL="0" marR="0" rtl="0" algn="l">
              <a:lnSpc>
                <a:spcPct val="140000"/>
              </a:lnSpc>
              <a:spcBef>
                <a:spcPts val="0"/>
              </a:spcBef>
              <a:spcAft>
                <a:spcPts val="0"/>
              </a:spcAft>
              <a:buClr>
                <a:srgbClr val="A8A8A8"/>
              </a:buClr>
              <a:buSzPts val="1100"/>
              <a:buFont typeface="Inter"/>
              <a:buNone/>
            </a:pPr>
            <a:r>
              <a:rPr b="0" i="0" lang="en-US" sz="1100" u="none" cap="none" strike="noStrike">
                <a:solidFill>
                  <a:srgbClr val="A8A8A8"/>
                </a:solidFill>
                <a:latin typeface="Inter"/>
                <a:ea typeface="Inter"/>
                <a:cs typeface="Inter"/>
                <a:sym typeface="Inter"/>
              </a:rPr>
              <a:t>Run the suite. If yesterday's hook is wired up, Agent runs it for you. Otherwise, run it yourself.</a:t>
            </a:r>
            <a:endParaRPr b="0" i="0" sz="1100" u="none" cap="none" strike="noStrike">
              <a:solidFill>
                <a:schemeClr val="dk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2026-04-24T14:18:08Z</dcterms:created>
  <dc:creator>Workshop, Week 2 Session 5</dc:creator>
</cp:coreProperties>
</file>