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24.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Lst>
  <p:sldSz cy="5143500" cx="9144000"/>
  <p:notesSz cx="5143500" cy="9144000"/>
  <p:embeddedFontLst>
    <p:embeddedFont>
      <p:font typeface="Inter"/>
      <p:regular r:id="rId29"/>
      <p:bold r:id="rId30"/>
      <p:italic r:id="rId31"/>
      <p:boldItalic r:id="rId32"/>
    </p:embeddedFont>
    <p:embeddedFont>
      <p:font typeface="Roboto Mono"/>
      <p:regular r:id="rId33"/>
      <p:bold r:id="rId34"/>
      <p:italic r:id="rId35"/>
      <p:boldItalic r:id="rId3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37" roundtripDataSignature="AMtx7mhI4+zMudxQ2t2RunoCO6av7yYnL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font" Target="fonts/Inter-regular.fntdata"/><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font" Target="fonts/Inter-italic.fntdata"/><Relationship Id="rId30" Type="http://schemas.openxmlformats.org/officeDocument/2006/relationships/font" Target="fonts/Inter-bold.fntdata"/><Relationship Id="rId11" Type="http://schemas.openxmlformats.org/officeDocument/2006/relationships/slide" Target="slides/slide7.xml"/><Relationship Id="rId33" Type="http://schemas.openxmlformats.org/officeDocument/2006/relationships/font" Target="fonts/RobotoMono-regular.fntdata"/><Relationship Id="rId10" Type="http://schemas.openxmlformats.org/officeDocument/2006/relationships/slide" Target="slides/slide6.xml"/><Relationship Id="rId32" Type="http://schemas.openxmlformats.org/officeDocument/2006/relationships/font" Target="fonts/Inter-boldItalic.fntdata"/><Relationship Id="rId13" Type="http://schemas.openxmlformats.org/officeDocument/2006/relationships/slide" Target="slides/slide9.xml"/><Relationship Id="rId35" Type="http://schemas.openxmlformats.org/officeDocument/2006/relationships/font" Target="fonts/RobotoMono-italic.fntdata"/><Relationship Id="rId12" Type="http://schemas.openxmlformats.org/officeDocument/2006/relationships/slide" Target="slides/slide8.xml"/><Relationship Id="rId34" Type="http://schemas.openxmlformats.org/officeDocument/2006/relationships/font" Target="fonts/RobotoMono-bold.fntdata"/><Relationship Id="rId15" Type="http://schemas.openxmlformats.org/officeDocument/2006/relationships/slide" Target="slides/slide11.xml"/><Relationship Id="rId37" Type="http://customschemas.google.com/relationships/presentationmetadata" Target="metadata"/><Relationship Id="rId14" Type="http://schemas.openxmlformats.org/officeDocument/2006/relationships/slide" Target="slides/slide10.xml"/><Relationship Id="rId36" Type="http://schemas.openxmlformats.org/officeDocument/2006/relationships/font" Target="fonts/RobotoMono-boldItalic.fntdata"/><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 name="Shape 11"/>
        <p:cNvGrpSpPr/>
        <p:nvPr/>
      </p:nvGrpSpPr>
      <p:grpSpPr>
        <a:xfrm>
          <a:off x="0" y="0"/>
          <a:ext cx="0" cy="0"/>
          <a:chOff x="0" y="0"/>
          <a:chExt cx="0" cy="0"/>
        </a:xfrm>
      </p:grpSpPr>
      <p:sp>
        <p:nvSpPr>
          <p:cNvPr id="12" name="Google Shape;12;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 name="Google Shape;13;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Open by naming this as the most useful single workflow in the whole series. Most attendees have probably tried Agent mode by now and felt the same friction: it goes too far, or it doesn't go far enough, or it changes things you didn't ask it to. Today's session is about giving Agent a fence to work inside, and tests are the best fence we have. By the end of the hour, attendees should know how to set up the loop, why it works, and where it breaks.</a:t>
            </a:r>
            <a:endParaRPr/>
          </a:p>
        </p:txBody>
      </p:sp>
      <p:sp>
        <p:nvSpPr>
          <p:cNvPr id="14" name="Google Shape;14;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84" name="Google Shape;184;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This slide exists because hooks haven't come up in the workshop series yet, and we're about to lean on one for the next thirty minutes. Rather than treat the term as assumed knowledge, spend 90 seconds here on what hooks are, what's coming on Monday, and how much of them we actually need today. A hook is a script (shell or TypeScript) that Cursor runs when a specific event occurs. The event list is extensive (there are over a dozen) and Monday's session covers them properly. The four shown here are a representative sample: stop fires when Agent finishes its turn, afterFileEdit fires after Agent writes to a file, beforeShellExecution fires before any shell command runs, and beforeSubmitPrompt fires before a prompt is sent. Today we're using one of them: stop. That's the only one that matters for the next thirty minutes. Keep this short. It's a framing slide, not a content slide. Ninety seconds is enough.</a:t>
            </a:r>
            <a:endParaRPr/>
          </a:p>
        </p:txBody>
      </p:sp>
      <p:sp>
        <p:nvSpPr>
          <p:cNvPr id="185" name="Google Shape;185;p1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8" name="Google Shape;208;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The framing here is insurance, not automation. Agent is capable of deciding to run tests on its own, and sometimes it does. But 'sometimes' isn't good enough for a workflow that depends on the loop closing reliably. The hook makes it guaranteed: Agent finishes a turn, tests run, failures feed back. Every time, regardless of what Agent decided to do. The per-project, version-controlled nature is worth noting. Once the hook is in the repo, it's set up for everyone who clones it. Nobody else has to configure anything.</a:t>
            </a:r>
            <a:endParaRPr/>
          </a:p>
        </p:txBody>
      </p:sp>
      <p:sp>
        <p:nvSpPr>
          <p:cNvPr id="209" name="Google Shape;209;p1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8" name="Google Shape;228;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Cursor hooks are scripts, not inline config. The hooks.json file tells Cursor which script to run on which event. The script itself reads JSON from stdin (required by the protocol, even if we don't use it here), does its work, and writes JSON to stdout. Walk through each part. stop fires when Agent finishes its turn. loop_limit: 5 caps the automatic follow-up loop at five iterations; the field is in hooks.json, not the script. The script runs bun test, checks the exit code, and returns either an empty response (tests pass, Agent is done) or a followup_message (tests fail, Agent gets the output as its next instruction). The followup_message is what closes the loop. From Agent's perspective, you sent it the test failures. From your perspective, the hook did. The 'Do NOT modify test files' reminder in the failure message reinforces the constraint on every iteration, not just the first. Note: the stop hook fires on every Agent turn, not just during test loops. For this demo that's fine: all tests outside the PATCH block should be green before the session starts, so passing turns are silent.</a:t>
            </a:r>
            <a:endParaRPr/>
          </a:p>
        </p:txBody>
      </p:sp>
      <p:sp>
        <p:nvSpPr>
          <p:cNvPr id="229" name="Google Shape;229;p1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5" name="Shape 245"/>
        <p:cNvGrpSpPr/>
        <p:nvPr/>
      </p:nvGrpSpPr>
      <p:grpSpPr>
        <a:xfrm>
          <a:off x="0" y="0"/>
          <a:ext cx="0" cy="0"/>
          <a:chOff x="0" y="0"/>
          <a:chExt cx="0" cy="0"/>
        </a:xfrm>
      </p:grpSpPr>
      <p:sp>
        <p:nvSpPr>
          <p:cNvPr id="246" name="Google Shape;246;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47" name="Google Shape;247;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Walk through both branches. The success branch is invisible by design; you don't want a celebratory message every time Agent finishes a passing iteration. The failure branch is the interesting one. Agent receives the failure output as its next user message and treats it as a new instruction. From Agent's perspective, you sent it the failures. From your perspective, the hook did. Mention the 'Do NOT modify test files' reminder embedded in the failure message. This reinforces the constraint on every iteration, not just the first one. Without it, Agent sometimes drifts into 'fixing' the tests by iteration three or four.</a:t>
            </a:r>
            <a:endParaRPr/>
          </a:p>
        </p:txBody>
      </p:sp>
      <p:sp>
        <p:nvSpPr>
          <p:cNvPr id="248" name="Google Shape;248;p1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2" name="Shape 272"/>
        <p:cNvGrpSpPr/>
        <p:nvPr/>
      </p:nvGrpSpPr>
      <p:grpSpPr>
        <a:xfrm>
          <a:off x="0" y="0"/>
          <a:ext cx="0" cy="0"/>
          <a:chOff x="0" y="0"/>
          <a:chExt cx="0" cy="0"/>
        </a:xfrm>
      </p:grpSpPr>
      <p:sp>
        <p:nvSpPr>
          <p:cNvPr id="273" name="Google Shape;273;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74" name="Google Shape;274;p1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Set expectations before sharing the screen. Attendees should know what to look for; otherwise the demo flies past without registering. The demo app starts as a shell: the PATCH describe block exists but is skipped. Pre-written tests live in a separate file ready to copy in. This keeps the 'tests first' discipline visible without the risk of live test authoring eating the clock. The four moments to call out: removing the skip and copying in the tests, walking through what the tests assert before committing, the commit itself, and the moment the hook fires (visible in the chat as a new message from 'you' that you didn't type). The PATCH endpoint is a good size for the timebox: enough logic to be interesting, small enough that Agent can plausibly land it in two or three iterations. If the demo finishes early, GET /standups/summary is sitting there as a stretch; don't promise it.</a:t>
            </a:r>
            <a:endParaRPr/>
          </a:p>
        </p:txBody>
      </p:sp>
      <p:sp>
        <p:nvSpPr>
          <p:cNvPr id="275" name="Google Shape;275;p1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1" name="Shape 291"/>
        <p:cNvGrpSpPr/>
        <p:nvPr/>
      </p:nvGrpSpPr>
      <p:grpSpPr>
        <a:xfrm>
          <a:off x="0" y="0"/>
          <a:ext cx="0" cy="0"/>
          <a:chOff x="0" y="0"/>
          <a:chExt cx="0" cy="0"/>
        </a:xfrm>
      </p:grpSpPr>
      <p:sp>
        <p:nvSpPr>
          <p:cNvPr id="292" name="Google Shape;292;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93" name="Google Shape;293;p1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This is a 'what's about to happen' slide that sits behind the screen-share. Talk through each step as you do it. Removing the skip and copying in the tests is a deliberate choice over writing them live: the point is the workflow, not test authoring speed. Say this out loud so attendees understand what they're watching. Before committing, pause and read two or three of the assertions aloud. One should assert the response status is 200 on a valid update, another the 404 on an unknown ID. The goal is for attendees to connect 'this is what success looks like' to 'Agent is going to make these specific assertions pass.' That connection is what makes the review step meaningful later. When you commit, the message format matters less than the act. The point is a named rollback point in git log; make that explicit so attendees understand what they'd reset to.</a:t>
            </a:r>
            <a:endParaRPr/>
          </a:p>
        </p:txBody>
      </p:sp>
      <p:sp>
        <p:nvSpPr>
          <p:cNvPr id="294" name="Google Shape;294;p1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4" name="Shape 314"/>
        <p:cNvGrpSpPr/>
        <p:nvPr/>
      </p:nvGrpSpPr>
      <p:grpSpPr>
        <a:xfrm>
          <a:off x="0" y="0"/>
          <a:ext cx="0" cy="0"/>
          <a:chOff x="0" y="0"/>
          <a:chExt cx="0" cy="0"/>
        </a:xfrm>
      </p:grpSpPr>
      <p:sp>
        <p:nvSpPr>
          <p:cNvPr id="315" name="Google Shape;315;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16" name="Google Shape;316;p1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During the demo, narrate what's happening as it happens. The most important moment is when the hook fires. Pause and say it explicitly: 'Notice that I didn't type that. The hook ran the tests, saw they failed, and sent the output back to Agent. That's the loop closing.' A useful thing to point out as Agent works: it's reading the existing handlers (the GET and POST routes already in app.ts) and copying their patterns. That's a nice property of letting Agent loose on a codebase with established conventions. The PATCH handler will look like the others, use the same validation style, the same parameterised SQL, the same response shape. We didn't have to ask for any of that. If the first iteration happens to pass, mention that this is the easy case and move straight to the review. If it takes more iterations than expected, lean into it as a teaching moment. Common stumbles on this particular endpoint: forgetting to handle the 404 case, or trying to update fields the test didn't ask about and breaking the 'fields we didn't update should remain unchanged' assertion.</a:t>
            </a:r>
            <a:endParaRPr/>
          </a:p>
        </p:txBody>
      </p:sp>
      <p:sp>
        <p:nvSpPr>
          <p:cNvPr id="317" name="Google Shape;317;p1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6" name="Shape 336"/>
        <p:cNvGrpSpPr/>
        <p:nvPr/>
      </p:nvGrpSpPr>
      <p:grpSpPr>
        <a:xfrm>
          <a:off x="0" y="0"/>
          <a:ext cx="0" cy="0"/>
          <a:chOff x="0" y="0"/>
          <a:chExt cx="0" cy="0"/>
        </a:xfrm>
      </p:grpSpPr>
      <p:sp>
        <p:nvSpPr>
          <p:cNvPr id="337" name="Google Shape;337;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38" name="Google Shape;338;p1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When the tests pass, slow down. Don't move on immediately. Open the diff and walk through the implementation Agent produced. The review step is where the value of the workflow becomes visible. You wrote the tests, so you know what behavior the code has to satisfy. Agent wrote the implementation, so you're seeing it for the first time. That's the ideal state for a code review. Four things worth pointing at in the actual diff for this endpoint. One, the SQL: did Agent build the UPDATE dynamically based on which fields are present in the body, or did it hardcode all four fields and rely on the existing values for the ones we didn't pass? Both can pass the tests; one is noticeably better. Two, the 404 handling: did Agent reuse the existing SELECT id FROM standups WHERE id = ? pattern from the DELETE handler, or did it invent a new check? Three, the validation: the existing POST handler validates with a small errors array. Did Agent copy that style for PATCH, or do something different? Four, anything Agent added that the tests didn't ask for, like updating a modified_at column that doesn't exist in the schema. The point of this review isn't to grade Agent's work. It's to show attendees what code review feels like when you didn't write the code. That's the everyday experience of working this way.</a:t>
            </a:r>
            <a:endParaRPr/>
          </a:p>
        </p:txBody>
      </p:sp>
      <p:sp>
        <p:nvSpPr>
          <p:cNvPr id="339" name="Google Shape;339;p1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4" name="Shape 364"/>
        <p:cNvGrpSpPr/>
        <p:nvPr/>
      </p:nvGrpSpPr>
      <p:grpSpPr>
        <a:xfrm>
          <a:off x="0" y="0"/>
          <a:ext cx="0" cy="0"/>
          <a:chOff x="0" y="0"/>
          <a:chExt cx="0" cy="0"/>
        </a:xfrm>
      </p:grpSpPr>
      <p:sp>
        <p:nvSpPr>
          <p:cNvPr id="365" name="Google Shape;365;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66" name="Google Shape;366;p1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The hook structure is identical across runners. Only the command changes. Most teams in the room will be on Jest or pytest depending on which side of the codebase they work on, and a few backend teams use Go. The configuration is straightforward in all five cases. The demo project uses bun test directly (Bun's built-in runner, no extra framework needed). Teams on Jest or Mocha will typically invoke via npm test since that delegates to whatever the package.json test script defines, keeping the hook portable. If you're not sure which your team is using, look at package.json: if jest or mocha is in devDependencies, use npm test. If you're on Bun, use bun test. The --no-coverage flag on Jest is worth a quick aside. Coverage runs slow, and the hook is going to fire on every Agent iteration. You want this loop to be fast.</a:t>
            </a:r>
            <a:endParaRPr/>
          </a:p>
        </p:txBody>
      </p:sp>
      <p:sp>
        <p:nvSpPr>
          <p:cNvPr id="367" name="Google Shape;367;p1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2" name="Shape 392"/>
        <p:cNvGrpSpPr/>
        <p:nvPr/>
      </p:nvGrpSpPr>
      <p:grpSpPr>
        <a:xfrm>
          <a:off x="0" y="0"/>
          <a:ext cx="0" cy="0"/>
          <a:chOff x="0" y="0"/>
          <a:chExt cx="0" cy="0"/>
        </a:xfrm>
      </p:grpSpPr>
      <p:sp>
        <p:nvSpPr>
          <p:cNvPr id="393" name="Google Shape;393;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94" name="Google Shape;394;p1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The loop_limit field is part of the hook definition in hooks.json, not in the script. We already set it to 5 in the config on slide 12, so this is a recap of a decision already made rather than new configuration. Five is a reasonable default. If Agent can't reach green in five tries, the test is probably underspecified or the implementation challenge is genuinely hard. Either way, a human should look at it rather than letting the loop keep burning compute. Setting loop_limit to null removes the cap entirely. That's occasionally useful for a long CI-style loop, but not a good default for interactive sessions.</a:t>
            </a:r>
            <a:endParaRPr/>
          </a:p>
        </p:txBody>
      </p:sp>
      <p:sp>
        <p:nvSpPr>
          <p:cNvPr id="395" name="Google Shape;395;p1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 name="Shape 22"/>
        <p:cNvGrpSpPr/>
        <p:nvPr/>
      </p:nvGrpSpPr>
      <p:grpSpPr>
        <a:xfrm>
          <a:off x="0" y="0"/>
          <a:ext cx="0" cy="0"/>
          <a:chOff x="0" y="0"/>
          <a:chExt cx="0" cy="0"/>
        </a:xfrm>
      </p:grpSpPr>
      <p:sp>
        <p:nvSpPr>
          <p:cNvPr id="23" name="Google Shape;23;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4" name="Google Shape;24;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Walk through the agenda in about 30 seconds. The order matters: we cover the concept first, then the workflow, then the automation that makes the workflow ergonomic, then the demo, then the limits. Attendees who have to drop early should leave knowing the concept and the workflow even if they miss the hook configuration.</a:t>
            </a:r>
            <a:endParaRPr/>
          </a:p>
        </p:txBody>
      </p:sp>
      <p:sp>
        <p:nvSpPr>
          <p:cNvPr id="25" name="Google Shape;25;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3" name="Shape 413"/>
        <p:cNvGrpSpPr/>
        <p:nvPr/>
      </p:nvGrpSpPr>
      <p:grpSpPr>
        <a:xfrm>
          <a:off x="0" y="0"/>
          <a:ext cx="0" cy="0"/>
          <a:chOff x="0" y="0"/>
          <a:chExt cx="0" cy="0"/>
        </a:xfrm>
      </p:grpSpPr>
      <p:sp>
        <p:nvSpPr>
          <p:cNvPr id="414" name="Google Shape;414;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15" name="Google Shape;415;p2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This is the start of the segment that replaces the original hands-on block. We're not asking attendees to write tests live; we're showing them, with examples from the standups API we just demoed, what Agent's output tends to look like and what to watch for in review. The over-engineering tendency is worth dwelling on. If your tests verify behavior but not structure, Agent will sometimes introduce a class hierarchy or a builder pattern where a single function would have been fine. The tests pass, so the loop terminates, but the code you're left with is more complex than it needs to be. The remedy is either tighter tests or a follow-up prompt asking Agent to simplify. The edge-case point is the inverse problem. Agent implements exactly what the tests require and no more. If your tests don't cover null inputs, Agent's code probably doesn't handle null inputs. This is a feature of the workflow, not a bug, but it means your tests need to be thorough.</a:t>
            </a:r>
            <a:endParaRPr/>
          </a:p>
        </p:txBody>
      </p:sp>
      <p:sp>
        <p:nvSpPr>
          <p:cNvPr id="416" name="Google Shape;416;p2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1" name="Shape 431"/>
        <p:cNvGrpSpPr/>
        <p:nvPr/>
      </p:nvGrpSpPr>
      <p:grpSpPr>
        <a:xfrm>
          <a:off x="0" y="0"/>
          <a:ext cx="0" cy="0"/>
          <a:chOff x="0" y="0"/>
          <a:chExt cx="0" cy="0"/>
        </a:xfrm>
      </p:grpSpPr>
      <p:sp>
        <p:nvSpPr>
          <p:cNvPr id="432" name="Google Shape;432;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33" name="Google Shape;433;p2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Each of these failure modes deserves a sentence. Flakiness is the most common one and the most frustrating; if your test suite has a 5% flake rate, the test loop will eventually trip over a flaky failure and start 'fixing' code that's actually correct. The remedy is to fix flakes before you turn Agent loose, or to scope the loop to a subset of tests you trust. Non-determinism is a design problem, not an Agent problem. The test loop exposes it because the loop runs the tests so many times. If your code's behavior depends on the current time, you'll see flakes you'd never have noticed running tests by hand. Tests that depend on each other (shared state, ordering assumptions) cause the loop to oscillate: Agent fixes test A, breaks test B, fixes B, breaks A. If you see this happening, stop the loop and refactor the tests to be independent. The large-suite problem is purely economic. Each iteration runs the full suite by default. If your suite takes a minute, ten iterations is ten minutes of compute and waiting. Scope the hook to a subset for the loop, then run the full suite once at the end.</a:t>
            </a:r>
            <a:endParaRPr/>
          </a:p>
        </p:txBody>
      </p:sp>
      <p:sp>
        <p:nvSpPr>
          <p:cNvPr id="434" name="Google Shape;434;p2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4" name="Shape 454"/>
        <p:cNvGrpSpPr/>
        <p:nvPr/>
      </p:nvGrpSpPr>
      <p:grpSpPr>
        <a:xfrm>
          <a:off x="0" y="0"/>
          <a:ext cx="0" cy="0"/>
          <a:chOff x="0" y="0"/>
          <a:chExt cx="0" cy="0"/>
        </a:xfrm>
      </p:grpSpPr>
      <p:sp>
        <p:nvSpPr>
          <p:cNvPr id="455" name="Google Shape;455;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56" name="Google Shape;456;p2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The framing here is that TDD with Agent is one tool among several. It's exceptional for the cases it fits, and a poor choice for the cases it doesn't. Helping attendees recognise the difference is the whole point of this slide. Exploratory work is the most important 'don't use this' case. If you're trying to figure out what a feature should do, you can't write tests for it, because you don't yet know what behavior to assert. This is where skills come in: a well-built skill can walk you through structured questions about a feature (inputs, outputs, edge cases, failure modes) and produce a specification. From a specification, writing tests becomes straightforward. The workflow is: skill to figure out what done means, then TDD with Agent to implement it. The two approaches are sequential, not alternatives. Week 3 covers skills properly. UI work is the other big 'don't use this' case. Tests for UI behavior exist (and they're useful) but they don't capture whether something looks right. For visual work, screenshot review is the loop, not test pass/fail.</a:t>
            </a:r>
            <a:endParaRPr/>
          </a:p>
        </p:txBody>
      </p:sp>
      <p:sp>
        <p:nvSpPr>
          <p:cNvPr id="457" name="Google Shape;457;p2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1" name="Shape 481"/>
        <p:cNvGrpSpPr/>
        <p:nvPr/>
      </p:nvGrpSpPr>
      <p:grpSpPr>
        <a:xfrm>
          <a:off x="0" y="0"/>
          <a:ext cx="0" cy="0"/>
          <a:chOff x="0" y="0"/>
          <a:chExt cx="0" cy="0"/>
        </a:xfrm>
      </p:grpSpPr>
      <p:sp>
        <p:nvSpPr>
          <p:cNvPr id="482" name="Google Shape;482;p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83" name="Google Shape;483;p2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Recap with intent. The four bullets are the four things attendees should remember if they remember nothing else. The fourth bullet is a soft push toward the homework on the next slide; this workflow rewards practice in a way that watching the demo doesn't capture. If time is tight, this slide can absorb the previous two and become the wrap-up.</a:t>
            </a:r>
            <a:endParaRPr/>
          </a:p>
        </p:txBody>
      </p:sp>
      <p:sp>
        <p:nvSpPr>
          <p:cNvPr id="484" name="Google Shape;484;p2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9" name="Shape 499"/>
        <p:cNvGrpSpPr/>
        <p:nvPr/>
      </p:nvGrpSpPr>
      <p:grpSpPr>
        <a:xfrm>
          <a:off x="0" y="0"/>
          <a:ext cx="0" cy="0"/>
          <a:chOff x="0" y="0"/>
          <a:chExt cx="0" cy="0"/>
        </a:xfrm>
      </p:grpSpPr>
      <p:sp>
        <p:nvSpPr>
          <p:cNvPr id="500" name="Google Shape;500;p2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01" name="Google Shape;501;p2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Frame the homework as a single concrete task, not a general suggestion. 'Try TDD with Agent' is too vague; 'pick one feature, write the tests, let Agent implement, compare the result' is something attendees can actually do. For Q&amp;A, run the chat waterfall: ask people to drop questions in chat, then answer them in order. With 60 people on Teams, open-mic Q&amp;A doesn't work. The chat waterfall keeps it manageable and gives quieter attendees a way to participate. If there's time at the very end, mention tomorrow's topic to plant the seed: Friday's session is debugging with Agent, a natural complement to today's workflow: the test loop surfaces failures that the debugging session will teach attendees to diagnose.</a:t>
            </a:r>
            <a:endParaRPr/>
          </a:p>
        </p:txBody>
      </p:sp>
      <p:sp>
        <p:nvSpPr>
          <p:cNvPr id="502" name="Google Shape;502;p2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 name="Shape 42"/>
        <p:cNvGrpSpPr/>
        <p:nvPr/>
      </p:nvGrpSpPr>
      <p:grpSpPr>
        <a:xfrm>
          <a:off x="0" y="0"/>
          <a:ext cx="0" cy="0"/>
          <a:chOff x="0" y="0"/>
          <a:chExt cx="0" cy="0"/>
        </a:xfrm>
      </p:grpSpPr>
      <p:sp>
        <p:nvSpPr>
          <p:cNvPr id="43" name="Google Shape;43;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4" name="Google Shape;44;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A quick bridge from yesterday's session. The connection to make explicit is that rules and tests do different jobs. Rules are standing instructions that apply to every task. Tests are task-specific success criteria. Today's workflow assumes yesterday's rules are already in place, then adds tests on top.</a:t>
            </a:r>
            <a:endParaRPr/>
          </a:p>
        </p:txBody>
      </p:sp>
      <p:sp>
        <p:nvSpPr>
          <p:cNvPr id="45" name="Google Shape;45;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 name="Shape 65"/>
        <p:cNvGrpSpPr/>
        <p:nvPr/>
      </p:nvGrpSpPr>
      <p:grpSpPr>
        <a:xfrm>
          <a:off x="0" y="0"/>
          <a:ext cx="0" cy="0"/>
          <a:chOff x="0" y="0"/>
          <a:chExt cx="0" cy="0"/>
        </a:xfrm>
      </p:grpSpPr>
      <p:sp>
        <p:nvSpPr>
          <p:cNvPr id="66" name="Google Shape;66;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7" name="Google Shape;67;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This is the philosophical centerpiece of the session. Most attendees have given Agent a vague instruction, watched it do something close to what they wanted, and then spent ten minutes correcting it. The reason is that natural-language instructions leave too much room for interpretation. Tests don't. A test either passes or fails. There's no ambiguity about whether the work is finished. The phrase 'executable specification' is worth dwelling on. Tests describe behavior in a form a machine can verify. That makes them useful in a way that prose specifications never quite are.</a:t>
            </a:r>
            <a:endParaRPr/>
          </a:p>
        </p:txBody>
      </p:sp>
      <p:sp>
        <p:nvSpPr>
          <p:cNvPr id="68" name="Google Shape;68;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9" name="Google Shape;79;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Acknowledge what attendees already know. TDD has been around for two decades and most teams don't practice it. The reasons are practical, not ideological. Writing tests first imposes friction at the point in the workflow when energy is highest (the start of a feature). Running tests manually pulls you out of the editor. Iterating to green is the boring part of the work. The reason to bring this up is that Agent removes most of these costs. Not all of them, but enough that the calculation changes.</a:t>
            </a:r>
            <a:endParaRPr/>
          </a:p>
        </p:txBody>
      </p:sp>
      <p:sp>
        <p:nvSpPr>
          <p:cNvPr id="80" name="Google Shape;80;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2" name="Google Shape;102;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The division of labor here is the point. The valuable creative work in TDD is deciding what 'done' means. That's a design activity and it benefits from a human doing it. The tedious work is making the implementation green. That's a mechanical activity and it benefits from a machine doing it. Once a hook closes the loop between Agent's output and the test runner, the whole inner loop happens without you. You write tests, Agent iterates, you review the diff. That's the workflow.</a:t>
            </a:r>
            <a:endParaRPr/>
          </a:p>
        </p:txBody>
      </p:sp>
      <p:sp>
        <p:nvSpPr>
          <p:cNvPr id="103" name="Google Shape;103;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3" name="Google Shape;123;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Walk through each step without going deep. The next slides cover the parts that need explanation. The two steps worth pausing on here are step 2 (commit the tests) and step 3 (the constraint). Committing tests before letting Agent run is more than a safety net: it tells a story in the git history that a checkpoint cannot. Anyone reading the log later can see that tests came first and implementation followed, which is the discipline of TDD made visible and auditable. That matters for teams trying to build the habit consistently. Checkpoints are not a safe substitute here. A checkpoint captures editor state but can accidentally omit test code or be harder to restore cleanly. A commit is precise, portable, and recoverable with a single git reset --hard. If Agent produces a diff that's worse than starting over, that commit is your clean revert point. The constraint in step 3 is the most important sentence in the whole workflow. If you don't tell Agent to leave the test files alone, it will sometimes 'fix' failing tests by modifying them. That's the exact opposite of what you want.</a:t>
            </a:r>
            <a:endParaRPr/>
          </a:p>
        </p:txBody>
      </p:sp>
      <p:sp>
        <p:nvSpPr>
          <p:cNvPr id="124" name="Google Shape;124;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7" name="Google Shape;147;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Show the literal text. Attendees should be able to copy this from the slide. The capitalised NOT is not a stylistic choice: there's no peer-reviewed research confirming it, but it's widely reported by practitioners that capitalised negatives get better compliance than lowercase ones. Anecdotal, but consistent enough to be worth following as a convention. This instruction belongs in the chat, not in AGENTS.md or .cursor/rules/. The reason is that 'don't touch tests' is task-specific. There are plenty of legitimate Agent tasks where modifying tests is exactly the right behavior (refactoring tests, updating tests for new requirements). A blanket rule would be wrong. A per-task instruction is right.</a:t>
            </a:r>
            <a:endParaRPr/>
          </a:p>
        </p:txBody>
      </p:sp>
      <p:sp>
        <p:nvSpPr>
          <p:cNvPr id="148" name="Google Shape;148;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6" name="Google Shape;166;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This is the kind of practical detail that separates people who use the workflow once from people who use it routinely. The commit is cheap (ten seconds). The first time Agent goes off the rails and you have a clean reset point waiting, you'll understand why this step is in the workflow. The git history point is worth dwelling on. A checkpoint captures editor state but nothing more. A commit is precise, portable, and carries meaning: anyone reading the log later can see that tests came first and implementation followed. That's the discipline of TDD made auditable, which matters for teams trying to build the habit consistently. Checkpoints can also silently omit test code or be difficult to restore in a predictable state. A commit avoids both problems. Note for the Atlassian-Bitbucket attendees: nothing here is GitHub-specific. The commit lives locally until you push, and the reset is a local git operation.</a:t>
            </a:r>
            <a:endParaRPr/>
          </a:p>
        </p:txBody>
      </p:sp>
      <p:sp>
        <p:nvSpPr>
          <p:cNvPr id="167" name="Google Shape;167;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EFAULT">
  <p:cSld name="DEFAULT">
    <p:bg>
      <p:bgPr>
        <a:solidFill>
          <a:schemeClr val="lt1"/>
        </a:solidFill>
      </p:bgPr>
    </p:bg>
    <p:spTree>
      <p:nvGrpSpPr>
        <p:cNvPr id="10" name="Shape 10"/>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 name="Shape 9"/>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47483649"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0.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10.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10.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10.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10.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10.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10.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image" Target="../media/image10.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image" Target="../media/image10.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 Id="rId3" Type="http://schemas.openxmlformats.org/officeDocument/2006/relationships/image" Target="../media/image10.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 Id="rId3" Type="http://schemas.openxmlformats.org/officeDocument/2006/relationships/image" Target="../media/image10.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0.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 Id="rId3" Type="http://schemas.openxmlformats.org/officeDocument/2006/relationships/image" Target="../media/image10.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 Id="rId3" Type="http://schemas.openxmlformats.org/officeDocument/2006/relationships/image" Target="../media/image10.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 Id="rId3" Type="http://schemas.openxmlformats.org/officeDocument/2006/relationships/image" Target="../media/image10.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 Id="rId3" Type="http://schemas.openxmlformats.org/officeDocument/2006/relationships/image" Target="../media/image10.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 Id="rId3" Type="http://schemas.openxmlformats.org/officeDocument/2006/relationships/image" Target="../media/image10.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0.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0.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10.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10.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10.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10.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5" name="Shape 15"/>
        <p:cNvGrpSpPr/>
        <p:nvPr/>
      </p:nvGrpSpPr>
      <p:grpSpPr>
        <a:xfrm>
          <a:off x="0" y="0"/>
          <a:ext cx="0" cy="0"/>
          <a:chOff x="0" y="0"/>
          <a:chExt cx="0" cy="0"/>
        </a:xfrm>
      </p:grpSpPr>
      <p:sp>
        <p:nvSpPr>
          <p:cNvPr id="16" name="Google Shape;16;p1"/>
          <p:cNvSpPr/>
          <p:nvPr/>
        </p:nvSpPr>
        <p:spPr>
          <a:xfrm>
            <a:off x="6949440" y="384048"/>
            <a:ext cx="1691640" cy="960120"/>
          </a:xfrm>
          <a:prstGeom prst="rect">
            <a:avLst/>
          </a:prstGeom>
          <a:noFill/>
          <a:ln>
            <a:noFill/>
          </a:ln>
        </p:spPr>
        <p:txBody>
          <a:bodyPr anchorCtr="0" anchor="t" bIns="0" lIns="0" spcFirstLastPara="1" rIns="0" wrap="square" tIns="0">
            <a:noAutofit/>
          </a:bodyPr>
          <a:lstStyle/>
          <a:p>
            <a:pPr indent="0" lvl="0" marL="0" marR="0" rtl="0" algn="r">
              <a:spcBef>
                <a:spcPts val="0"/>
              </a:spcBef>
              <a:spcAft>
                <a:spcPts val="0"/>
              </a:spcAft>
              <a:buClr>
                <a:srgbClr val="E8339A"/>
              </a:buClr>
              <a:buSzPts val="5400"/>
              <a:buFont typeface="Inter"/>
              <a:buNone/>
            </a:pPr>
            <a:r>
              <a:rPr b="0" i="0" lang="en-US" sz="5400" u="none" cap="none" strike="noStrike">
                <a:solidFill>
                  <a:srgbClr val="E8339A"/>
                </a:solidFill>
                <a:latin typeface="Inter"/>
                <a:ea typeface="Inter"/>
                <a:cs typeface="Inter"/>
                <a:sym typeface="Inter"/>
              </a:rPr>
              <a:t>04</a:t>
            </a:r>
            <a:endParaRPr b="0" i="0" sz="5400" u="none" cap="none" strike="noStrike">
              <a:solidFill>
                <a:schemeClr val="dk1"/>
              </a:solidFill>
              <a:latin typeface="Calibri"/>
              <a:ea typeface="Calibri"/>
              <a:cs typeface="Calibri"/>
              <a:sym typeface="Calibri"/>
            </a:endParaRPr>
          </a:p>
        </p:txBody>
      </p:sp>
      <p:sp>
        <p:nvSpPr>
          <p:cNvPr id="17" name="Google Shape;17;p1"/>
          <p:cNvSpPr/>
          <p:nvPr/>
        </p:nvSpPr>
        <p:spPr>
          <a:xfrm>
            <a:off x="502920" y="1828800"/>
            <a:ext cx="81381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WORKSHOP SERIES  ·  WEEK 2  ·  SESSION 4</a:t>
            </a:r>
            <a:endParaRPr b="0" i="0" sz="750" u="none" cap="none" strike="noStrike">
              <a:solidFill>
                <a:schemeClr val="dk1"/>
              </a:solidFill>
              <a:latin typeface="Calibri"/>
              <a:ea typeface="Calibri"/>
              <a:cs typeface="Calibri"/>
              <a:sym typeface="Calibri"/>
            </a:endParaRPr>
          </a:p>
        </p:txBody>
      </p:sp>
      <p:sp>
        <p:nvSpPr>
          <p:cNvPr id="18" name="Google Shape;18;p1"/>
          <p:cNvSpPr/>
          <p:nvPr/>
        </p:nvSpPr>
        <p:spPr>
          <a:xfrm>
            <a:off x="502920" y="2057400"/>
            <a:ext cx="8138160" cy="914400"/>
          </a:xfrm>
          <a:prstGeom prst="rect">
            <a:avLst/>
          </a:prstGeom>
          <a:noFill/>
          <a:ln>
            <a:noFill/>
          </a:ln>
        </p:spPr>
        <p:txBody>
          <a:bodyPr anchorCtr="0" anchor="t" bIns="0" lIns="0" spcFirstLastPara="1" rIns="0" wrap="square" tIns="0">
            <a:noAutofit/>
          </a:bodyPr>
          <a:lstStyle/>
          <a:p>
            <a:pPr indent="0" lvl="0" marL="0" marR="0" rtl="0" algn="l">
              <a:lnSpc>
                <a:spcPct val="110000"/>
              </a:lnSpc>
              <a:spcBef>
                <a:spcPts val="0"/>
              </a:spcBef>
              <a:spcAft>
                <a:spcPts val="0"/>
              </a:spcAft>
              <a:buClr>
                <a:srgbClr val="FFFFFF"/>
              </a:buClr>
              <a:buSzPts val="5200"/>
              <a:buFont typeface="Inter"/>
              <a:buNone/>
            </a:pPr>
            <a:r>
              <a:rPr b="0" i="0" lang="en-US" sz="5200" u="none" cap="none" strike="noStrike">
                <a:solidFill>
                  <a:srgbClr val="FFFFFF"/>
                </a:solidFill>
                <a:latin typeface="Inter"/>
                <a:ea typeface="Inter"/>
                <a:cs typeface="Inter"/>
                <a:sym typeface="Inter"/>
              </a:rPr>
              <a:t>TDD with Agent mode</a:t>
            </a:r>
            <a:endParaRPr b="0" i="0" sz="5200" u="none" cap="none" strike="noStrike">
              <a:solidFill>
                <a:schemeClr val="dk1"/>
              </a:solidFill>
              <a:latin typeface="Calibri"/>
              <a:ea typeface="Calibri"/>
              <a:cs typeface="Calibri"/>
              <a:sym typeface="Calibri"/>
            </a:endParaRPr>
          </a:p>
        </p:txBody>
      </p:sp>
      <p:sp>
        <p:nvSpPr>
          <p:cNvPr id="19" name="Google Shape;19;p1"/>
          <p:cNvSpPr/>
          <p:nvPr/>
        </p:nvSpPr>
        <p:spPr>
          <a:xfrm>
            <a:off x="502920" y="3063240"/>
            <a:ext cx="128016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1"/>
          <p:cNvSpPr/>
          <p:nvPr/>
        </p:nvSpPr>
        <p:spPr>
          <a:xfrm>
            <a:off x="502920" y="3200400"/>
            <a:ext cx="8138160" cy="548640"/>
          </a:xfrm>
          <a:prstGeom prst="rect">
            <a:avLst/>
          </a:prstGeom>
          <a:noFill/>
          <a:ln>
            <a:noFill/>
          </a:ln>
        </p:spPr>
        <p:txBody>
          <a:bodyPr anchorCtr="0" anchor="t" bIns="0" lIns="0" spcFirstLastPara="1" rIns="0" wrap="square" tIns="0">
            <a:noAutofit/>
          </a:bodyPr>
          <a:lstStyle/>
          <a:p>
            <a:pPr indent="0" lvl="0" marL="0" marR="0" rtl="0" algn="l">
              <a:lnSpc>
                <a:spcPct val="125000"/>
              </a:lnSpc>
              <a:spcBef>
                <a:spcPts val="0"/>
              </a:spcBef>
              <a:spcAft>
                <a:spcPts val="0"/>
              </a:spcAft>
              <a:buClr>
                <a:srgbClr val="A8A8A8"/>
              </a:buClr>
              <a:buSzPts val="1800"/>
              <a:buFont typeface="Inter"/>
              <a:buNone/>
            </a:pPr>
            <a:r>
              <a:rPr b="0" i="0" lang="en-US" sz="1800" u="none" cap="none" strike="noStrike">
                <a:solidFill>
                  <a:srgbClr val="A8A8A8"/>
                </a:solidFill>
                <a:latin typeface="Inter"/>
                <a:ea typeface="Inter"/>
                <a:cs typeface="Inter"/>
                <a:sym typeface="Inter"/>
              </a:rPr>
              <a:t>Tests define “done,” Agent fills in the code.</a:t>
            </a:r>
            <a:endParaRPr b="0" i="0" sz="1800" u="none" cap="none" strike="noStrike">
              <a:solidFill>
                <a:schemeClr val="dk1"/>
              </a:solidFill>
              <a:latin typeface="Calibri"/>
              <a:ea typeface="Calibri"/>
              <a:cs typeface="Calibri"/>
              <a:sym typeface="Calibri"/>
            </a:endParaRPr>
          </a:p>
        </p:txBody>
      </p:sp>
      <p:sp>
        <p:nvSpPr>
          <p:cNvPr id="21" name="Google Shape;21;p1"/>
          <p:cNvSpPr/>
          <p:nvPr/>
        </p:nvSpPr>
        <p:spPr>
          <a:xfrm>
            <a:off x="502920" y="4846320"/>
            <a:ext cx="406908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C6C6C"/>
              </a:buClr>
              <a:buSzPts val="800"/>
              <a:buFont typeface="Inter"/>
              <a:buNone/>
            </a:pPr>
            <a:r>
              <a:rPr b="0" i="0" lang="en-US" sz="800" u="none" cap="none" strike="noStrike">
                <a:solidFill>
                  <a:srgbClr val="6C6C6C"/>
                </a:solidFill>
                <a:latin typeface="Inter"/>
                <a:ea typeface="Inter"/>
                <a:cs typeface="Inter"/>
                <a:sym typeface="Inter"/>
              </a:rPr>
              <a:t>Thursday, April 23 2026</a:t>
            </a:r>
            <a:endParaRPr b="0" i="0" sz="800" u="none" cap="none" strike="noStrike">
              <a:solidFill>
                <a:schemeClr val="dk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86" name="Shape 186"/>
        <p:cNvGrpSpPr/>
        <p:nvPr/>
      </p:nvGrpSpPr>
      <p:grpSpPr>
        <a:xfrm>
          <a:off x="0" y="0"/>
          <a:ext cx="0" cy="0"/>
          <a:chOff x="0" y="0"/>
          <a:chExt cx="0" cy="0"/>
        </a:xfrm>
      </p:grpSpPr>
      <p:sp>
        <p:nvSpPr>
          <p:cNvPr id="187" name="Google Shape;187;p10"/>
          <p:cNvSpPr/>
          <p:nvPr/>
        </p:nvSpPr>
        <p:spPr>
          <a:xfrm>
            <a:off x="502920" y="384048"/>
            <a:ext cx="81381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CONCEPT PRIMER</a:t>
            </a:r>
            <a:endParaRPr b="0" i="0" sz="750" u="none" cap="none" strike="noStrike">
              <a:solidFill>
                <a:schemeClr val="dk1"/>
              </a:solidFill>
              <a:latin typeface="Calibri"/>
              <a:ea typeface="Calibri"/>
              <a:cs typeface="Calibri"/>
              <a:sym typeface="Calibri"/>
            </a:endParaRPr>
          </a:p>
        </p:txBody>
      </p:sp>
      <p:sp>
        <p:nvSpPr>
          <p:cNvPr id="188" name="Google Shape;188;p10"/>
          <p:cNvSpPr/>
          <p:nvPr/>
        </p:nvSpPr>
        <p:spPr>
          <a:xfrm>
            <a:off x="502920" y="621792"/>
            <a:ext cx="8138160" cy="77724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200"/>
              <a:buFont typeface="Inter"/>
              <a:buNone/>
            </a:pPr>
            <a:r>
              <a:rPr b="0" i="0" lang="en-US" sz="3200" u="none" cap="none" strike="noStrike">
                <a:solidFill>
                  <a:srgbClr val="FFFFFF"/>
                </a:solidFill>
                <a:latin typeface="Inter"/>
                <a:ea typeface="Inter"/>
                <a:cs typeface="Inter"/>
                <a:sym typeface="Inter"/>
              </a:rPr>
              <a:t>A quick note on hooks</a:t>
            </a:r>
            <a:endParaRPr b="0" i="0" sz="3200" u="none" cap="none" strike="noStrike">
              <a:solidFill>
                <a:schemeClr val="dk1"/>
              </a:solidFill>
              <a:latin typeface="Calibri"/>
              <a:ea typeface="Calibri"/>
              <a:cs typeface="Calibri"/>
              <a:sym typeface="Calibri"/>
            </a:endParaRPr>
          </a:p>
        </p:txBody>
      </p:sp>
      <p:sp>
        <p:nvSpPr>
          <p:cNvPr id="189" name="Google Shape;189;p10"/>
          <p:cNvSpPr/>
          <p:nvPr/>
        </p:nvSpPr>
        <p:spPr>
          <a:xfrm>
            <a:off x="502920" y="1417320"/>
            <a:ext cx="100584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0" name="Google Shape;190;p10"/>
          <p:cNvSpPr/>
          <p:nvPr/>
        </p:nvSpPr>
        <p:spPr>
          <a:xfrm>
            <a:off x="502920" y="1691640"/>
            <a:ext cx="8138160" cy="548640"/>
          </a:xfrm>
          <a:prstGeom prst="rect">
            <a:avLst/>
          </a:prstGeom>
          <a:noFill/>
          <a:ln>
            <a:noFill/>
          </a:ln>
        </p:spPr>
        <p:txBody>
          <a:bodyPr anchorCtr="0" anchor="t" bIns="0" lIns="0" spcFirstLastPara="1" rIns="0" wrap="square" tIns="0">
            <a:noAutofit/>
          </a:bodyPr>
          <a:lstStyle/>
          <a:p>
            <a:pPr indent="0" lvl="0" marL="0" marR="0" rtl="0" algn="l">
              <a:lnSpc>
                <a:spcPct val="135000"/>
              </a:lnSpc>
              <a:spcBef>
                <a:spcPts val="0"/>
              </a:spcBef>
              <a:spcAft>
                <a:spcPts val="0"/>
              </a:spcAft>
              <a:buClr>
                <a:srgbClr val="A8A8A8"/>
              </a:buClr>
              <a:buSzPts val="1500"/>
              <a:buFont typeface="Inter"/>
              <a:buNone/>
            </a:pPr>
            <a:r>
              <a:rPr b="0" i="0" lang="en-US" sz="1500" u="none" cap="none" strike="noStrike">
                <a:solidFill>
                  <a:srgbClr val="A8A8A8"/>
                </a:solidFill>
                <a:latin typeface="Inter"/>
                <a:ea typeface="Inter"/>
                <a:cs typeface="Inter"/>
                <a:sym typeface="Inter"/>
              </a:rPr>
              <a:t>Hooks are scripts that fire when specific editor events occur. Full session on Monday, April 27.</a:t>
            </a:r>
            <a:endParaRPr b="0" i="0" sz="1500" u="none" cap="none" strike="noStrike">
              <a:solidFill>
                <a:schemeClr val="dk1"/>
              </a:solidFill>
              <a:latin typeface="Calibri"/>
              <a:ea typeface="Calibri"/>
              <a:cs typeface="Calibri"/>
              <a:sym typeface="Calibri"/>
            </a:endParaRPr>
          </a:p>
        </p:txBody>
      </p:sp>
      <p:sp>
        <p:nvSpPr>
          <p:cNvPr id="191" name="Google Shape;191;p10"/>
          <p:cNvSpPr/>
          <p:nvPr/>
        </p:nvSpPr>
        <p:spPr>
          <a:xfrm>
            <a:off x="502920" y="2514600"/>
            <a:ext cx="731520" cy="384048"/>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2" name="Google Shape;192;p10"/>
          <p:cNvSpPr/>
          <p:nvPr/>
        </p:nvSpPr>
        <p:spPr>
          <a:xfrm>
            <a:off x="502920" y="2514600"/>
            <a:ext cx="73152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3" name="Google Shape;193;p10"/>
          <p:cNvSpPr/>
          <p:nvPr/>
        </p:nvSpPr>
        <p:spPr>
          <a:xfrm>
            <a:off x="594360" y="2560320"/>
            <a:ext cx="548640" cy="29260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200"/>
              <a:buFont typeface="Inter"/>
              <a:buNone/>
            </a:pPr>
            <a:r>
              <a:rPr i="0" lang="en-US" sz="1200" u="none" cap="none" strike="noStrike">
                <a:solidFill>
                  <a:srgbClr val="FFFFFF"/>
                </a:solidFill>
                <a:latin typeface="Roboto Mono"/>
                <a:ea typeface="Roboto Mono"/>
                <a:cs typeface="Roboto Mono"/>
                <a:sym typeface="Roboto Mono"/>
              </a:rPr>
              <a:t>stop</a:t>
            </a:r>
            <a:endParaRPr i="0" sz="1200" u="none" cap="none" strike="noStrike">
              <a:solidFill>
                <a:schemeClr val="dk1"/>
              </a:solidFill>
              <a:latin typeface="Roboto Mono"/>
              <a:ea typeface="Roboto Mono"/>
              <a:cs typeface="Roboto Mono"/>
              <a:sym typeface="Roboto Mono"/>
            </a:endParaRPr>
          </a:p>
        </p:txBody>
      </p:sp>
      <p:sp>
        <p:nvSpPr>
          <p:cNvPr id="194" name="Google Shape;194;p10"/>
          <p:cNvSpPr/>
          <p:nvPr/>
        </p:nvSpPr>
        <p:spPr>
          <a:xfrm>
            <a:off x="1371600" y="2514600"/>
            <a:ext cx="1554480" cy="384048"/>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 name="Google Shape;195;p10"/>
          <p:cNvSpPr/>
          <p:nvPr/>
        </p:nvSpPr>
        <p:spPr>
          <a:xfrm>
            <a:off x="1463040" y="2560320"/>
            <a:ext cx="1371600" cy="29260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1200"/>
              <a:buFont typeface="Inter"/>
              <a:buNone/>
            </a:pPr>
            <a:r>
              <a:rPr i="0" lang="en-US" sz="1200" u="none" cap="none" strike="noStrike">
                <a:solidFill>
                  <a:srgbClr val="A8A8A8"/>
                </a:solidFill>
                <a:latin typeface="Roboto Mono"/>
                <a:ea typeface="Roboto Mono"/>
                <a:cs typeface="Roboto Mono"/>
                <a:sym typeface="Roboto Mono"/>
              </a:rPr>
              <a:t>afterFileEdit</a:t>
            </a:r>
            <a:endParaRPr i="0" sz="1200" u="none" cap="none" strike="noStrike">
              <a:solidFill>
                <a:schemeClr val="dk1"/>
              </a:solidFill>
              <a:latin typeface="Roboto Mono"/>
              <a:ea typeface="Roboto Mono"/>
              <a:cs typeface="Roboto Mono"/>
              <a:sym typeface="Roboto Mono"/>
            </a:endParaRPr>
          </a:p>
        </p:txBody>
      </p:sp>
      <p:sp>
        <p:nvSpPr>
          <p:cNvPr id="196" name="Google Shape;196;p10"/>
          <p:cNvSpPr/>
          <p:nvPr/>
        </p:nvSpPr>
        <p:spPr>
          <a:xfrm>
            <a:off x="3063240" y="2514600"/>
            <a:ext cx="2194560" cy="384048"/>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7" name="Google Shape;197;p10"/>
          <p:cNvSpPr/>
          <p:nvPr/>
        </p:nvSpPr>
        <p:spPr>
          <a:xfrm>
            <a:off x="3154680" y="2560320"/>
            <a:ext cx="2011680" cy="29260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1200"/>
              <a:buFont typeface="Inter"/>
              <a:buNone/>
            </a:pPr>
            <a:r>
              <a:rPr i="0" lang="en-US" sz="1200" u="none" cap="none" strike="noStrike">
                <a:solidFill>
                  <a:srgbClr val="A8A8A8"/>
                </a:solidFill>
                <a:latin typeface="Roboto Mono"/>
                <a:ea typeface="Roboto Mono"/>
                <a:cs typeface="Roboto Mono"/>
                <a:sym typeface="Roboto Mono"/>
              </a:rPr>
              <a:t>beforeShellExecution</a:t>
            </a:r>
            <a:endParaRPr i="0" sz="1200" u="none" cap="none" strike="noStrike">
              <a:solidFill>
                <a:schemeClr val="dk1"/>
              </a:solidFill>
              <a:latin typeface="Roboto Mono"/>
              <a:ea typeface="Roboto Mono"/>
              <a:cs typeface="Roboto Mono"/>
              <a:sym typeface="Roboto Mono"/>
            </a:endParaRPr>
          </a:p>
        </p:txBody>
      </p:sp>
      <p:sp>
        <p:nvSpPr>
          <p:cNvPr id="198" name="Google Shape;198;p10"/>
          <p:cNvSpPr/>
          <p:nvPr/>
        </p:nvSpPr>
        <p:spPr>
          <a:xfrm>
            <a:off x="5394960" y="2514600"/>
            <a:ext cx="2011680" cy="384048"/>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 name="Google Shape;199;p10"/>
          <p:cNvSpPr/>
          <p:nvPr/>
        </p:nvSpPr>
        <p:spPr>
          <a:xfrm>
            <a:off x="5486400" y="2560320"/>
            <a:ext cx="1828800" cy="29260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1200"/>
              <a:buFont typeface="Inter"/>
              <a:buNone/>
            </a:pPr>
            <a:r>
              <a:rPr i="0" lang="en-US" sz="1200" u="none" cap="none" strike="noStrike">
                <a:solidFill>
                  <a:srgbClr val="A8A8A8"/>
                </a:solidFill>
                <a:latin typeface="Roboto Mono"/>
                <a:ea typeface="Roboto Mono"/>
                <a:cs typeface="Roboto Mono"/>
                <a:sym typeface="Roboto Mono"/>
              </a:rPr>
              <a:t>beforeSubmitPrompt</a:t>
            </a:r>
            <a:endParaRPr i="0" sz="1200" u="none" cap="none" strike="noStrike">
              <a:solidFill>
                <a:schemeClr val="dk1"/>
              </a:solidFill>
              <a:latin typeface="Roboto Mono"/>
              <a:ea typeface="Roboto Mono"/>
              <a:cs typeface="Roboto Mono"/>
              <a:sym typeface="Roboto Mono"/>
            </a:endParaRPr>
          </a:p>
        </p:txBody>
      </p:sp>
      <p:sp>
        <p:nvSpPr>
          <p:cNvPr id="200" name="Google Shape;200;p10"/>
          <p:cNvSpPr/>
          <p:nvPr/>
        </p:nvSpPr>
        <p:spPr>
          <a:xfrm>
            <a:off x="502920" y="3337560"/>
            <a:ext cx="8138160" cy="105156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 name="Google Shape;201;p10"/>
          <p:cNvSpPr/>
          <p:nvPr/>
        </p:nvSpPr>
        <p:spPr>
          <a:xfrm>
            <a:off x="502920" y="3337560"/>
            <a:ext cx="813816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 name="Google Shape;202;p10"/>
          <p:cNvSpPr/>
          <p:nvPr/>
        </p:nvSpPr>
        <p:spPr>
          <a:xfrm>
            <a:off x="777240" y="3493008"/>
            <a:ext cx="1828800" cy="2286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800"/>
              <a:buFont typeface="Inter"/>
              <a:buNone/>
            </a:pPr>
            <a:r>
              <a:rPr b="0" i="0" lang="en-US" sz="800" u="none" cap="none" strike="noStrike">
                <a:solidFill>
                  <a:srgbClr val="E8339A"/>
                </a:solidFill>
                <a:latin typeface="Inter"/>
                <a:ea typeface="Inter"/>
                <a:cs typeface="Inter"/>
                <a:sym typeface="Inter"/>
              </a:rPr>
              <a:t>TODAY</a:t>
            </a:r>
            <a:endParaRPr b="0" i="0" sz="800" u="none" cap="none" strike="noStrike">
              <a:solidFill>
                <a:schemeClr val="dk1"/>
              </a:solidFill>
              <a:latin typeface="Calibri"/>
              <a:ea typeface="Calibri"/>
              <a:cs typeface="Calibri"/>
              <a:sym typeface="Calibri"/>
            </a:endParaRPr>
          </a:p>
        </p:txBody>
      </p:sp>
      <p:sp>
        <p:nvSpPr>
          <p:cNvPr id="203" name="Google Shape;203;p10"/>
          <p:cNvSpPr/>
          <p:nvPr/>
        </p:nvSpPr>
        <p:spPr>
          <a:xfrm>
            <a:off x="777240" y="3767328"/>
            <a:ext cx="7589520" cy="457200"/>
          </a:xfrm>
          <a:prstGeom prst="rect">
            <a:avLst/>
          </a:prstGeom>
          <a:noFill/>
          <a:ln>
            <a:noFill/>
          </a:ln>
        </p:spPr>
        <p:txBody>
          <a:bodyPr anchorCtr="0" anchor="t" bIns="0" lIns="0" spcFirstLastPara="1" rIns="0" wrap="square" tIns="0">
            <a:noAutofit/>
          </a:bodyPr>
          <a:lstStyle/>
          <a:p>
            <a:pPr indent="0" lvl="0" marL="0" marR="0" rtl="0" algn="l">
              <a:lnSpc>
                <a:spcPct val="125000"/>
              </a:lnSpc>
              <a:spcBef>
                <a:spcPts val="0"/>
              </a:spcBef>
              <a:spcAft>
                <a:spcPts val="0"/>
              </a:spcAft>
              <a:buClr>
                <a:srgbClr val="FFFFFF"/>
              </a:buClr>
              <a:buSzPts val="1800"/>
              <a:buFont typeface="Inter"/>
              <a:buNone/>
            </a:pPr>
            <a:r>
              <a:rPr b="0" i="0" lang="en-US" sz="1800" u="none" cap="none" strike="noStrike">
                <a:solidFill>
                  <a:srgbClr val="FFFFFF"/>
                </a:solidFill>
                <a:latin typeface="Inter"/>
                <a:ea typeface="Inter"/>
                <a:cs typeface="Inter"/>
                <a:sym typeface="Inter"/>
              </a:rPr>
              <a:t>We use one of them</a:t>
            </a:r>
            <a:r>
              <a:rPr lang="en-US" sz="1800">
                <a:solidFill>
                  <a:srgbClr val="FFFFFF"/>
                </a:solidFill>
                <a:latin typeface="Inter"/>
                <a:ea typeface="Inter"/>
                <a:cs typeface="Inter"/>
                <a:sym typeface="Inter"/>
              </a:rPr>
              <a:t>,</a:t>
            </a:r>
            <a:r>
              <a:rPr b="0" i="0" lang="en-US" sz="1800" u="none" cap="none" strike="noStrike">
                <a:solidFill>
                  <a:srgbClr val="FFFFFF"/>
                </a:solidFill>
                <a:latin typeface="Inter"/>
                <a:ea typeface="Inter"/>
                <a:cs typeface="Inter"/>
                <a:sym typeface="Inter"/>
              </a:rPr>
              <a:t> the </a:t>
            </a:r>
            <a:r>
              <a:rPr i="0" lang="en-US" sz="1800" u="none" cap="none" strike="noStrike">
                <a:solidFill>
                  <a:srgbClr val="FFFFFF"/>
                </a:solidFill>
                <a:latin typeface="Roboto Mono"/>
                <a:ea typeface="Roboto Mono"/>
                <a:cs typeface="Roboto Mono"/>
                <a:sym typeface="Roboto Mono"/>
              </a:rPr>
              <a:t>stop</a:t>
            </a:r>
            <a:r>
              <a:rPr b="0" i="0" lang="en-US" sz="1800" u="none" cap="none" strike="noStrike">
                <a:solidFill>
                  <a:srgbClr val="FFFFFF"/>
                </a:solidFill>
                <a:latin typeface="Inter"/>
                <a:ea typeface="Inter"/>
                <a:cs typeface="Inter"/>
                <a:sym typeface="Inter"/>
              </a:rPr>
              <a:t> hook</a:t>
            </a:r>
            <a:r>
              <a:rPr lang="en-US" sz="1800">
                <a:solidFill>
                  <a:srgbClr val="FFFFFF"/>
                </a:solidFill>
                <a:latin typeface="Inter"/>
                <a:ea typeface="Inter"/>
                <a:cs typeface="Inter"/>
                <a:sym typeface="Inter"/>
              </a:rPr>
              <a:t>,</a:t>
            </a:r>
            <a:r>
              <a:rPr b="0" i="0" lang="en-US" sz="1800" u="none" cap="none" strike="noStrike">
                <a:solidFill>
                  <a:srgbClr val="FFFFFF"/>
                </a:solidFill>
                <a:latin typeface="Inter"/>
                <a:ea typeface="Inter"/>
                <a:cs typeface="Inter"/>
                <a:sym typeface="Inter"/>
              </a:rPr>
              <a:t> to close the test loop.</a:t>
            </a:r>
            <a:endParaRPr b="0" i="0" sz="1800" u="none" cap="none" strike="noStrike">
              <a:solidFill>
                <a:schemeClr val="dk1"/>
              </a:solidFill>
              <a:latin typeface="Calibri"/>
              <a:ea typeface="Calibri"/>
              <a:cs typeface="Calibri"/>
              <a:sym typeface="Calibri"/>
            </a:endParaRPr>
          </a:p>
        </p:txBody>
      </p:sp>
      <p:sp>
        <p:nvSpPr>
          <p:cNvPr id="204" name="Google Shape;204;p10"/>
          <p:cNvSpPr/>
          <p:nvPr/>
        </p:nvSpPr>
        <p:spPr>
          <a:xfrm>
            <a:off x="502920" y="4846320"/>
            <a:ext cx="406908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C6C6C"/>
              </a:buClr>
              <a:buSzPts val="800"/>
              <a:buFont typeface="Inter"/>
              <a:buNone/>
            </a:pPr>
            <a:r>
              <a:rPr b="0" i="0" lang="en-US" sz="800" u="none" cap="none" strike="noStrike">
                <a:solidFill>
                  <a:srgbClr val="6C6C6C"/>
                </a:solidFill>
                <a:latin typeface="Inter"/>
                <a:ea typeface="Inter"/>
                <a:cs typeface="Inter"/>
                <a:sym typeface="Inter"/>
              </a:rPr>
              <a:t>TDD with Agent mode</a:t>
            </a:r>
            <a:endParaRPr b="0" i="0" sz="800" u="none" cap="none" strike="noStrike">
              <a:solidFill>
                <a:schemeClr val="dk1"/>
              </a:solidFill>
              <a:latin typeface="Calibri"/>
              <a:ea typeface="Calibri"/>
              <a:cs typeface="Calibri"/>
              <a:sym typeface="Calibri"/>
            </a:endParaRPr>
          </a:p>
        </p:txBody>
      </p:sp>
      <p:sp>
        <p:nvSpPr>
          <p:cNvPr id="205" name="Google Shape;205;p10"/>
          <p:cNvSpPr/>
          <p:nvPr/>
        </p:nvSpPr>
        <p:spPr>
          <a:xfrm>
            <a:off x="4572000" y="4846320"/>
            <a:ext cx="4069080" cy="201168"/>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6C6C6C"/>
              </a:buClr>
              <a:buSzPts val="800"/>
              <a:buFont typeface="Inter"/>
              <a:buNone/>
            </a:pPr>
            <a:r>
              <a:rPr b="0" i="0" lang="en-US" sz="800" u="none" cap="none" strike="noStrike">
                <a:solidFill>
                  <a:srgbClr val="6C6C6C"/>
                </a:solidFill>
                <a:latin typeface="Inter"/>
                <a:ea typeface="Inter"/>
                <a:cs typeface="Inter"/>
                <a:sym typeface="Inter"/>
              </a:rPr>
              <a:t>10 / 24</a:t>
            </a:r>
            <a:endParaRPr b="0" i="0" sz="800" u="none" cap="none" strike="noStrike">
              <a:solidFill>
                <a:schemeClr val="dk1"/>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210" name="Shape 210"/>
        <p:cNvGrpSpPr/>
        <p:nvPr/>
      </p:nvGrpSpPr>
      <p:grpSpPr>
        <a:xfrm>
          <a:off x="0" y="0"/>
          <a:ext cx="0" cy="0"/>
          <a:chOff x="0" y="0"/>
          <a:chExt cx="0" cy="0"/>
        </a:xfrm>
      </p:grpSpPr>
      <p:sp>
        <p:nvSpPr>
          <p:cNvPr id="211" name="Google Shape;211;p11"/>
          <p:cNvSpPr/>
          <p:nvPr/>
        </p:nvSpPr>
        <p:spPr>
          <a:xfrm>
            <a:off x="502920" y="384048"/>
            <a:ext cx="81381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THE AUTOMATION</a:t>
            </a:r>
            <a:endParaRPr b="0" i="0" sz="750" u="none" cap="none" strike="noStrike">
              <a:solidFill>
                <a:schemeClr val="dk1"/>
              </a:solidFill>
              <a:latin typeface="Calibri"/>
              <a:ea typeface="Calibri"/>
              <a:cs typeface="Calibri"/>
              <a:sym typeface="Calibri"/>
            </a:endParaRPr>
          </a:p>
        </p:txBody>
      </p:sp>
      <p:sp>
        <p:nvSpPr>
          <p:cNvPr id="212" name="Google Shape;212;p11"/>
          <p:cNvSpPr/>
          <p:nvPr/>
        </p:nvSpPr>
        <p:spPr>
          <a:xfrm>
            <a:off x="502920" y="621792"/>
            <a:ext cx="8138160" cy="77724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000"/>
              <a:buFont typeface="Inter"/>
              <a:buNone/>
            </a:pPr>
            <a:r>
              <a:rPr b="0" i="0" lang="en-US" sz="3000" u="none" cap="none" strike="noStrike">
                <a:solidFill>
                  <a:srgbClr val="FFFFFF"/>
                </a:solidFill>
                <a:latin typeface="Inter"/>
                <a:ea typeface="Inter"/>
                <a:cs typeface="Inter"/>
                <a:sym typeface="Inter"/>
              </a:rPr>
              <a:t>The hook that closes the loop</a:t>
            </a:r>
            <a:endParaRPr b="0" i="0" sz="3000" u="none" cap="none" strike="noStrike">
              <a:solidFill>
                <a:schemeClr val="dk1"/>
              </a:solidFill>
              <a:latin typeface="Calibri"/>
              <a:ea typeface="Calibri"/>
              <a:cs typeface="Calibri"/>
              <a:sym typeface="Calibri"/>
            </a:endParaRPr>
          </a:p>
        </p:txBody>
      </p:sp>
      <p:sp>
        <p:nvSpPr>
          <p:cNvPr id="213" name="Google Shape;213;p11"/>
          <p:cNvSpPr/>
          <p:nvPr/>
        </p:nvSpPr>
        <p:spPr>
          <a:xfrm>
            <a:off x="502920" y="1417320"/>
            <a:ext cx="100584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4" name="Google Shape;214;p11"/>
          <p:cNvSpPr/>
          <p:nvPr/>
        </p:nvSpPr>
        <p:spPr>
          <a:xfrm>
            <a:off x="502920" y="1783080"/>
            <a:ext cx="8138160" cy="73152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5" name="Google Shape;215;p11"/>
          <p:cNvSpPr/>
          <p:nvPr/>
        </p:nvSpPr>
        <p:spPr>
          <a:xfrm>
            <a:off x="758952" y="1947672"/>
            <a:ext cx="173736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800"/>
              <a:buFont typeface="Inter"/>
              <a:buNone/>
            </a:pPr>
            <a:r>
              <a:rPr b="0" i="0" lang="en-US" sz="800" u="none" cap="none" strike="noStrike">
                <a:solidFill>
                  <a:srgbClr val="E8339A"/>
                </a:solidFill>
                <a:latin typeface="Inter"/>
                <a:ea typeface="Inter"/>
                <a:cs typeface="Inter"/>
                <a:sym typeface="Inter"/>
              </a:rPr>
              <a:t>WITHOUT IT</a:t>
            </a:r>
            <a:endParaRPr b="0" i="0" sz="800" u="none" cap="none" strike="noStrike">
              <a:solidFill>
                <a:schemeClr val="dk1"/>
              </a:solidFill>
              <a:latin typeface="Calibri"/>
              <a:ea typeface="Calibri"/>
              <a:cs typeface="Calibri"/>
              <a:sym typeface="Calibri"/>
            </a:endParaRPr>
          </a:p>
        </p:txBody>
      </p:sp>
      <p:sp>
        <p:nvSpPr>
          <p:cNvPr id="216" name="Google Shape;216;p11"/>
          <p:cNvSpPr/>
          <p:nvPr/>
        </p:nvSpPr>
        <p:spPr>
          <a:xfrm>
            <a:off x="758952" y="2167128"/>
            <a:ext cx="7626096" cy="41148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FFFFFF"/>
              </a:buClr>
              <a:buSzPts val="1400"/>
              <a:buFont typeface="Inter"/>
              <a:buNone/>
            </a:pPr>
            <a:r>
              <a:rPr b="0" i="0" lang="en-US" sz="1400" u="none" cap="none" strike="noStrike">
                <a:solidFill>
                  <a:srgbClr val="FFFFFF"/>
                </a:solidFill>
                <a:latin typeface="Inter"/>
                <a:ea typeface="Inter"/>
                <a:cs typeface="Inter"/>
                <a:sym typeface="Inter"/>
              </a:rPr>
              <a:t>Agent may or may not run tests. The loop closes only when Agent decides it should.</a:t>
            </a:r>
            <a:endParaRPr b="0" i="0" sz="1400" u="none" cap="none" strike="noStrike">
              <a:solidFill>
                <a:schemeClr val="dk1"/>
              </a:solidFill>
              <a:latin typeface="Calibri"/>
              <a:ea typeface="Calibri"/>
              <a:cs typeface="Calibri"/>
              <a:sym typeface="Calibri"/>
            </a:endParaRPr>
          </a:p>
        </p:txBody>
      </p:sp>
      <p:sp>
        <p:nvSpPr>
          <p:cNvPr id="217" name="Google Shape;217;p11"/>
          <p:cNvSpPr/>
          <p:nvPr/>
        </p:nvSpPr>
        <p:spPr>
          <a:xfrm>
            <a:off x="502920" y="2651760"/>
            <a:ext cx="8138160" cy="73152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11"/>
          <p:cNvSpPr/>
          <p:nvPr/>
        </p:nvSpPr>
        <p:spPr>
          <a:xfrm>
            <a:off x="502920" y="2651760"/>
            <a:ext cx="813816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9" name="Google Shape;219;p11"/>
          <p:cNvSpPr/>
          <p:nvPr/>
        </p:nvSpPr>
        <p:spPr>
          <a:xfrm>
            <a:off x="758952" y="2816352"/>
            <a:ext cx="173736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800"/>
              <a:buFont typeface="Inter"/>
              <a:buNone/>
            </a:pPr>
            <a:r>
              <a:rPr b="0" i="0" lang="en-US" sz="800" u="none" cap="none" strike="noStrike">
                <a:solidFill>
                  <a:srgbClr val="E8339A"/>
                </a:solidFill>
                <a:latin typeface="Inter"/>
                <a:ea typeface="Inter"/>
                <a:cs typeface="Inter"/>
                <a:sym typeface="Inter"/>
              </a:rPr>
              <a:t>WITH IT</a:t>
            </a:r>
            <a:endParaRPr b="0" i="0" sz="800" u="none" cap="none" strike="noStrike">
              <a:solidFill>
                <a:schemeClr val="dk1"/>
              </a:solidFill>
              <a:latin typeface="Calibri"/>
              <a:ea typeface="Calibri"/>
              <a:cs typeface="Calibri"/>
              <a:sym typeface="Calibri"/>
            </a:endParaRPr>
          </a:p>
        </p:txBody>
      </p:sp>
      <p:sp>
        <p:nvSpPr>
          <p:cNvPr id="220" name="Google Shape;220;p11"/>
          <p:cNvSpPr/>
          <p:nvPr/>
        </p:nvSpPr>
        <p:spPr>
          <a:xfrm>
            <a:off x="758952" y="3035808"/>
            <a:ext cx="7626096" cy="41148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FFFFFF"/>
              </a:buClr>
              <a:buSzPts val="1400"/>
              <a:buFont typeface="Inter"/>
              <a:buNone/>
            </a:pPr>
            <a:r>
              <a:rPr b="0" i="0" lang="en-US" sz="1400" u="none" cap="none" strike="noStrike">
                <a:solidFill>
                  <a:srgbClr val="FFFFFF"/>
                </a:solidFill>
                <a:latin typeface="Inter"/>
                <a:ea typeface="Inter"/>
                <a:cs typeface="Inter"/>
                <a:sym typeface="Inter"/>
              </a:rPr>
              <a:t>Tests run on every Agent turn. Failures </a:t>
            </a:r>
            <a:r>
              <a:rPr lang="en-US">
                <a:solidFill>
                  <a:srgbClr val="FFFFFF"/>
                </a:solidFill>
                <a:latin typeface="Inter"/>
                <a:ea typeface="Inter"/>
                <a:cs typeface="Inter"/>
                <a:sym typeface="Inter"/>
              </a:rPr>
              <a:t>are fed back</a:t>
            </a:r>
            <a:r>
              <a:rPr b="0" i="0" lang="en-US" sz="1400" u="none" cap="none" strike="noStrike">
                <a:solidFill>
                  <a:srgbClr val="FFFFFF"/>
                </a:solidFill>
                <a:latin typeface="Inter"/>
                <a:ea typeface="Inter"/>
                <a:cs typeface="Inter"/>
                <a:sym typeface="Inter"/>
              </a:rPr>
              <a:t> as the next instruction. Every time.</a:t>
            </a:r>
            <a:endParaRPr b="0" i="0" sz="1400" u="none" cap="none" strike="noStrike">
              <a:solidFill>
                <a:schemeClr val="dk1"/>
              </a:solidFill>
              <a:latin typeface="Calibri"/>
              <a:ea typeface="Calibri"/>
              <a:cs typeface="Calibri"/>
              <a:sym typeface="Calibri"/>
            </a:endParaRPr>
          </a:p>
        </p:txBody>
      </p:sp>
      <p:sp>
        <p:nvSpPr>
          <p:cNvPr id="221" name="Google Shape;221;p11"/>
          <p:cNvSpPr/>
          <p:nvPr/>
        </p:nvSpPr>
        <p:spPr>
          <a:xfrm>
            <a:off x="502920" y="3520440"/>
            <a:ext cx="8138160" cy="73152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2" name="Google Shape;222;p11"/>
          <p:cNvSpPr/>
          <p:nvPr/>
        </p:nvSpPr>
        <p:spPr>
          <a:xfrm>
            <a:off x="758952" y="3685032"/>
            <a:ext cx="173736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800"/>
              <a:buFont typeface="Inter"/>
              <a:buNone/>
            </a:pPr>
            <a:r>
              <a:rPr b="0" i="0" lang="en-US" sz="800" u="none" cap="none" strike="noStrike">
                <a:solidFill>
                  <a:srgbClr val="E8339A"/>
                </a:solidFill>
                <a:latin typeface="Inter"/>
                <a:ea typeface="Inter"/>
                <a:cs typeface="Inter"/>
                <a:sym typeface="Inter"/>
              </a:rPr>
              <a:t>WHERE IT LIVES</a:t>
            </a:r>
            <a:endParaRPr b="0" i="0" sz="800" u="none" cap="none" strike="noStrike">
              <a:solidFill>
                <a:schemeClr val="dk1"/>
              </a:solidFill>
              <a:latin typeface="Calibri"/>
              <a:ea typeface="Calibri"/>
              <a:cs typeface="Calibri"/>
              <a:sym typeface="Calibri"/>
            </a:endParaRPr>
          </a:p>
        </p:txBody>
      </p:sp>
      <p:sp>
        <p:nvSpPr>
          <p:cNvPr id="223" name="Google Shape;223;p11"/>
          <p:cNvSpPr/>
          <p:nvPr/>
        </p:nvSpPr>
        <p:spPr>
          <a:xfrm>
            <a:off x="758952" y="3904488"/>
            <a:ext cx="7626096" cy="41148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FFFFFF"/>
              </a:buClr>
              <a:buSzPts val="1400"/>
              <a:buFont typeface="Inter"/>
              <a:buNone/>
            </a:pPr>
            <a:r>
              <a:rPr i="0" lang="en-US" sz="1400" u="none" cap="none" strike="noStrike">
                <a:solidFill>
                  <a:srgbClr val="FFFFFF"/>
                </a:solidFill>
                <a:latin typeface="Roboto Mono"/>
                <a:ea typeface="Roboto Mono"/>
                <a:cs typeface="Roboto Mono"/>
                <a:sym typeface="Roboto Mono"/>
              </a:rPr>
              <a:t>.cursor/hooks.json</a:t>
            </a:r>
            <a:r>
              <a:rPr b="0" i="0" lang="en-US" sz="1400" u="none" cap="none" strike="noStrike">
                <a:solidFill>
                  <a:srgbClr val="FFFFFF"/>
                </a:solidFill>
                <a:latin typeface="Inter"/>
                <a:ea typeface="Inter"/>
                <a:cs typeface="Inter"/>
                <a:sym typeface="Inter"/>
              </a:rPr>
              <a:t> plus a small script. Both version-controlled with the code.</a:t>
            </a:r>
            <a:endParaRPr b="0" i="0" sz="1400" u="none" cap="none" strike="noStrike">
              <a:solidFill>
                <a:schemeClr val="dk1"/>
              </a:solidFill>
              <a:latin typeface="Calibri"/>
              <a:ea typeface="Calibri"/>
              <a:cs typeface="Calibri"/>
              <a:sym typeface="Calibri"/>
            </a:endParaRPr>
          </a:p>
        </p:txBody>
      </p:sp>
      <p:sp>
        <p:nvSpPr>
          <p:cNvPr id="224" name="Google Shape;224;p11"/>
          <p:cNvSpPr/>
          <p:nvPr/>
        </p:nvSpPr>
        <p:spPr>
          <a:xfrm>
            <a:off x="502920" y="4846320"/>
            <a:ext cx="406908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C6C6C"/>
              </a:buClr>
              <a:buSzPts val="800"/>
              <a:buFont typeface="Inter"/>
              <a:buNone/>
            </a:pPr>
            <a:r>
              <a:rPr b="0" i="0" lang="en-US" sz="800" u="none" cap="none" strike="noStrike">
                <a:solidFill>
                  <a:srgbClr val="6C6C6C"/>
                </a:solidFill>
                <a:latin typeface="Inter"/>
                <a:ea typeface="Inter"/>
                <a:cs typeface="Inter"/>
                <a:sym typeface="Inter"/>
              </a:rPr>
              <a:t>TDD with Agent mode</a:t>
            </a:r>
            <a:endParaRPr b="0" i="0" sz="800" u="none" cap="none" strike="noStrike">
              <a:solidFill>
                <a:schemeClr val="dk1"/>
              </a:solidFill>
              <a:latin typeface="Calibri"/>
              <a:ea typeface="Calibri"/>
              <a:cs typeface="Calibri"/>
              <a:sym typeface="Calibri"/>
            </a:endParaRPr>
          </a:p>
        </p:txBody>
      </p:sp>
      <p:sp>
        <p:nvSpPr>
          <p:cNvPr id="225" name="Google Shape;225;p11"/>
          <p:cNvSpPr/>
          <p:nvPr/>
        </p:nvSpPr>
        <p:spPr>
          <a:xfrm>
            <a:off x="4572000" y="4846320"/>
            <a:ext cx="4069080" cy="201168"/>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6C6C6C"/>
              </a:buClr>
              <a:buSzPts val="800"/>
              <a:buFont typeface="Inter"/>
              <a:buNone/>
            </a:pPr>
            <a:r>
              <a:rPr b="0" i="0" lang="en-US" sz="800" u="none" cap="none" strike="noStrike">
                <a:solidFill>
                  <a:srgbClr val="6C6C6C"/>
                </a:solidFill>
                <a:latin typeface="Inter"/>
                <a:ea typeface="Inter"/>
                <a:cs typeface="Inter"/>
                <a:sym typeface="Inter"/>
              </a:rPr>
              <a:t>11 / 24</a:t>
            </a:r>
            <a:endParaRPr b="0" i="0" sz="800" u="none" cap="none" strike="noStrike">
              <a:solidFill>
                <a:schemeClr val="dk1"/>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230" name="Shape 230"/>
        <p:cNvGrpSpPr/>
        <p:nvPr/>
      </p:nvGrpSpPr>
      <p:grpSpPr>
        <a:xfrm>
          <a:off x="0" y="0"/>
          <a:ext cx="0" cy="0"/>
          <a:chOff x="0" y="0"/>
          <a:chExt cx="0" cy="0"/>
        </a:xfrm>
      </p:grpSpPr>
      <p:sp>
        <p:nvSpPr>
          <p:cNvPr id="231" name="Google Shape;231;p12"/>
          <p:cNvSpPr/>
          <p:nvPr/>
        </p:nvSpPr>
        <p:spPr>
          <a:xfrm>
            <a:off x="502920" y="384048"/>
            <a:ext cx="81381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CONFIGURATION</a:t>
            </a:r>
            <a:endParaRPr b="0" i="0" sz="750" u="none" cap="none" strike="noStrike">
              <a:solidFill>
                <a:schemeClr val="dk1"/>
              </a:solidFill>
              <a:latin typeface="Calibri"/>
              <a:ea typeface="Calibri"/>
              <a:cs typeface="Calibri"/>
              <a:sym typeface="Calibri"/>
            </a:endParaRPr>
          </a:p>
        </p:txBody>
      </p:sp>
      <p:sp>
        <p:nvSpPr>
          <p:cNvPr id="232" name="Google Shape;232;p12"/>
          <p:cNvSpPr/>
          <p:nvPr/>
        </p:nvSpPr>
        <p:spPr>
          <a:xfrm>
            <a:off x="502920" y="621792"/>
            <a:ext cx="8138160" cy="77724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2800"/>
              <a:buFont typeface="Inter"/>
              <a:buNone/>
            </a:pPr>
            <a:r>
              <a:rPr b="0" i="0" lang="en-US" sz="2800" u="none" cap="none" strike="noStrike">
                <a:solidFill>
                  <a:srgbClr val="FFFFFF"/>
                </a:solidFill>
                <a:latin typeface="Inter"/>
                <a:ea typeface="Inter"/>
                <a:cs typeface="Inter"/>
                <a:sym typeface="Inter"/>
              </a:rPr>
              <a:t>The hook configuration</a:t>
            </a:r>
            <a:endParaRPr b="0" i="0" sz="2800" u="none" cap="none" strike="noStrike">
              <a:solidFill>
                <a:schemeClr val="dk1"/>
              </a:solidFill>
              <a:latin typeface="Calibri"/>
              <a:ea typeface="Calibri"/>
              <a:cs typeface="Calibri"/>
              <a:sym typeface="Calibri"/>
            </a:endParaRPr>
          </a:p>
        </p:txBody>
      </p:sp>
      <p:sp>
        <p:nvSpPr>
          <p:cNvPr id="233" name="Google Shape;233;p12"/>
          <p:cNvSpPr/>
          <p:nvPr/>
        </p:nvSpPr>
        <p:spPr>
          <a:xfrm>
            <a:off x="502920" y="1417320"/>
            <a:ext cx="100584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4" name="Google Shape;234;p12"/>
          <p:cNvSpPr/>
          <p:nvPr/>
        </p:nvSpPr>
        <p:spPr>
          <a:xfrm>
            <a:off x="502920" y="1600200"/>
            <a:ext cx="3977640" cy="297180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5" name="Google Shape;235;p12"/>
          <p:cNvSpPr/>
          <p:nvPr/>
        </p:nvSpPr>
        <p:spPr>
          <a:xfrm>
            <a:off x="502920" y="1600200"/>
            <a:ext cx="397764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 name="Google Shape;236;p12"/>
          <p:cNvSpPr/>
          <p:nvPr/>
        </p:nvSpPr>
        <p:spPr>
          <a:xfrm>
            <a:off x="704088" y="1764792"/>
            <a:ext cx="3575304" cy="25603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1000"/>
              <a:buFont typeface="Inter"/>
              <a:buNone/>
            </a:pPr>
            <a:r>
              <a:rPr i="0" lang="en-US" sz="1000" u="none" cap="none" strike="noStrike">
                <a:solidFill>
                  <a:srgbClr val="E8339A"/>
                </a:solidFill>
                <a:latin typeface="Roboto Mono"/>
                <a:ea typeface="Roboto Mono"/>
                <a:cs typeface="Roboto Mono"/>
                <a:sym typeface="Roboto Mono"/>
              </a:rPr>
              <a:t>.cursor/hooks.json</a:t>
            </a:r>
            <a:endParaRPr i="0" sz="1000" u="none" cap="none" strike="noStrike">
              <a:solidFill>
                <a:schemeClr val="dk1"/>
              </a:solidFill>
              <a:latin typeface="Roboto Mono"/>
              <a:ea typeface="Roboto Mono"/>
              <a:cs typeface="Roboto Mono"/>
              <a:sym typeface="Roboto Mono"/>
            </a:endParaRPr>
          </a:p>
        </p:txBody>
      </p:sp>
      <p:sp>
        <p:nvSpPr>
          <p:cNvPr id="237" name="Google Shape;237;p12"/>
          <p:cNvSpPr/>
          <p:nvPr/>
        </p:nvSpPr>
        <p:spPr>
          <a:xfrm>
            <a:off x="704088" y="2075688"/>
            <a:ext cx="3575304" cy="2331720"/>
          </a:xfrm>
          <a:prstGeom prst="rect">
            <a:avLst/>
          </a:prstGeom>
          <a:noFill/>
          <a:ln>
            <a:noFill/>
          </a:ln>
        </p:spPr>
        <p:txBody>
          <a:bodyPr anchorCtr="0" anchor="t" bIns="0" lIns="0" spcFirstLastPara="1" rIns="0" wrap="square" tIns="0">
            <a:noAutofit/>
          </a:bodyPr>
          <a:lstStyle/>
          <a:p>
            <a:pPr indent="0" lvl="0" marL="0" marR="0" rtl="0" algn="l">
              <a:lnSpc>
                <a:spcPct val="125000"/>
              </a:lnSpc>
              <a:spcBef>
                <a:spcPts val="0"/>
              </a:spcBef>
              <a:spcAft>
                <a:spcPts val="0"/>
              </a:spcAft>
              <a:buClr>
                <a:srgbClr val="FFFFFF"/>
              </a:buClr>
              <a:buSzPts val="950"/>
              <a:buFont typeface="Inter"/>
              <a:buNone/>
            </a:pPr>
            <a:r>
              <a:rPr i="0" lang="en-US" sz="950" u="none" cap="none" strike="noStrike">
                <a:solidFill>
                  <a:srgbClr val="FFFFFF"/>
                </a:solidFill>
                <a:latin typeface="Roboto Mono"/>
                <a:ea typeface="Roboto Mono"/>
                <a:cs typeface="Roboto Mono"/>
                <a:sym typeface="Roboto Mono"/>
              </a:rPr>
              <a:t>{</a:t>
            </a:r>
            <a:endParaRPr i="0" sz="950" u="none" cap="none" strike="noStrike">
              <a:solidFill>
                <a:schemeClr val="dk1"/>
              </a:solidFill>
              <a:latin typeface="Roboto Mono"/>
              <a:ea typeface="Roboto Mono"/>
              <a:cs typeface="Roboto Mono"/>
              <a:sym typeface="Roboto Mono"/>
            </a:endParaRPr>
          </a:p>
          <a:p>
            <a:pPr indent="0" lvl="0" marL="0" marR="0" rtl="0" algn="l">
              <a:lnSpc>
                <a:spcPct val="125000"/>
              </a:lnSpc>
              <a:spcBef>
                <a:spcPts val="0"/>
              </a:spcBef>
              <a:spcAft>
                <a:spcPts val="0"/>
              </a:spcAft>
              <a:buClr>
                <a:srgbClr val="FFFFFF"/>
              </a:buClr>
              <a:buSzPts val="950"/>
              <a:buFont typeface="Inter"/>
              <a:buNone/>
            </a:pPr>
            <a:r>
              <a:rPr i="0" lang="en-US" sz="950" u="none" cap="none" strike="noStrike">
                <a:solidFill>
                  <a:srgbClr val="FFFFFF"/>
                </a:solidFill>
                <a:latin typeface="Roboto Mono"/>
                <a:ea typeface="Roboto Mono"/>
                <a:cs typeface="Roboto Mono"/>
                <a:sym typeface="Roboto Mono"/>
              </a:rPr>
              <a:t>  "version": 1,</a:t>
            </a:r>
            <a:endParaRPr i="0" sz="950" u="none" cap="none" strike="noStrike">
              <a:solidFill>
                <a:schemeClr val="dk1"/>
              </a:solidFill>
              <a:latin typeface="Roboto Mono"/>
              <a:ea typeface="Roboto Mono"/>
              <a:cs typeface="Roboto Mono"/>
              <a:sym typeface="Roboto Mono"/>
            </a:endParaRPr>
          </a:p>
          <a:p>
            <a:pPr indent="0" lvl="0" marL="0" marR="0" rtl="0" algn="l">
              <a:lnSpc>
                <a:spcPct val="125000"/>
              </a:lnSpc>
              <a:spcBef>
                <a:spcPts val="0"/>
              </a:spcBef>
              <a:spcAft>
                <a:spcPts val="0"/>
              </a:spcAft>
              <a:buClr>
                <a:srgbClr val="FFFFFF"/>
              </a:buClr>
              <a:buSzPts val="950"/>
              <a:buFont typeface="Inter"/>
              <a:buNone/>
            </a:pPr>
            <a:r>
              <a:rPr i="0" lang="en-US" sz="950" u="none" cap="none" strike="noStrike">
                <a:solidFill>
                  <a:srgbClr val="FFFFFF"/>
                </a:solidFill>
                <a:latin typeface="Roboto Mono"/>
                <a:ea typeface="Roboto Mono"/>
                <a:cs typeface="Roboto Mono"/>
                <a:sym typeface="Roboto Mono"/>
              </a:rPr>
              <a:t>  "hooks": {</a:t>
            </a:r>
            <a:endParaRPr i="0" sz="950" u="none" cap="none" strike="noStrike">
              <a:solidFill>
                <a:schemeClr val="dk1"/>
              </a:solidFill>
              <a:latin typeface="Roboto Mono"/>
              <a:ea typeface="Roboto Mono"/>
              <a:cs typeface="Roboto Mono"/>
              <a:sym typeface="Roboto Mono"/>
            </a:endParaRPr>
          </a:p>
          <a:p>
            <a:pPr indent="0" lvl="0" marL="0" marR="0" rtl="0" algn="l">
              <a:lnSpc>
                <a:spcPct val="125000"/>
              </a:lnSpc>
              <a:spcBef>
                <a:spcPts val="0"/>
              </a:spcBef>
              <a:spcAft>
                <a:spcPts val="0"/>
              </a:spcAft>
              <a:buClr>
                <a:srgbClr val="FFFFFF"/>
              </a:buClr>
              <a:buSzPts val="950"/>
              <a:buFont typeface="Inter"/>
              <a:buNone/>
            </a:pPr>
            <a:r>
              <a:rPr i="0" lang="en-US" sz="950" u="none" cap="none" strike="noStrike">
                <a:solidFill>
                  <a:srgbClr val="FFFFFF"/>
                </a:solidFill>
                <a:latin typeface="Roboto Mono"/>
                <a:ea typeface="Roboto Mono"/>
                <a:cs typeface="Roboto Mono"/>
                <a:sym typeface="Roboto Mono"/>
              </a:rPr>
              <a:t>    "stop": [</a:t>
            </a:r>
            <a:endParaRPr i="0" sz="950" u="none" cap="none" strike="noStrike">
              <a:solidFill>
                <a:schemeClr val="dk1"/>
              </a:solidFill>
              <a:latin typeface="Roboto Mono"/>
              <a:ea typeface="Roboto Mono"/>
              <a:cs typeface="Roboto Mono"/>
              <a:sym typeface="Roboto Mono"/>
            </a:endParaRPr>
          </a:p>
          <a:p>
            <a:pPr indent="0" lvl="0" marL="0" marR="0" rtl="0" algn="l">
              <a:lnSpc>
                <a:spcPct val="125000"/>
              </a:lnSpc>
              <a:spcBef>
                <a:spcPts val="0"/>
              </a:spcBef>
              <a:spcAft>
                <a:spcPts val="0"/>
              </a:spcAft>
              <a:buClr>
                <a:srgbClr val="FFFFFF"/>
              </a:buClr>
              <a:buSzPts val="950"/>
              <a:buFont typeface="Inter"/>
              <a:buNone/>
            </a:pPr>
            <a:r>
              <a:rPr i="0" lang="en-US" sz="950" u="none" cap="none" strike="noStrike">
                <a:solidFill>
                  <a:srgbClr val="FFFFFF"/>
                </a:solidFill>
                <a:latin typeface="Roboto Mono"/>
                <a:ea typeface="Roboto Mono"/>
                <a:cs typeface="Roboto Mono"/>
                <a:sym typeface="Roboto Mono"/>
              </a:rPr>
              <a:t>      {</a:t>
            </a:r>
            <a:endParaRPr i="0" sz="950" u="none" cap="none" strike="noStrike">
              <a:solidFill>
                <a:schemeClr val="dk1"/>
              </a:solidFill>
              <a:latin typeface="Roboto Mono"/>
              <a:ea typeface="Roboto Mono"/>
              <a:cs typeface="Roboto Mono"/>
              <a:sym typeface="Roboto Mono"/>
            </a:endParaRPr>
          </a:p>
          <a:p>
            <a:pPr indent="0" lvl="0" marL="0" marR="0" rtl="0" algn="l">
              <a:lnSpc>
                <a:spcPct val="125000"/>
              </a:lnSpc>
              <a:spcBef>
                <a:spcPts val="0"/>
              </a:spcBef>
              <a:spcAft>
                <a:spcPts val="0"/>
              </a:spcAft>
              <a:buClr>
                <a:srgbClr val="FFFFFF"/>
              </a:buClr>
              <a:buSzPts val="950"/>
              <a:buFont typeface="Inter"/>
              <a:buNone/>
            </a:pPr>
            <a:r>
              <a:rPr i="0" lang="en-US" sz="950" u="none" cap="none" strike="noStrike">
                <a:solidFill>
                  <a:srgbClr val="FFFFFF"/>
                </a:solidFill>
                <a:latin typeface="Roboto Mono"/>
                <a:ea typeface="Roboto Mono"/>
                <a:cs typeface="Roboto Mono"/>
                <a:sym typeface="Roboto Mono"/>
              </a:rPr>
              <a:t>        "command": "bun run .cursor/hooks/test-loop.ts",</a:t>
            </a:r>
            <a:endParaRPr i="0" sz="950" u="none" cap="none" strike="noStrike">
              <a:solidFill>
                <a:schemeClr val="dk1"/>
              </a:solidFill>
              <a:latin typeface="Roboto Mono"/>
              <a:ea typeface="Roboto Mono"/>
              <a:cs typeface="Roboto Mono"/>
              <a:sym typeface="Roboto Mono"/>
            </a:endParaRPr>
          </a:p>
          <a:p>
            <a:pPr indent="0" lvl="0" marL="0" marR="0" rtl="0" algn="l">
              <a:lnSpc>
                <a:spcPct val="125000"/>
              </a:lnSpc>
              <a:spcBef>
                <a:spcPts val="0"/>
              </a:spcBef>
              <a:spcAft>
                <a:spcPts val="0"/>
              </a:spcAft>
              <a:buClr>
                <a:srgbClr val="FFFFFF"/>
              </a:buClr>
              <a:buSzPts val="950"/>
              <a:buFont typeface="Inter"/>
              <a:buNone/>
            </a:pPr>
            <a:r>
              <a:rPr i="0" lang="en-US" sz="950" u="none" cap="none" strike="noStrike">
                <a:solidFill>
                  <a:srgbClr val="FFFFFF"/>
                </a:solidFill>
                <a:latin typeface="Roboto Mono"/>
                <a:ea typeface="Roboto Mono"/>
                <a:cs typeface="Roboto Mono"/>
                <a:sym typeface="Roboto Mono"/>
              </a:rPr>
              <a:t>        "loop_limit": 5</a:t>
            </a:r>
            <a:endParaRPr i="0" sz="950" u="none" cap="none" strike="noStrike">
              <a:solidFill>
                <a:schemeClr val="dk1"/>
              </a:solidFill>
              <a:latin typeface="Roboto Mono"/>
              <a:ea typeface="Roboto Mono"/>
              <a:cs typeface="Roboto Mono"/>
              <a:sym typeface="Roboto Mono"/>
            </a:endParaRPr>
          </a:p>
          <a:p>
            <a:pPr indent="0" lvl="0" marL="0" marR="0" rtl="0" algn="l">
              <a:lnSpc>
                <a:spcPct val="125000"/>
              </a:lnSpc>
              <a:spcBef>
                <a:spcPts val="0"/>
              </a:spcBef>
              <a:spcAft>
                <a:spcPts val="0"/>
              </a:spcAft>
              <a:buClr>
                <a:srgbClr val="FFFFFF"/>
              </a:buClr>
              <a:buSzPts val="950"/>
              <a:buFont typeface="Inter"/>
              <a:buNone/>
            </a:pPr>
            <a:r>
              <a:rPr i="0" lang="en-US" sz="950" u="none" cap="none" strike="noStrike">
                <a:solidFill>
                  <a:srgbClr val="FFFFFF"/>
                </a:solidFill>
                <a:latin typeface="Roboto Mono"/>
                <a:ea typeface="Roboto Mono"/>
                <a:cs typeface="Roboto Mono"/>
                <a:sym typeface="Roboto Mono"/>
              </a:rPr>
              <a:t>      }</a:t>
            </a:r>
            <a:endParaRPr i="0" sz="950" u="none" cap="none" strike="noStrike">
              <a:solidFill>
                <a:schemeClr val="dk1"/>
              </a:solidFill>
              <a:latin typeface="Roboto Mono"/>
              <a:ea typeface="Roboto Mono"/>
              <a:cs typeface="Roboto Mono"/>
              <a:sym typeface="Roboto Mono"/>
            </a:endParaRPr>
          </a:p>
          <a:p>
            <a:pPr indent="0" lvl="0" marL="0" marR="0" rtl="0" algn="l">
              <a:lnSpc>
                <a:spcPct val="125000"/>
              </a:lnSpc>
              <a:spcBef>
                <a:spcPts val="0"/>
              </a:spcBef>
              <a:spcAft>
                <a:spcPts val="0"/>
              </a:spcAft>
              <a:buClr>
                <a:srgbClr val="FFFFFF"/>
              </a:buClr>
              <a:buSzPts val="950"/>
              <a:buFont typeface="Inter"/>
              <a:buNone/>
            </a:pPr>
            <a:r>
              <a:rPr i="0" lang="en-US" sz="950" u="none" cap="none" strike="noStrike">
                <a:solidFill>
                  <a:srgbClr val="FFFFFF"/>
                </a:solidFill>
                <a:latin typeface="Roboto Mono"/>
                <a:ea typeface="Roboto Mono"/>
                <a:cs typeface="Roboto Mono"/>
                <a:sym typeface="Roboto Mono"/>
              </a:rPr>
              <a:t>    ]</a:t>
            </a:r>
            <a:endParaRPr i="0" sz="950" u="none" cap="none" strike="noStrike">
              <a:solidFill>
                <a:schemeClr val="dk1"/>
              </a:solidFill>
              <a:latin typeface="Roboto Mono"/>
              <a:ea typeface="Roboto Mono"/>
              <a:cs typeface="Roboto Mono"/>
              <a:sym typeface="Roboto Mono"/>
            </a:endParaRPr>
          </a:p>
          <a:p>
            <a:pPr indent="0" lvl="0" marL="0" marR="0" rtl="0" algn="l">
              <a:lnSpc>
                <a:spcPct val="125000"/>
              </a:lnSpc>
              <a:spcBef>
                <a:spcPts val="0"/>
              </a:spcBef>
              <a:spcAft>
                <a:spcPts val="0"/>
              </a:spcAft>
              <a:buClr>
                <a:srgbClr val="FFFFFF"/>
              </a:buClr>
              <a:buSzPts val="950"/>
              <a:buFont typeface="Inter"/>
              <a:buNone/>
            </a:pPr>
            <a:r>
              <a:rPr i="0" lang="en-US" sz="950" u="none" cap="none" strike="noStrike">
                <a:solidFill>
                  <a:srgbClr val="FFFFFF"/>
                </a:solidFill>
                <a:latin typeface="Roboto Mono"/>
                <a:ea typeface="Roboto Mono"/>
                <a:cs typeface="Roboto Mono"/>
                <a:sym typeface="Roboto Mono"/>
              </a:rPr>
              <a:t>  }</a:t>
            </a:r>
            <a:endParaRPr i="0" sz="950" u="none" cap="none" strike="noStrike">
              <a:solidFill>
                <a:schemeClr val="dk1"/>
              </a:solidFill>
              <a:latin typeface="Roboto Mono"/>
              <a:ea typeface="Roboto Mono"/>
              <a:cs typeface="Roboto Mono"/>
              <a:sym typeface="Roboto Mono"/>
            </a:endParaRPr>
          </a:p>
          <a:p>
            <a:pPr indent="0" lvl="0" marL="0" marR="0" rtl="0" algn="l">
              <a:lnSpc>
                <a:spcPct val="125000"/>
              </a:lnSpc>
              <a:spcBef>
                <a:spcPts val="0"/>
              </a:spcBef>
              <a:spcAft>
                <a:spcPts val="0"/>
              </a:spcAft>
              <a:buClr>
                <a:srgbClr val="FFFFFF"/>
              </a:buClr>
              <a:buSzPts val="950"/>
              <a:buFont typeface="Inter"/>
              <a:buNone/>
            </a:pPr>
            <a:r>
              <a:rPr i="0" lang="en-US" sz="950" u="none" cap="none" strike="noStrike">
                <a:solidFill>
                  <a:srgbClr val="FFFFFF"/>
                </a:solidFill>
                <a:latin typeface="Roboto Mono"/>
                <a:ea typeface="Roboto Mono"/>
                <a:cs typeface="Roboto Mono"/>
                <a:sym typeface="Roboto Mono"/>
              </a:rPr>
              <a:t>}</a:t>
            </a:r>
            <a:endParaRPr i="0" sz="950" u="none" cap="none" strike="noStrike">
              <a:solidFill>
                <a:schemeClr val="dk1"/>
              </a:solidFill>
              <a:latin typeface="Roboto Mono"/>
              <a:ea typeface="Roboto Mono"/>
              <a:cs typeface="Roboto Mono"/>
              <a:sym typeface="Roboto Mono"/>
            </a:endParaRPr>
          </a:p>
        </p:txBody>
      </p:sp>
      <p:sp>
        <p:nvSpPr>
          <p:cNvPr id="238" name="Google Shape;238;p12"/>
          <p:cNvSpPr/>
          <p:nvPr/>
        </p:nvSpPr>
        <p:spPr>
          <a:xfrm>
            <a:off x="4663440" y="1600200"/>
            <a:ext cx="3977640" cy="297180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9" name="Google Shape;239;p12"/>
          <p:cNvSpPr/>
          <p:nvPr/>
        </p:nvSpPr>
        <p:spPr>
          <a:xfrm>
            <a:off x="4663440" y="1600200"/>
            <a:ext cx="397764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0" name="Google Shape;240;p12"/>
          <p:cNvSpPr/>
          <p:nvPr/>
        </p:nvSpPr>
        <p:spPr>
          <a:xfrm>
            <a:off x="4864608" y="1764792"/>
            <a:ext cx="3575304" cy="25603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1000"/>
              <a:buFont typeface="Inter"/>
              <a:buNone/>
            </a:pPr>
            <a:r>
              <a:rPr i="0" lang="en-US" sz="1000" u="none" cap="none" strike="noStrike">
                <a:solidFill>
                  <a:srgbClr val="E8339A"/>
                </a:solidFill>
                <a:latin typeface="Roboto Mono"/>
                <a:ea typeface="Roboto Mono"/>
                <a:cs typeface="Roboto Mono"/>
                <a:sym typeface="Roboto Mono"/>
              </a:rPr>
              <a:t>.cursor/hooks/test-loop.ts</a:t>
            </a:r>
            <a:endParaRPr i="0" sz="1000" u="none" cap="none" strike="noStrike">
              <a:solidFill>
                <a:schemeClr val="dk1"/>
              </a:solidFill>
              <a:latin typeface="Roboto Mono"/>
              <a:ea typeface="Roboto Mono"/>
              <a:cs typeface="Roboto Mono"/>
              <a:sym typeface="Roboto Mono"/>
            </a:endParaRPr>
          </a:p>
        </p:txBody>
      </p:sp>
      <p:sp>
        <p:nvSpPr>
          <p:cNvPr id="241" name="Google Shape;241;p12"/>
          <p:cNvSpPr/>
          <p:nvPr/>
        </p:nvSpPr>
        <p:spPr>
          <a:xfrm>
            <a:off x="4864608" y="2075688"/>
            <a:ext cx="3575304" cy="2331720"/>
          </a:xfrm>
          <a:prstGeom prst="rect">
            <a:avLst/>
          </a:prstGeom>
          <a:noFill/>
          <a:ln>
            <a:noFill/>
          </a:ln>
        </p:spPr>
        <p:txBody>
          <a:bodyPr anchorCtr="0" anchor="t" bIns="0" lIns="0" spcFirstLastPara="1" rIns="0" wrap="square" tIns="0">
            <a:noAutofit/>
          </a:bodyPr>
          <a:lstStyle/>
          <a:p>
            <a:pPr indent="0" lvl="0" marL="0" marR="0" rtl="0" algn="l">
              <a:lnSpc>
                <a:spcPct val="122000"/>
              </a:lnSpc>
              <a:spcBef>
                <a:spcPts val="0"/>
              </a:spcBef>
              <a:spcAft>
                <a:spcPts val="0"/>
              </a:spcAft>
              <a:buClr>
                <a:srgbClr val="FFFFFF"/>
              </a:buClr>
              <a:buSzPts val="800"/>
              <a:buFont typeface="Inter"/>
              <a:buNone/>
            </a:pPr>
            <a:r>
              <a:rPr i="0" lang="en-US" sz="800" u="none" cap="none" strike="noStrike">
                <a:solidFill>
                  <a:srgbClr val="FFFFFF"/>
                </a:solidFill>
                <a:latin typeface="Roboto Mono"/>
                <a:ea typeface="Roboto Mono"/>
                <a:cs typeface="Roboto Mono"/>
                <a:sym typeface="Roboto Mono"/>
              </a:rPr>
              <a:t>import { $ } from "bun";</a:t>
            </a:r>
            <a:endParaRPr i="0" sz="800" u="none" cap="none" strike="noStrike">
              <a:solidFill>
                <a:schemeClr val="dk1"/>
              </a:solidFill>
              <a:latin typeface="Roboto Mono"/>
              <a:ea typeface="Roboto Mono"/>
              <a:cs typeface="Roboto Mono"/>
              <a:sym typeface="Roboto Mono"/>
            </a:endParaRPr>
          </a:p>
          <a:p>
            <a:pPr indent="0" lvl="0" marL="0" marR="0" rtl="0" algn="l">
              <a:lnSpc>
                <a:spcPct val="122000"/>
              </a:lnSpc>
              <a:spcBef>
                <a:spcPts val="0"/>
              </a:spcBef>
              <a:spcAft>
                <a:spcPts val="0"/>
              </a:spcAft>
              <a:buClr>
                <a:srgbClr val="FFFFFF"/>
              </a:buClr>
              <a:buSzPts val="800"/>
              <a:buFont typeface="Inter"/>
              <a:buNone/>
            </a:pPr>
            <a:r>
              <a:rPr i="0" lang="en-US" sz="800" u="none" cap="none" strike="noStrike">
                <a:solidFill>
                  <a:srgbClr val="FFFFFF"/>
                </a:solidFill>
                <a:latin typeface="Roboto Mono"/>
                <a:ea typeface="Roboto Mono"/>
                <a:cs typeface="Roboto Mono"/>
                <a:sym typeface="Roboto Mono"/>
              </a:rPr>
              <a:t>await Bun.stdin.text();</a:t>
            </a:r>
            <a:endParaRPr i="0" sz="800" u="none" cap="none" strike="noStrike">
              <a:solidFill>
                <a:schemeClr val="dk1"/>
              </a:solidFill>
              <a:latin typeface="Roboto Mono"/>
              <a:ea typeface="Roboto Mono"/>
              <a:cs typeface="Roboto Mono"/>
              <a:sym typeface="Roboto Mono"/>
            </a:endParaRPr>
          </a:p>
          <a:p>
            <a:pPr indent="0" lvl="0" marL="0" marR="0" rtl="0" algn="l">
              <a:lnSpc>
                <a:spcPct val="122000"/>
              </a:lnSpc>
              <a:spcBef>
                <a:spcPts val="0"/>
              </a:spcBef>
              <a:spcAft>
                <a:spcPts val="0"/>
              </a:spcAft>
              <a:buClr>
                <a:schemeClr val="dk1"/>
              </a:buClr>
              <a:buSzPts val="800"/>
              <a:buFont typeface="Calibri"/>
              <a:buNone/>
            </a:pPr>
            <a:r>
              <a:t/>
            </a:r>
            <a:endParaRPr i="0" sz="800" u="none" cap="none" strike="noStrike">
              <a:solidFill>
                <a:schemeClr val="dk1"/>
              </a:solidFill>
              <a:latin typeface="Roboto Mono"/>
              <a:ea typeface="Roboto Mono"/>
              <a:cs typeface="Roboto Mono"/>
              <a:sym typeface="Roboto Mono"/>
            </a:endParaRPr>
          </a:p>
          <a:p>
            <a:pPr indent="0" lvl="0" marL="0" marR="0" rtl="0" algn="l">
              <a:lnSpc>
                <a:spcPct val="122000"/>
              </a:lnSpc>
              <a:spcBef>
                <a:spcPts val="0"/>
              </a:spcBef>
              <a:spcAft>
                <a:spcPts val="0"/>
              </a:spcAft>
              <a:buClr>
                <a:srgbClr val="FFFFFF"/>
              </a:buClr>
              <a:buSzPts val="800"/>
              <a:buFont typeface="Inter"/>
              <a:buNone/>
            </a:pPr>
            <a:r>
              <a:rPr i="0" lang="en-US" sz="800" u="none" cap="none" strike="noStrike">
                <a:solidFill>
                  <a:srgbClr val="FFFFFF"/>
                </a:solidFill>
                <a:latin typeface="Roboto Mono"/>
                <a:ea typeface="Roboto Mono"/>
                <a:cs typeface="Roboto Mono"/>
                <a:sym typeface="Roboto Mono"/>
              </a:rPr>
              <a:t>const r = await $`bun test`.quiet().nothrow();</a:t>
            </a:r>
            <a:endParaRPr i="0" sz="800" u="none" cap="none" strike="noStrike">
              <a:solidFill>
                <a:schemeClr val="dk1"/>
              </a:solidFill>
              <a:latin typeface="Roboto Mono"/>
              <a:ea typeface="Roboto Mono"/>
              <a:cs typeface="Roboto Mono"/>
              <a:sym typeface="Roboto Mono"/>
            </a:endParaRPr>
          </a:p>
          <a:p>
            <a:pPr indent="0" lvl="0" marL="0" marR="0" rtl="0" algn="l">
              <a:lnSpc>
                <a:spcPct val="122000"/>
              </a:lnSpc>
              <a:spcBef>
                <a:spcPts val="0"/>
              </a:spcBef>
              <a:spcAft>
                <a:spcPts val="0"/>
              </a:spcAft>
              <a:buClr>
                <a:srgbClr val="FFFFFF"/>
              </a:buClr>
              <a:buSzPts val="800"/>
              <a:buFont typeface="Inter"/>
              <a:buNone/>
            </a:pPr>
            <a:r>
              <a:rPr i="0" lang="en-US" sz="800" u="none" cap="none" strike="noStrike">
                <a:solidFill>
                  <a:srgbClr val="FFFFFF"/>
                </a:solidFill>
                <a:latin typeface="Roboto Mono"/>
                <a:ea typeface="Roboto Mono"/>
                <a:cs typeface="Roboto Mono"/>
                <a:sym typeface="Roboto Mono"/>
              </a:rPr>
              <a:t>const out = r.stderr.toString() + r.stdout.toString();</a:t>
            </a:r>
            <a:endParaRPr i="0" sz="800" u="none" cap="none" strike="noStrike">
              <a:solidFill>
                <a:schemeClr val="dk1"/>
              </a:solidFill>
              <a:latin typeface="Roboto Mono"/>
              <a:ea typeface="Roboto Mono"/>
              <a:cs typeface="Roboto Mono"/>
              <a:sym typeface="Roboto Mono"/>
            </a:endParaRPr>
          </a:p>
          <a:p>
            <a:pPr indent="0" lvl="0" marL="0" marR="0" rtl="0" algn="l">
              <a:lnSpc>
                <a:spcPct val="122000"/>
              </a:lnSpc>
              <a:spcBef>
                <a:spcPts val="0"/>
              </a:spcBef>
              <a:spcAft>
                <a:spcPts val="0"/>
              </a:spcAft>
              <a:buClr>
                <a:schemeClr val="dk1"/>
              </a:buClr>
              <a:buSzPts val="800"/>
              <a:buFont typeface="Calibri"/>
              <a:buNone/>
            </a:pPr>
            <a:r>
              <a:t/>
            </a:r>
            <a:endParaRPr i="0" sz="800" u="none" cap="none" strike="noStrike">
              <a:solidFill>
                <a:schemeClr val="dk1"/>
              </a:solidFill>
              <a:latin typeface="Roboto Mono"/>
              <a:ea typeface="Roboto Mono"/>
              <a:cs typeface="Roboto Mono"/>
              <a:sym typeface="Roboto Mono"/>
            </a:endParaRPr>
          </a:p>
          <a:p>
            <a:pPr indent="0" lvl="0" marL="0" marR="0" rtl="0" algn="l">
              <a:lnSpc>
                <a:spcPct val="122000"/>
              </a:lnSpc>
              <a:spcBef>
                <a:spcPts val="0"/>
              </a:spcBef>
              <a:spcAft>
                <a:spcPts val="0"/>
              </a:spcAft>
              <a:buClr>
                <a:srgbClr val="FFFFFF"/>
              </a:buClr>
              <a:buSzPts val="800"/>
              <a:buFont typeface="Inter"/>
              <a:buNone/>
            </a:pPr>
            <a:r>
              <a:rPr i="0" lang="en-US" sz="800" u="none" cap="none" strike="noStrike">
                <a:solidFill>
                  <a:srgbClr val="FFFFFF"/>
                </a:solidFill>
                <a:latin typeface="Roboto Mono"/>
                <a:ea typeface="Roboto Mono"/>
                <a:cs typeface="Roboto Mono"/>
                <a:sym typeface="Roboto Mono"/>
              </a:rPr>
              <a:t>if (r.exitCode === 0) {</a:t>
            </a:r>
            <a:endParaRPr i="0" sz="800" u="none" cap="none" strike="noStrike">
              <a:solidFill>
                <a:schemeClr val="dk1"/>
              </a:solidFill>
              <a:latin typeface="Roboto Mono"/>
              <a:ea typeface="Roboto Mono"/>
              <a:cs typeface="Roboto Mono"/>
              <a:sym typeface="Roboto Mono"/>
            </a:endParaRPr>
          </a:p>
          <a:p>
            <a:pPr indent="0" lvl="0" marL="0" marR="0" rtl="0" algn="l">
              <a:lnSpc>
                <a:spcPct val="122000"/>
              </a:lnSpc>
              <a:spcBef>
                <a:spcPts val="0"/>
              </a:spcBef>
              <a:spcAft>
                <a:spcPts val="0"/>
              </a:spcAft>
              <a:buClr>
                <a:srgbClr val="FFFFFF"/>
              </a:buClr>
              <a:buSzPts val="800"/>
              <a:buFont typeface="Inter"/>
              <a:buNone/>
            </a:pPr>
            <a:r>
              <a:rPr i="0" lang="en-US" sz="800" u="none" cap="none" strike="noStrike">
                <a:solidFill>
                  <a:srgbClr val="FFFFFF"/>
                </a:solidFill>
                <a:latin typeface="Roboto Mono"/>
                <a:ea typeface="Roboto Mono"/>
                <a:cs typeface="Roboto Mono"/>
                <a:sym typeface="Roboto Mono"/>
              </a:rPr>
              <a:t>  process.stdout.write("{}\n");</a:t>
            </a:r>
            <a:endParaRPr i="0" sz="800" u="none" cap="none" strike="noStrike">
              <a:solidFill>
                <a:schemeClr val="dk1"/>
              </a:solidFill>
              <a:latin typeface="Roboto Mono"/>
              <a:ea typeface="Roboto Mono"/>
              <a:cs typeface="Roboto Mono"/>
              <a:sym typeface="Roboto Mono"/>
            </a:endParaRPr>
          </a:p>
          <a:p>
            <a:pPr indent="0" lvl="0" marL="0" marR="0" rtl="0" algn="l">
              <a:lnSpc>
                <a:spcPct val="122000"/>
              </a:lnSpc>
              <a:spcBef>
                <a:spcPts val="0"/>
              </a:spcBef>
              <a:spcAft>
                <a:spcPts val="0"/>
              </a:spcAft>
              <a:buClr>
                <a:srgbClr val="FFFFFF"/>
              </a:buClr>
              <a:buSzPts val="800"/>
              <a:buFont typeface="Inter"/>
              <a:buNone/>
            </a:pPr>
            <a:r>
              <a:rPr i="0" lang="en-US" sz="800" u="none" cap="none" strike="noStrike">
                <a:solidFill>
                  <a:srgbClr val="FFFFFF"/>
                </a:solidFill>
                <a:latin typeface="Roboto Mono"/>
                <a:ea typeface="Roboto Mono"/>
                <a:cs typeface="Roboto Mono"/>
                <a:sym typeface="Roboto Mono"/>
              </a:rPr>
              <a:t>} else {</a:t>
            </a:r>
            <a:endParaRPr i="0" sz="800" u="none" cap="none" strike="noStrike">
              <a:solidFill>
                <a:schemeClr val="dk1"/>
              </a:solidFill>
              <a:latin typeface="Roboto Mono"/>
              <a:ea typeface="Roboto Mono"/>
              <a:cs typeface="Roboto Mono"/>
              <a:sym typeface="Roboto Mono"/>
            </a:endParaRPr>
          </a:p>
          <a:p>
            <a:pPr indent="0" lvl="0" marL="0" marR="0" rtl="0" algn="l">
              <a:lnSpc>
                <a:spcPct val="122000"/>
              </a:lnSpc>
              <a:spcBef>
                <a:spcPts val="0"/>
              </a:spcBef>
              <a:spcAft>
                <a:spcPts val="0"/>
              </a:spcAft>
              <a:buClr>
                <a:srgbClr val="FFFFFF"/>
              </a:buClr>
              <a:buSzPts val="800"/>
              <a:buFont typeface="Inter"/>
              <a:buNone/>
            </a:pPr>
            <a:r>
              <a:rPr i="0" lang="en-US" sz="800" u="none" cap="none" strike="noStrike">
                <a:solidFill>
                  <a:srgbClr val="FFFFFF"/>
                </a:solidFill>
                <a:latin typeface="Roboto Mono"/>
                <a:ea typeface="Roboto Mono"/>
                <a:cs typeface="Roboto Mono"/>
                <a:sym typeface="Roboto Mono"/>
              </a:rPr>
              <a:t>  process.stdout.write(JSON.stringify({</a:t>
            </a:r>
            <a:endParaRPr i="0" sz="800" u="none" cap="none" strike="noStrike">
              <a:solidFill>
                <a:schemeClr val="dk1"/>
              </a:solidFill>
              <a:latin typeface="Roboto Mono"/>
              <a:ea typeface="Roboto Mono"/>
              <a:cs typeface="Roboto Mono"/>
              <a:sym typeface="Roboto Mono"/>
            </a:endParaRPr>
          </a:p>
          <a:p>
            <a:pPr indent="0" lvl="0" marL="0" marR="0" rtl="0" algn="l">
              <a:lnSpc>
                <a:spcPct val="122000"/>
              </a:lnSpc>
              <a:spcBef>
                <a:spcPts val="0"/>
              </a:spcBef>
              <a:spcAft>
                <a:spcPts val="0"/>
              </a:spcAft>
              <a:buClr>
                <a:srgbClr val="FFFFFF"/>
              </a:buClr>
              <a:buSzPts val="800"/>
              <a:buFont typeface="Inter"/>
              <a:buNone/>
            </a:pPr>
            <a:r>
              <a:rPr i="0" lang="en-US" sz="800" u="none" cap="none" strike="noStrike">
                <a:solidFill>
                  <a:srgbClr val="FFFFFF"/>
                </a:solidFill>
                <a:latin typeface="Roboto Mono"/>
                <a:ea typeface="Roboto Mono"/>
                <a:cs typeface="Roboto Mono"/>
                <a:sym typeface="Roboto Mono"/>
              </a:rPr>
              <a:t>    followup_message:</a:t>
            </a:r>
            <a:endParaRPr i="0" sz="800" u="none" cap="none" strike="noStrike">
              <a:solidFill>
                <a:schemeClr val="dk1"/>
              </a:solidFill>
              <a:latin typeface="Roboto Mono"/>
              <a:ea typeface="Roboto Mono"/>
              <a:cs typeface="Roboto Mono"/>
              <a:sym typeface="Roboto Mono"/>
            </a:endParaRPr>
          </a:p>
          <a:p>
            <a:pPr indent="0" lvl="0" marL="0" marR="0" rtl="0" algn="l">
              <a:lnSpc>
                <a:spcPct val="122000"/>
              </a:lnSpc>
              <a:spcBef>
                <a:spcPts val="0"/>
              </a:spcBef>
              <a:spcAft>
                <a:spcPts val="0"/>
              </a:spcAft>
              <a:buClr>
                <a:srgbClr val="FFFFFF"/>
              </a:buClr>
              <a:buSzPts val="800"/>
              <a:buFont typeface="Inter"/>
              <a:buNone/>
            </a:pPr>
            <a:r>
              <a:rPr i="0" lang="en-US" sz="800" u="none" cap="none" strike="noStrike">
                <a:solidFill>
                  <a:srgbClr val="FFFFFF"/>
                </a:solidFill>
                <a:latin typeface="Roboto Mono"/>
                <a:ea typeface="Roboto Mono"/>
                <a:cs typeface="Roboto Mono"/>
                <a:sym typeface="Roboto Mono"/>
              </a:rPr>
              <a:t>      `Tests are still failing:\n\n${out}\n\n`</a:t>
            </a:r>
            <a:endParaRPr i="0" sz="800" u="none" cap="none" strike="noStrike">
              <a:solidFill>
                <a:schemeClr val="dk1"/>
              </a:solidFill>
              <a:latin typeface="Roboto Mono"/>
              <a:ea typeface="Roboto Mono"/>
              <a:cs typeface="Roboto Mono"/>
              <a:sym typeface="Roboto Mono"/>
            </a:endParaRPr>
          </a:p>
          <a:p>
            <a:pPr indent="0" lvl="0" marL="0" marR="0" rtl="0" algn="l">
              <a:lnSpc>
                <a:spcPct val="122000"/>
              </a:lnSpc>
              <a:spcBef>
                <a:spcPts val="0"/>
              </a:spcBef>
              <a:spcAft>
                <a:spcPts val="0"/>
              </a:spcAft>
              <a:buClr>
                <a:srgbClr val="FFFFFF"/>
              </a:buClr>
              <a:buSzPts val="800"/>
              <a:buFont typeface="Inter"/>
              <a:buNone/>
            </a:pPr>
            <a:r>
              <a:rPr i="0" lang="en-US" sz="800" u="none" cap="none" strike="noStrike">
                <a:solidFill>
                  <a:srgbClr val="FFFFFF"/>
                </a:solidFill>
                <a:latin typeface="Roboto Mono"/>
                <a:ea typeface="Roboto Mono"/>
                <a:cs typeface="Roboto Mono"/>
                <a:sym typeface="Roboto Mono"/>
              </a:rPr>
              <a:t>      + `Fix the issues. Do NOT modify test files.`,</a:t>
            </a:r>
            <a:endParaRPr i="0" sz="800" u="none" cap="none" strike="noStrike">
              <a:solidFill>
                <a:schemeClr val="dk1"/>
              </a:solidFill>
              <a:latin typeface="Roboto Mono"/>
              <a:ea typeface="Roboto Mono"/>
              <a:cs typeface="Roboto Mono"/>
              <a:sym typeface="Roboto Mono"/>
            </a:endParaRPr>
          </a:p>
          <a:p>
            <a:pPr indent="0" lvl="0" marL="0" marR="0" rtl="0" algn="l">
              <a:lnSpc>
                <a:spcPct val="122000"/>
              </a:lnSpc>
              <a:spcBef>
                <a:spcPts val="0"/>
              </a:spcBef>
              <a:spcAft>
                <a:spcPts val="0"/>
              </a:spcAft>
              <a:buClr>
                <a:srgbClr val="FFFFFF"/>
              </a:buClr>
              <a:buSzPts val="800"/>
              <a:buFont typeface="Inter"/>
              <a:buNone/>
            </a:pPr>
            <a:r>
              <a:rPr i="0" lang="en-US" sz="800" u="none" cap="none" strike="noStrike">
                <a:solidFill>
                  <a:srgbClr val="FFFFFF"/>
                </a:solidFill>
                <a:latin typeface="Roboto Mono"/>
                <a:ea typeface="Roboto Mono"/>
                <a:cs typeface="Roboto Mono"/>
                <a:sym typeface="Roboto Mono"/>
              </a:rPr>
              <a:t>  }) + "\n");</a:t>
            </a:r>
            <a:endParaRPr i="0" sz="800" u="none" cap="none" strike="noStrike">
              <a:solidFill>
                <a:schemeClr val="dk1"/>
              </a:solidFill>
              <a:latin typeface="Roboto Mono"/>
              <a:ea typeface="Roboto Mono"/>
              <a:cs typeface="Roboto Mono"/>
              <a:sym typeface="Roboto Mono"/>
            </a:endParaRPr>
          </a:p>
          <a:p>
            <a:pPr indent="0" lvl="0" marL="0" marR="0" rtl="0" algn="l">
              <a:lnSpc>
                <a:spcPct val="122000"/>
              </a:lnSpc>
              <a:spcBef>
                <a:spcPts val="0"/>
              </a:spcBef>
              <a:spcAft>
                <a:spcPts val="0"/>
              </a:spcAft>
              <a:buClr>
                <a:srgbClr val="FFFFFF"/>
              </a:buClr>
              <a:buSzPts val="800"/>
              <a:buFont typeface="Inter"/>
              <a:buNone/>
            </a:pPr>
            <a:r>
              <a:rPr i="0" lang="en-US" sz="800" u="none" cap="none" strike="noStrike">
                <a:solidFill>
                  <a:srgbClr val="FFFFFF"/>
                </a:solidFill>
                <a:latin typeface="Roboto Mono"/>
                <a:ea typeface="Roboto Mono"/>
                <a:cs typeface="Roboto Mono"/>
                <a:sym typeface="Roboto Mono"/>
              </a:rPr>
              <a:t>}</a:t>
            </a:r>
            <a:endParaRPr i="0" sz="800" u="none" cap="none" strike="noStrike">
              <a:solidFill>
                <a:schemeClr val="dk1"/>
              </a:solidFill>
              <a:latin typeface="Roboto Mono"/>
              <a:ea typeface="Roboto Mono"/>
              <a:cs typeface="Roboto Mono"/>
              <a:sym typeface="Roboto Mono"/>
            </a:endParaRPr>
          </a:p>
        </p:txBody>
      </p:sp>
      <p:sp>
        <p:nvSpPr>
          <p:cNvPr id="242" name="Google Shape;242;p12"/>
          <p:cNvSpPr/>
          <p:nvPr/>
        </p:nvSpPr>
        <p:spPr>
          <a:xfrm>
            <a:off x="502920" y="4617720"/>
            <a:ext cx="81381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A8A8A8"/>
              </a:buClr>
              <a:buSzPts val="1000"/>
              <a:buFont typeface="Inter"/>
              <a:buNone/>
            </a:pPr>
            <a:r>
              <a:rPr i="0" lang="en-US" sz="1000" u="none" cap="none" strike="noStrike">
                <a:solidFill>
                  <a:srgbClr val="A8A8A8"/>
                </a:solidFill>
                <a:latin typeface="Roboto Mono"/>
                <a:ea typeface="Roboto Mono"/>
                <a:cs typeface="Roboto Mono"/>
                <a:sym typeface="Roboto Mono"/>
              </a:rPr>
              <a:t>loop_limit</a:t>
            </a:r>
            <a:r>
              <a:rPr lang="en-US" sz="1000">
                <a:solidFill>
                  <a:srgbClr val="A8A8A8"/>
                </a:solidFill>
                <a:latin typeface="Inter"/>
                <a:ea typeface="Inter"/>
                <a:cs typeface="Inter"/>
                <a:sym typeface="Inter"/>
              </a:rPr>
              <a:t> is what</a:t>
            </a:r>
            <a:r>
              <a:rPr b="0" i="0" lang="en-US" sz="1000" u="none" cap="none" strike="noStrike">
                <a:solidFill>
                  <a:srgbClr val="A8A8A8"/>
                </a:solidFill>
                <a:latin typeface="Inter"/>
                <a:ea typeface="Inter"/>
                <a:cs typeface="Inter"/>
                <a:sym typeface="Inter"/>
              </a:rPr>
              <a:t> caps the automatic follow-up loop. Both files are version-controlled with the project.</a:t>
            </a:r>
            <a:endParaRPr b="0" i="0" sz="1000" u="none" cap="none" strike="noStrike">
              <a:solidFill>
                <a:schemeClr val="dk1"/>
              </a:solidFill>
              <a:latin typeface="Calibri"/>
              <a:ea typeface="Calibri"/>
              <a:cs typeface="Calibri"/>
              <a:sym typeface="Calibri"/>
            </a:endParaRPr>
          </a:p>
        </p:txBody>
      </p:sp>
      <p:sp>
        <p:nvSpPr>
          <p:cNvPr id="243" name="Google Shape;243;p12"/>
          <p:cNvSpPr/>
          <p:nvPr/>
        </p:nvSpPr>
        <p:spPr>
          <a:xfrm>
            <a:off x="502920" y="4846320"/>
            <a:ext cx="406908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C6C6C"/>
              </a:buClr>
              <a:buSzPts val="800"/>
              <a:buFont typeface="Inter"/>
              <a:buNone/>
            </a:pPr>
            <a:r>
              <a:rPr b="0" i="0" lang="en-US" sz="800" u="none" cap="none" strike="noStrike">
                <a:solidFill>
                  <a:srgbClr val="6C6C6C"/>
                </a:solidFill>
                <a:latin typeface="Inter"/>
                <a:ea typeface="Inter"/>
                <a:cs typeface="Inter"/>
                <a:sym typeface="Inter"/>
              </a:rPr>
              <a:t>TDD with Agent mode</a:t>
            </a:r>
            <a:endParaRPr b="0" i="0" sz="800" u="none" cap="none" strike="noStrike">
              <a:solidFill>
                <a:schemeClr val="dk1"/>
              </a:solidFill>
              <a:latin typeface="Calibri"/>
              <a:ea typeface="Calibri"/>
              <a:cs typeface="Calibri"/>
              <a:sym typeface="Calibri"/>
            </a:endParaRPr>
          </a:p>
        </p:txBody>
      </p:sp>
      <p:sp>
        <p:nvSpPr>
          <p:cNvPr id="244" name="Google Shape;244;p12"/>
          <p:cNvSpPr/>
          <p:nvPr/>
        </p:nvSpPr>
        <p:spPr>
          <a:xfrm>
            <a:off x="4572000" y="4846320"/>
            <a:ext cx="4069080" cy="201168"/>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6C6C6C"/>
              </a:buClr>
              <a:buSzPts val="800"/>
              <a:buFont typeface="Inter"/>
              <a:buNone/>
            </a:pPr>
            <a:r>
              <a:rPr b="0" i="0" lang="en-US" sz="800" u="none" cap="none" strike="noStrike">
                <a:solidFill>
                  <a:srgbClr val="6C6C6C"/>
                </a:solidFill>
                <a:latin typeface="Inter"/>
                <a:ea typeface="Inter"/>
                <a:cs typeface="Inter"/>
                <a:sym typeface="Inter"/>
              </a:rPr>
              <a:t>12 / 24</a:t>
            </a:r>
            <a:endParaRPr b="0" i="0" sz="800" u="none" cap="none" strike="noStrike">
              <a:solidFill>
                <a:schemeClr val="dk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249" name="Shape 249"/>
        <p:cNvGrpSpPr/>
        <p:nvPr/>
      </p:nvGrpSpPr>
      <p:grpSpPr>
        <a:xfrm>
          <a:off x="0" y="0"/>
          <a:ext cx="0" cy="0"/>
          <a:chOff x="0" y="0"/>
          <a:chExt cx="0" cy="0"/>
        </a:xfrm>
      </p:grpSpPr>
      <p:sp>
        <p:nvSpPr>
          <p:cNvPr id="250" name="Google Shape;250;p13"/>
          <p:cNvSpPr/>
          <p:nvPr/>
        </p:nvSpPr>
        <p:spPr>
          <a:xfrm>
            <a:off x="502920" y="384048"/>
            <a:ext cx="81381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THE LOOP IN PRACTICE</a:t>
            </a:r>
            <a:endParaRPr b="0" i="0" sz="750" u="none" cap="none" strike="noStrike">
              <a:solidFill>
                <a:schemeClr val="dk1"/>
              </a:solidFill>
              <a:latin typeface="Calibri"/>
              <a:ea typeface="Calibri"/>
              <a:cs typeface="Calibri"/>
              <a:sym typeface="Calibri"/>
            </a:endParaRPr>
          </a:p>
        </p:txBody>
      </p:sp>
      <p:sp>
        <p:nvSpPr>
          <p:cNvPr id="251" name="Google Shape;251;p13"/>
          <p:cNvSpPr/>
          <p:nvPr/>
        </p:nvSpPr>
        <p:spPr>
          <a:xfrm>
            <a:off x="502920" y="621792"/>
            <a:ext cx="8138160" cy="77724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000"/>
              <a:buFont typeface="Inter"/>
              <a:buNone/>
            </a:pPr>
            <a:r>
              <a:rPr b="0" i="0" lang="en-US" sz="3000" u="none" cap="none" strike="noStrike">
                <a:solidFill>
                  <a:srgbClr val="FFFFFF"/>
                </a:solidFill>
                <a:latin typeface="Inter"/>
                <a:ea typeface="Inter"/>
                <a:cs typeface="Inter"/>
                <a:sym typeface="Inter"/>
              </a:rPr>
              <a:t>How the hook behaves in practice</a:t>
            </a:r>
            <a:endParaRPr b="0" i="0" sz="3000" u="none" cap="none" strike="noStrike">
              <a:solidFill>
                <a:schemeClr val="dk1"/>
              </a:solidFill>
              <a:latin typeface="Calibri"/>
              <a:ea typeface="Calibri"/>
              <a:cs typeface="Calibri"/>
              <a:sym typeface="Calibri"/>
            </a:endParaRPr>
          </a:p>
        </p:txBody>
      </p:sp>
      <p:sp>
        <p:nvSpPr>
          <p:cNvPr id="252" name="Google Shape;252;p13"/>
          <p:cNvSpPr/>
          <p:nvPr/>
        </p:nvSpPr>
        <p:spPr>
          <a:xfrm>
            <a:off x="502920" y="1417320"/>
            <a:ext cx="100584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3" name="Google Shape;253;p13"/>
          <p:cNvSpPr/>
          <p:nvPr/>
        </p:nvSpPr>
        <p:spPr>
          <a:xfrm>
            <a:off x="502920" y="1737360"/>
            <a:ext cx="2578608" cy="160020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4" name="Google Shape;254;p13"/>
          <p:cNvSpPr/>
          <p:nvPr/>
        </p:nvSpPr>
        <p:spPr>
          <a:xfrm>
            <a:off x="502920" y="1737360"/>
            <a:ext cx="2578608"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5" name="Google Shape;255;p13"/>
          <p:cNvSpPr/>
          <p:nvPr/>
        </p:nvSpPr>
        <p:spPr>
          <a:xfrm>
            <a:off x="704088" y="1901952"/>
            <a:ext cx="2212848" cy="36576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2000"/>
              <a:buFont typeface="Inter"/>
              <a:buNone/>
            </a:pPr>
            <a:r>
              <a:rPr b="0" i="0" lang="en-US" sz="2000" u="none" cap="none" strike="noStrike">
                <a:solidFill>
                  <a:srgbClr val="E8339A"/>
                </a:solidFill>
                <a:latin typeface="Inter"/>
                <a:ea typeface="Inter"/>
                <a:cs typeface="Inter"/>
                <a:sym typeface="Inter"/>
              </a:rPr>
              <a:t>01</a:t>
            </a:r>
            <a:endParaRPr b="0" i="0" sz="2000" u="none" cap="none" strike="noStrike">
              <a:solidFill>
                <a:schemeClr val="dk1"/>
              </a:solidFill>
              <a:latin typeface="Calibri"/>
              <a:ea typeface="Calibri"/>
              <a:cs typeface="Calibri"/>
              <a:sym typeface="Calibri"/>
            </a:endParaRPr>
          </a:p>
        </p:txBody>
      </p:sp>
      <p:sp>
        <p:nvSpPr>
          <p:cNvPr id="256" name="Google Shape;256;p13"/>
          <p:cNvSpPr/>
          <p:nvPr/>
        </p:nvSpPr>
        <p:spPr>
          <a:xfrm>
            <a:off x="704088" y="2304288"/>
            <a:ext cx="2212848" cy="32004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FFFF"/>
              </a:buClr>
              <a:buSzPts val="1400"/>
              <a:buFont typeface="Inter"/>
              <a:buNone/>
            </a:pPr>
            <a:r>
              <a:rPr b="0" i="0" lang="en-US" sz="1400" u="none" cap="none" strike="noStrike">
                <a:solidFill>
                  <a:srgbClr val="FFFFFF"/>
                </a:solidFill>
                <a:latin typeface="Inter"/>
                <a:ea typeface="Inter"/>
                <a:cs typeface="Inter"/>
                <a:sym typeface="Inter"/>
              </a:rPr>
              <a:t>Agent finishes turn</a:t>
            </a:r>
            <a:endParaRPr b="0" i="0" sz="1400" u="none" cap="none" strike="noStrike">
              <a:solidFill>
                <a:schemeClr val="dk1"/>
              </a:solidFill>
              <a:latin typeface="Calibri"/>
              <a:ea typeface="Calibri"/>
              <a:cs typeface="Calibri"/>
              <a:sym typeface="Calibri"/>
            </a:endParaRPr>
          </a:p>
        </p:txBody>
      </p:sp>
      <p:sp>
        <p:nvSpPr>
          <p:cNvPr id="257" name="Google Shape;257;p13"/>
          <p:cNvSpPr/>
          <p:nvPr/>
        </p:nvSpPr>
        <p:spPr>
          <a:xfrm>
            <a:off x="704088" y="2615184"/>
            <a:ext cx="2212848" cy="64008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A8A8A8"/>
              </a:buClr>
              <a:buSzPts val="1100"/>
              <a:buFont typeface="Inter"/>
              <a:buNone/>
            </a:pPr>
            <a:r>
              <a:rPr b="0" i="0" lang="en-US" sz="1100" u="none" cap="none" strike="noStrike">
                <a:solidFill>
                  <a:srgbClr val="A8A8A8"/>
                </a:solidFill>
                <a:latin typeface="Inter"/>
                <a:ea typeface="Inter"/>
                <a:cs typeface="Inter"/>
                <a:sym typeface="Inter"/>
              </a:rPr>
              <a:t>Writes some code, stops.</a:t>
            </a:r>
            <a:endParaRPr b="0" i="0" sz="1100" u="none" cap="none" strike="noStrike">
              <a:solidFill>
                <a:schemeClr val="dk1"/>
              </a:solidFill>
              <a:latin typeface="Calibri"/>
              <a:ea typeface="Calibri"/>
              <a:cs typeface="Calibri"/>
              <a:sym typeface="Calibri"/>
            </a:endParaRPr>
          </a:p>
        </p:txBody>
      </p:sp>
      <p:sp>
        <p:nvSpPr>
          <p:cNvPr id="258" name="Google Shape;258;p13"/>
          <p:cNvSpPr/>
          <p:nvPr/>
        </p:nvSpPr>
        <p:spPr>
          <a:xfrm>
            <a:off x="3282696" y="1737360"/>
            <a:ext cx="2578608" cy="160020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9" name="Google Shape;259;p13"/>
          <p:cNvSpPr/>
          <p:nvPr/>
        </p:nvSpPr>
        <p:spPr>
          <a:xfrm>
            <a:off x="3282696" y="1737360"/>
            <a:ext cx="2578608"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0" name="Google Shape;260;p13"/>
          <p:cNvSpPr/>
          <p:nvPr/>
        </p:nvSpPr>
        <p:spPr>
          <a:xfrm>
            <a:off x="3483864" y="1901952"/>
            <a:ext cx="2212848" cy="36576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2000"/>
              <a:buFont typeface="Inter"/>
              <a:buNone/>
            </a:pPr>
            <a:r>
              <a:rPr b="0" i="0" lang="en-US" sz="2000" u="none" cap="none" strike="noStrike">
                <a:solidFill>
                  <a:srgbClr val="E8339A"/>
                </a:solidFill>
                <a:latin typeface="Inter"/>
                <a:ea typeface="Inter"/>
                <a:cs typeface="Inter"/>
                <a:sym typeface="Inter"/>
              </a:rPr>
              <a:t>02</a:t>
            </a:r>
            <a:endParaRPr b="0" i="0" sz="2000" u="none" cap="none" strike="noStrike">
              <a:solidFill>
                <a:schemeClr val="dk1"/>
              </a:solidFill>
              <a:latin typeface="Calibri"/>
              <a:ea typeface="Calibri"/>
              <a:cs typeface="Calibri"/>
              <a:sym typeface="Calibri"/>
            </a:endParaRPr>
          </a:p>
        </p:txBody>
      </p:sp>
      <p:sp>
        <p:nvSpPr>
          <p:cNvPr id="261" name="Google Shape;261;p13"/>
          <p:cNvSpPr/>
          <p:nvPr/>
        </p:nvSpPr>
        <p:spPr>
          <a:xfrm>
            <a:off x="3483864" y="2304288"/>
            <a:ext cx="2212848" cy="32004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FFFF"/>
              </a:buClr>
              <a:buSzPts val="1400"/>
              <a:buFont typeface="Inter"/>
              <a:buNone/>
            </a:pPr>
            <a:r>
              <a:rPr b="0" i="0" lang="en-US" sz="1400" u="none" cap="none" strike="noStrike">
                <a:solidFill>
                  <a:srgbClr val="FFFFFF"/>
                </a:solidFill>
                <a:latin typeface="Inter"/>
                <a:ea typeface="Inter"/>
                <a:cs typeface="Inter"/>
                <a:sym typeface="Inter"/>
              </a:rPr>
              <a:t>Hook fires</a:t>
            </a:r>
            <a:endParaRPr b="0" i="0" sz="1400" u="none" cap="none" strike="noStrike">
              <a:solidFill>
                <a:schemeClr val="dk1"/>
              </a:solidFill>
              <a:latin typeface="Calibri"/>
              <a:ea typeface="Calibri"/>
              <a:cs typeface="Calibri"/>
              <a:sym typeface="Calibri"/>
            </a:endParaRPr>
          </a:p>
        </p:txBody>
      </p:sp>
      <p:sp>
        <p:nvSpPr>
          <p:cNvPr id="262" name="Google Shape;262;p13"/>
          <p:cNvSpPr/>
          <p:nvPr/>
        </p:nvSpPr>
        <p:spPr>
          <a:xfrm>
            <a:off x="3483864" y="2615184"/>
            <a:ext cx="2212848" cy="64008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A8A8A8"/>
              </a:buClr>
              <a:buSzPts val="1100"/>
              <a:buFont typeface="Inter"/>
              <a:buNone/>
            </a:pPr>
            <a:r>
              <a:rPr b="0" i="0" lang="en-US" sz="1100" u="none" cap="none" strike="noStrike">
                <a:solidFill>
                  <a:srgbClr val="A8A8A8"/>
                </a:solidFill>
                <a:latin typeface="Inter"/>
                <a:ea typeface="Inter"/>
                <a:cs typeface="Inter"/>
                <a:sym typeface="Inter"/>
              </a:rPr>
              <a:t>Runs bun test (or your runner).</a:t>
            </a:r>
            <a:endParaRPr b="0" i="0" sz="1100" u="none" cap="none" strike="noStrike">
              <a:solidFill>
                <a:schemeClr val="dk1"/>
              </a:solidFill>
              <a:latin typeface="Calibri"/>
              <a:ea typeface="Calibri"/>
              <a:cs typeface="Calibri"/>
              <a:sym typeface="Calibri"/>
            </a:endParaRPr>
          </a:p>
        </p:txBody>
      </p:sp>
      <p:sp>
        <p:nvSpPr>
          <p:cNvPr id="263" name="Google Shape;263;p13"/>
          <p:cNvSpPr/>
          <p:nvPr/>
        </p:nvSpPr>
        <p:spPr>
          <a:xfrm>
            <a:off x="6062472" y="1737360"/>
            <a:ext cx="2578608" cy="160020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4" name="Google Shape;264;p13"/>
          <p:cNvSpPr/>
          <p:nvPr/>
        </p:nvSpPr>
        <p:spPr>
          <a:xfrm>
            <a:off x="6062472" y="1737360"/>
            <a:ext cx="2578608"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5" name="Google Shape;265;p13"/>
          <p:cNvSpPr/>
          <p:nvPr/>
        </p:nvSpPr>
        <p:spPr>
          <a:xfrm>
            <a:off x="6263640" y="1901952"/>
            <a:ext cx="2212848" cy="36576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2000"/>
              <a:buFont typeface="Inter"/>
              <a:buNone/>
            </a:pPr>
            <a:r>
              <a:rPr b="0" i="0" lang="en-US" sz="2000" u="none" cap="none" strike="noStrike">
                <a:solidFill>
                  <a:srgbClr val="E8339A"/>
                </a:solidFill>
                <a:latin typeface="Inter"/>
                <a:ea typeface="Inter"/>
                <a:cs typeface="Inter"/>
                <a:sym typeface="Inter"/>
              </a:rPr>
              <a:t>03</a:t>
            </a:r>
            <a:endParaRPr b="0" i="0" sz="2000" u="none" cap="none" strike="noStrike">
              <a:solidFill>
                <a:schemeClr val="dk1"/>
              </a:solidFill>
              <a:latin typeface="Calibri"/>
              <a:ea typeface="Calibri"/>
              <a:cs typeface="Calibri"/>
              <a:sym typeface="Calibri"/>
            </a:endParaRPr>
          </a:p>
        </p:txBody>
      </p:sp>
      <p:sp>
        <p:nvSpPr>
          <p:cNvPr id="266" name="Google Shape;266;p13"/>
          <p:cNvSpPr/>
          <p:nvPr/>
        </p:nvSpPr>
        <p:spPr>
          <a:xfrm>
            <a:off x="6263640" y="2304288"/>
            <a:ext cx="2212848" cy="32004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FFFF"/>
              </a:buClr>
              <a:buSzPts val="1400"/>
              <a:buFont typeface="Inter"/>
              <a:buNone/>
            </a:pPr>
            <a:r>
              <a:rPr b="0" i="0" lang="en-US" sz="1400" u="none" cap="none" strike="noStrike">
                <a:solidFill>
                  <a:srgbClr val="FFFFFF"/>
                </a:solidFill>
                <a:latin typeface="Inter"/>
                <a:ea typeface="Inter"/>
                <a:cs typeface="Inter"/>
                <a:sym typeface="Inter"/>
              </a:rPr>
              <a:t>Result branches</a:t>
            </a:r>
            <a:endParaRPr b="0" i="0" sz="1400" u="none" cap="none" strike="noStrike">
              <a:solidFill>
                <a:schemeClr val="dk1"/>
              </a:solidFill>
              <a:latin typeface="Calibri"/>
              <a:ea typeface="Calibri"/>
              <a:cs typeface="Calibri"/>
              <a:sym typeface="Calibri"/>
            </a:endParaRPr>
          </a:p>
        </p:txBody>
      </p:sp>
      <p:sp>
        <p:nvSpPr>
          <p:cNvPr id="267" name="Google Shape;267;p13"/>
          <p:cNvSpPr/>
          <p:nvPr/>
        </p:nvSpPr>
        <p:spPr>
          <a:xfrm>
            <a:off x="6263640" y="2615184"/>
            <a:ext cx="2212848" cy="64008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A8A8A8"/>
              </a:buClr>
              <a:buSzPts val="1100"/>
              <a:buFont typeface="Inter"/>
              <a:buNone/>
            </a:pPr>
            <a:r>
              <a:rPr b="0" i="0" lang="en-US" sz="1100" u="none" cap="none" strike="noStrike">
                <a:solidFill>
                  <a:srgbClr val="A8A8A8"/>
                </a:solidFill>
                <a:latin typeface="Inter"/>
                <a:ea typeface="Inter"/>
                <a:cs typeface="Inter"/>
                <a:sym typeface="Inter"/>
              </a:rPr>
              <a:t>Pass: turn ends silently. Fail: output goes to Agent.</a:t>
            </a:r>
            <a:endParaRPr b="0" i="0" sz="1100" u="none" cap="none" strike="noStrike">
              <a:solidFill>
                <a:schemeClr val="dk1"/>
              </a:solidFill>
              <a:latin typeface="Calibri"/>
              <a:ea typeface="Calibri"/>
              <a:cs typeface="Calibri"/>
              <a:sym typeface="Calibri"/>
            </a:endParaRPr>
          </a:p>
        </p:txBody>
      </p:sp>
      <p:sp>
        <p:nvSpPr>
          <p:cNvPr id="268" name="Google Shape;268;p13"/>
          <p:cNvSpPr/>
          <p:nvPr/>
        </p:nvSpPr>
        <p:spPr>
          <a:xfrm>
            <a:off x="502920" y="3566160"/>
            <a:ext cx="8138160" cy="548640"/>
          </a:xfrm>
          <a:prstGeom prst="rect">
            <a:avLst/>
          </a:prstGeom>
          <a:noFill/>
          <a:ln>
            <a:noFill/>
          </a:ln>
        </p:spPr>
        <p:txBody>
          <a:bodyPr anchorCtr="0" anchor="t" bIns="0" lIns="0" spcFirstLastPara="1" rIns="0" wrap="square" tIns="0">
            <a:noAutofit/>
          </a:bodyPr>
          <a:lstStyle/>
          <a:p>
            <a:pPr indent="0" lvl="0" marL="0" marR="0" rtl="0" algn="l">
              <a:lnSpc>
                <a:spcPct val="135000"/>
              </a:lnSpc>
              <a:spcBef>
                <a:spcPts val="0"/>
              </a:spcBef>
              <a:spcAft>
                <a:spcPts val="0"/>
              </a:spcAft>
              <a:buClr>
                <a:srgbClr val="A8A8A8"/>
              </a:buClr>
              <a:buSzPts val="1300"/>
              <a:buFont typeface="Inter"/>
              <a:buNone/>
            </a:pPr>
            <a:r>
              <a:rPr b="0" i="0" lang="en-US" sz="1300" u="none" cap="none" strike="noStrike">
                <a:solidFill>
                  <a:srgbClr val="A8A8A8"/>
                </a:solidFill>
                <a:latin typeface="Inter"/>
                <a:ea typeface="Inter"/>
                <a:cs typeface="Inter"/>
                <a:sym typeface="Inter"/>
              </a:rPr>
              <a:t>On failure, Agent receives the output as its next user message. From Agent’s view, you sent it. From yours, the hook did.</a:t>
            </a:r>
            <a:endParaRPr b="0" i="0" sz="1300" u="none" cap="none" strike="noStrike">
              <a:solidFill>
                <a:schemeClr val="dk1"/>
              </a:solidFill>
              <a:latin typeface="Calibri"/>
              <a:ea typeface="Calibri"/>
              <a:cs typeface="Calibri"/>
              <a:sym typeface="Calibri"/>
            </a:endParaRPr>
          </a:p>
        </p:txBody>
      </p:sp>
      <p:sp>
        <p:nvSpPr>
          <p:cNvPr id="269" name="Google Shape;269;p13"/>
          <p:cNvSpPr/>
          <p:nvPr/>
        </p:nvSpPr>
        <p:spPr>
          <a:xfrm>
            <a:off x="502920" y="4206240"/>
            <a:ext cx="8138160" cy="457200"/>
          </a:xfrm>
          <a:prstGeom prst="rect">
            <a:avLst/>
          </a:prstGeom>
          <a:noFill/>
          <a:ln>
            <a:noFill/>
          </a:ln>
        </p:spPr>
        <p:txBody>
          <a:bodyPr anchorCtr="0" anchor="t" bIns="0" lIns="0" spcFirstLastPara="1" rIns="0" wrap="square" tIns="0">
            <a:noAutofit/>
          </a:bodyPr>
          <a:lstStyle/>
          <a:p>
            <a:pPr indent="0" lvl="0" marL="0" marR="0" rtl="0" algn="l">
              <a:lnSpc>
                <a:spcPct val="135000"/>
              </a:lnSpc>
              <a:spcBef>
                <a:spcPts val="0"/>
              </a:spcBef>
              <a:spcAft>
                <a:spcPts val="0"/>
              </a:spcAft>
              <a:buClr>
                <a:srgbClr val="FFFFFF"/>
              </a:buClr>
              <a:buSzPts val="1300"/>
              <a:buFont typeface="Inter"/>
              <a:buNone/>
            </a:pPr>
            <a:r>
              <a:rPr b="0" i="0" lang="en-US" sz="1300" u="none" cap="none" strike="noStrike">
                <a:solidFill>
                  <a:srgbClr val="FFFFFF"/>
                </a:solidFill>
                <a:latin typeface="Inter"/>
                <a:ea typeface="Inter"/>
                <a:cs typeface="Inter"/>
                <a:sym typeface="Inter"/>
              </a:rPr>
              <a:t>The failure message repeats the “Do NOT modify test files” reminder on every iteration.</a:t>
            </a:r>
            <a:endParaRPr b="0" i="0" sz="1300" u="none" cap="none" strike="noStrike">
              <a:solidFill>
                <a:schemeClr val="dk1"/>
              </a:solidFill>
              <a:latin typeface="Calibri"/>
              <a:ea typeface="Calibri"/>
              <a:cs typeface="Calibri"/>
              <a:sym typeface="Calibri"/>
            </a:endParaRPr>
          </a:p>
        </p:txBody>
      </p:sp>
      <p:sp>
        <p:nvSpPr>
          <p:cNvPr id="270" name="Google Shape;270;p13"/>
          <p:cNvSpPr/>
          <p:nvPr/>
        </p:nvSpPr>
        <p:spPr>
          <a:xfrm>
            <a:off x="502920" y="4846320"/>
            <a:ext cx="406908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C6C6C"/>
              </a:buClr>
              <a:buSzPts val="800"/>
              <a:buFont typeface="Inter"/>
              <a:buNone/>
            </a:pPr>
            <a:r>
              <a:rPr b="0" i="0" lang="en-US" sz="800" u="none" cap="none" strike="noStrike">
                <a:solidFill>
                  <a:srgbClr val="6C6C6C"/>
                </a:solidFill>
                <a:latin typeface="Inter"/>
                <a:ea typeface="Inter"/>
                <a:cs typeface="Inter"/>
                <a:sym typeface="Inter"/>
              </a:rPr>
              <a:t>TDD with Agent mode</a:t>
            </a:r>
            <a:endParaRPr b="0" i="0" sz="800" u="none" cap="none" strike="noStrike">
              <a:solidFill>
                <a:schemeClr val="dk1"/>
              </a:solidFill>
              <a:latin typeface="Calibri"/>
              <a:ea typeface="Calibri"/>
              <a:cs typeface="Calibri"/>
              <a:sym typeface="Calibri"/>
            </a:endParaRPr>
          </a:p>
        </p:txBody>
      </p:sp>
      <p:sp>
        <p:nvSpPr>
          <p:cNvPr id="271" name="Google Shape;271;p13"/>
          <p:cNvSpPr/>
          <p:nvPr/>
        </p:nvSpPr>
        <p:spPr>
          <a:xfrm>
            <a:off x="4572000" y="4846320"/>
            <a:ext cx="4069080" cy="201168"/>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6C6C6C"/>
              </a:buClr>
              <a:buSzPts val="800"/>
              <a:buFont typeface="Inter"/>
              <a:buNone/>
            </a:pPr>
            <a:r>
              <a:rPr b="0" i="0" lang="en-US" sz="800" u="none" cap="none" strike="noStrike">
                <a:solidFill>
                  <a:srgbClr val="6C6C6C"/>
                </a:solidFill>
                <a:latin typeface="Inter"/>
                <a:ea typeface="Inter"/>
                <a:cs typeface="Inter"/>
                <a:sym typeface="Inter"/>
              </a:rPr>
              <a:t>13 / 24</a:t>
            </a:r>
            <a:endParaRPr b="0" i="0" sz="800" u="none" cap="none" strike="noStrike">
              <a:solidFill>
                <a:schemeClr val="dk1"/>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276" name="Shape 276"/>
        <p:cNvGrpSpPr/>
        <p:nvPr/>
      </p:nvGrpSpPr>
      <p:grpSpPr>
        <a:xfrm>
          <a:off x="0" y="0"/>
          <a:ext cx="0" cy="0"/>
          <a:chOff x="0" y="0"/>
          <a:chExt cx="0" cy="0"/>
        </a:xfrm>
      </p:grpSpPr>
      <p:sp>
        <p:nvSpPr>
          <p:cNvPr id="277" name="Google Shape;277;p14"/>
          <p:cNvSpPr/>
          <p:nvPr/>
        </p:nvSpPr>
        <p:spPr>
          <a:xfrm>
            <a:off x="502920" y="384048"/>
            <a:ext cx="81381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LIVE DEMO  ·  18 MINUTES</a:t>
            </a:r>
            <a:endParaRPr b="0" i="0" sz="750" u="none" cap="none" strike="noStrike">
              <a:solidFill>
                <a:schemeClr val="dk1"/>
              </a:solidFill>
              <a:latin typeface="Calibri"/>
              <a:ea typeface="Calibri"/>
              <a:cs typeface="Calibri"/>
              <a:sym typeface="Calibri"/>
            </a:endParaRPr>
          </a:p>
        </p:txBody>
      </p:sp>
      <p:sp>
        <p:nvSpPr>
          <p:cNvPr id="278" name="Google Shape;278;p14"/>
          <p:cNvSpPr/>
          <p:nvPr/>
        </p:nvSpPr>
        <p:spPr>
          <a:xfrm>
            <a:off x="502920" y="621792"/>
            <a:ext cx="8138160" cy="77724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000"/>
              <a:buFont typeface="Inter"/>
              <a:buNone/>
            </a:pPr>
            <a:r>
              <a:rPr b="0" i="0" lang="en-US" sz="3000" u="none" cap="none" strike="noStrike">
                <a:solidFill>
                  <a:srgbClr val="FFFFFF"/>
                </a:solidFill>
                <a:latin typeface="Inter"/>
                <a:ea typeface="Inter"/>
                <a:cs typeface="Inter"/>
                <a:sym typeface="Inter"/>
              </a:rPr>
              <a:t>The test loop on the standups API</a:t>
            </a:r>
            <a:endParaRPr b="0" i="0" sz="3000" u="none" cap="none" strike="noStrike">
              <a:solidFill>
                <a:schemeClr val="dk1"/>
              </a:solidFill>
              <a:latin typeface="Calibri"/>
              <a:ea typeface="Calibri"/>
              <a:cs typeface="Calibri"/>
              <a:sym typeface="Calibri"/>
            </a:endParaRPr>
          </a:p>
        </p:txBody>
      </p:sp>
      <p:sp>
        <p:nvSpPr>
          <p:cNvPr id="279" name="Google Shape;279;p14"/>
          <p:cNvSpPr/>
          <p:nvPr/>
        </p:nvSpPr>
        <p:spPr>
          <a:xfrm>
            <a:off x="502920" y="1417320"/>
            <a:ext cx="100584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0" name="Google Shape;280;p14"/>
          <p:cNvSpPr/>
          <p:nvPr/>
        </p:nvSpPr>
        <p:spPr>
          <a:xfrm>
            <a:off x="502920" y="1737360"/>
            <a:ext cx="8138160" cy="5029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FFFF"/>
              </a:buClr>
              <a:buSzPts val="2000"/>
              <a:buFont typeface="Inter"/>
              <a:buNone/>
            </a:pPr>
            <a:r>
              <a:rPr b="0" i="0" lang="en-US" sz="2000" u="none" cap="none" strike="noStrike">
                <a:solidFill>
                  <a:srgbClr val="FFFFFF"/>
                </a:solidFill>
                <a:latin typeface="Inter"/>
                <a:ea typeface="Inter"/>
                <a:cs typeface="Inter"/>
                <a:sym typeface="Inter"/>
              </a:rPr>
              <a:t>Four moments to watch.</a:t>
            </a:r>
            <a:endParaRPr b="0" i="0" sz="2000" u="none" cap="none" strike="noStrike">
              <a:solidFill>
                <a:schemeClr val="dk1"/>
              </a:solidFill>
              <a:latin typeface="Calibri"/>
              <a:ea typeface="Calibri"/>
              <a:cs typeface="Calibri"/>
              <a:sym typeface="Calibri"/>
            </a:endParaRPr>
          </a:p>
        </p:txBody>
      </p:sp>
      <p:sp>
        <p:nvSpPr>
          <p:cNvPr id="281" name="Google Shape;281;p14"/>
          <p:cNvSpPr/>
          <p:nvPr/>
        </p:nvSpPr>
        <p:spPr>
          <a:xfrm>
            <a:off x="502920" y="2423160"/>
            <a:ext cx="1554480" cy="53035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800"/>
              <a:buFont typeface="Inter"/>
              <a:buNone/>
            </a:pPr>
            <a:r>
              <a:rPr b="0" i="0" lang="en-US" sz="800" u="none" cap="none" strike="noStrike">
                <a:solidFill>
                  <a:srgbClr val="E8339A"/>
                </a:solidFill>
                <a:latin typeface="Inter"/>
                <a:ea typeface="Inter"/>
                <a:cs typeface="Inter"/>
                <a:sym typeface="Inter"/>
              </a:rPr>
              <a:t>THE SETUP</a:t>
            </a:r>
            <a:endParaRPr b="0" i="0" sz="800" u="none" cap="none" strike="noStrike">
              <a:solidFill>
                <a:schemeClr val="dk1"/>
              </a:solidFill>
              <a:latin typeface="Calibri"/>
              <a:ea typeface="Calibri"/>
              <a:cs typeface="Calibri"/>
              <a:sym typeface="Calibri"/>
            </a:endParaRPr>
          </a:p>
        </p:txBody>
      </p:sp>
      <p:sp>
        <p:nvSpPr>
          <p:cNvPr id="282" name="Google Shape;282;p14"/>
          <p:cNvSpPr/>
          <p:nvPr/>
        </p:nvSpPr>
        <p:spPr>
          <a:xfrm>
            <a:off x="2148840" y="2423160"/>
            <a:ext cx="6492240" cy="530352"/>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FFFFFF"/>
              </a:buClr>
              <a:buSzPts val="1200"/>
              <a:buFont typeface="Inter"/>
              <a:buNone/>
            </a:pPr>
            <a:r>
              <a:rPr b="0" i="0" lang="en-US" sz="1200" u="none" cap="none" strike="noStrike">
                <a:solidFill>
                  <a:srgbClr val="FFFFFF"/>
                </a:solidFill>
                <a:latin typeface="Inter"/>
                <a:ea typeface="Inter"/>
                <a:cs typeface="Inter"/>
                <a:sym typeface="Inter"/>
              </a:rPr>
              <a:t>demo-app has a skipped describe block for PATCH /standups/:id. Pre-written tests are ready to copy in.</a:t>
            </a:r>
            <a:endParaRPr b="0" i="0" sz="1200" u="none" cap="none" strike="noStrike">
              <a:solidFill>
                <a:schemeClr val="dk1"/>
              </a:solidFill>
              <a:latin typeface="Calibri"/>
              <a:ea typeface="Calibri"/>
              <a:cs typeface="Calibri"/>
              <a:sym typeface="Calibri"/>
            </a:endParaRPr>
          </a:p>
        </p:txBody>
      </p:sp>
      <p:sp>
        <p:nvSpPr>
          <p:cNvPr id="283" name="Google Shape;283;p14"/>
          <p:cNvSpPr/>
          <p:nvPr/>
        </p:nvSpPr>
        <p:spPr>
          <a:xfrm>
            <a:off x="502920" y="2953512"/>
            <a:ext cx="1554480" cy="53035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800"/>
              <a:buFont typeface="Inter"/>
              <a:buNone/>
            </a:pPr>
            <a:r>
              <a:rPr b="0" i="0" lang="en-US" sz="800" u="none" cap="none" strike="noStrike">
                <a:solidFill>
                  <a:srgbClr val="E8339A"/>
                </a:solidFill>
                <a:latin typeface="Inter"/>
                <a:ea typeface="Inter"/>
                <a:cs typeface="Inter"/>
                <a:sym typeface="Inter"/>
              </a:rPr>
              <a:t>THE COMMIT</a:t>
            </a:r>
            <a:endParaRPr b="0" i="0" sz="800" u="none" cap="none" strike="noStrike">
              <a:solidFill>
                <a:schemeClr val="dk1"/>
              </a:solidFill>
              <a:latin typeface="Calibri"/>
              <a:ea typeface="Calibri"/>
              <a:cs typeface="Calibri"/>
              <a:sym typeface="Calibri"/>
            </a:endParaRPr>
          </a:p>
        </p:txBody>
      </p:sp>
      <p:sp>
        <p:nvSpPr>
          <p:cNvPr id="284" name="Google Shape;284;p14"/>
          <p:cNvSpPr/>
          <p:nvPr/>
        </p:nvSpPr>
        <p:spPr>
          <a:xfrm>
            <a:off x="2148840" y="2953512"/>
            <a:ext cx="6492240" cy="530352"/>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FFFFFF"/>
              </a:buClr>
              <a:buSzPts val="1200"/>
              <a:buFont typeface="Inter"/>
              <a:buNone/>
            </a:pPr>
            <a:r>
              <a:rPr b="0" i="0" lang="en-US" sz="1200" u="none" cap="none" strike="noStrike">
                <a:solidFill>
                  <a:srgbClr val="FFFFFF"/>
                </a:solidFill>
                <a:latin typeface="Inter"/>
                <a:ea typeface="Inter"/>
                <a:cs typeface="Inter"/>
                <a:sym typeface="Inter"/>
              </a:rPr>
              <a:t>A named rollback point in git log. TDD discipline made visible.</a:t>
            </a:r>
            <a:endParaRPr b="0" i="0" sz="1200" u="none" cap="none" strike="noStrike">
              <a:solidFill>
                <a:schemeClr val="dk1"/>
              </a:solidFill>
              <a:latin typeface="Calibri"/>
              <a:ea typeface="Calibri"/>
              <a:cs typeface="Calibri"/>
              <a:sym typeface="Calibri"/>
            </a:endParaRPr>
          </a:p>
        </p:txBody>
      </p:sp>
      <p:sp>
        <p:nvSpPr>
          <p:cNvPr id="285" name="Google Shape;285;p14"/>
          <p:cNvSpPr/>
          <p:nvPr/>
        </p:nvSpPr>
        <p:spPr>
          <a:xfrm>
            <a:off x="502920" y="3483864"/>
            <a:ext cx="1554480" cy="53035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800"/>
              <a:buFont typeface="Inter"/>
              <a:buNone/>
            </a:pPr>
            <a:r>
              <a:rPr b="0" i="0" lang="en-US" sz="800" u="none" cap="none" strike="noStrike">
                <a:solidFill>
                  <a:srgbClr val="E8339A"/>
                </a:solidFill>
                <a:latin typeface="Inter"/>
                <a:ea typeface="Inter"/>
                <a:cs typeface="Inter"/>
                <a:sym typeface="Inter"/>
              </a:rPr>
              <a:t>THE HOOK</a:t>
            </a:r>
            <a:endParaRPr b="0" i="0" sz="800" u="none" cap="none" strike="noStrike">
              <a:solidFill>
                <a:schemeClr val="dk1"/>
              </a:solidFill>
              <a:latin typeface="Calibri"/>
              <a:ea typeface="Calibri"/>
              <a:cs typeface="Calibri"/>
              <a:sym typeface="Calibri"/>
            </a:endParaRPr>
          </a:p>
        </p:txBody>
      </p:sp>
      <p:sp>
        <p:nvSpPr>
          <p:cNvPr id="286" name="Google Shape;286;p14"/>
          <p:cNvSpPr/>
          <p:nvPr/>
        </p:nvSpPr>
        <p:spPr>
          <a:xfrm>
            <a:off x="2148840" y="3483864"/>
            <a:ext cx="6492240" cy="530352"/>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FFFFFF"/>
              </a:buClr>
              <a:buSzPts val="1200"/>
              <a:buFont typeface="Inter"/>
              <a:buNone/>
            </a:pPr>
            <a:r>
              <a:rPr b="0" i="0" lang="en-US" sz="1200" u="none" cap="none" strike="noStrike">
                <a:solidFill>
                  <a:srgbClr val="FFFFFF"/>
                </a:solidFill>
                <a:latin typeface="Inter"/>
                <a:ea typeface="Inter"/>
                <a:cs typeface="Inter"/>
                <a:sym typeface="Inter"/>
              </a:rPr>
              <a:t>A new message appears in chat that you didn’t type. That’s the loop closing.</a:t>
            </a:r>
            <a:endParaRPr b="0" i="0" sz="1200" u="none" cap="none" strike="noStrike">
              <a:solidFill>
                <a:schemeClr val="dk1"/>
              </a:solidFill>
              <a:latin typeface="Calibri"/>
              <a:ea typeface="Calibri"/>
              <a:cs typeface="Calibri"/>
              <a:sym typeface="Calibri"/>
            </a:endParaRPr>
          </a:p>
        </p:txBody>
      </p:sp>
      <p:sp>
        <p:nvSpPr>
          <p:cNvPr id="287" name="Google Shape;287;p14"/>
          <p:cNvSpPr/>
          <p:nvPr/>
        </p:nvSpPr>
        <p:spPr>
          <a:xfrm>
            <a:off x="502920" y="4014216"/>
            <a:ext cx="1554480" cy="53035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800"/>
              <a:buFont typeface="Inter"/>
              <a:buNone/>
            </a:pPr>
            <a:r>
              <a:rPr b="0" i="0" lang="en-US" sz="800" u="none" cap="none" strike="noStrike">
                <a:solidFill>
                  <a:srgbClr val="E8339A"/>
                </a:solidFill>
                <a:latin typeface="Inter"/>
                <a:ea typeface="Inter"/>
                <a:cs typeface="Inter"/>
                <a:sym typeface="Inter"/>
              </a:rPr>
              <a:t>THE REVIEW</a:t>
            </a:r>
            <a:endParaRPr b="0" i="0" sz="800" u="none" cap="none" strike="noStrike">
              <a:solidFill>
                <a:schemeClr val="dk1"/>
              </a:solidFill>
              <a:latin typeface="Calibri"/>
              <a:ea typeface="Calibri"/>
              <a:cs typeface="Calibri"/>
              <a:sym typeface="Calibri"/>
            </a:endParaRPr>
          </a:p>
        </p:txBody>
      </p:sp>
      <p:sp>
        <p:nvSpPr>
          <p:cNvPr id="288" name="Google Shape;288;p14"/>
          <p:cNvSpPr/>
          <p:nvPr/>
        </p:nvSpPr>
        <p:spPr>
          <a:xfrm>
            <a:off x="2148840" y="4014216"/>
            <a:ext cx="6492240" cy="530352"/>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FFFFFF"/>
              </a:buClr>
              <a:buSzPts val="1200"/>
              <a:buFont typeface="Inter"/>
              <a:buNone/>
            </a:pPr>
            <a:r>
              <a:rPr lang="en-US" sz="1200">
                <a:solidFill>
                  <a:srgbClr val="FFFFFF"/>
                </a:solidFill>
                <a:latin typeface="Inter"/>
                <a:ea typeface="Inter"/>
                <a:cs typeface="Inter"/>
                <a:sym typeface="Inter"/>
              </a:rPr>
              <a:t>We</a:t>
            </a:r>
            <a:r>
              <a:rPr b="0" i="0" lang="en-US" sz="1200" u="none" cap="none" strike="noStrike">
                <a:solidFill>
                  <a:srgbClr val="FFFFFF"/>
                </a:solidFill>
                <a:latin typeface="Inter"/>
                <a:ea typeface="Inter"/>
                <a:cs typeface="Inter"/>
                <a:sym typeface="Inter"/>
              </a:rPr>
              <a:t> wrote the tests. Agent wrote the code. The diff is the whole point.</a:t>
            </a:r>
            <a:endParaRPr b="0" i="0" sz="1200" u="none" cap="none" strike="noStrike">
              <a:solidFill>
                <a:schemeClr val="dk1"/>
              </a:solidFill>
              <a:latin typeface="Calibri"/>
              <a:ea typeface="Calibri"/>
              <a:cs typeface="Calibri"/>
              <a:sym typeface="Calibri"/>
            </a:endParaRPr>
          </a:p>
        </p:txBody>
      </p:sp>
      <p:sp>
        <p:nvSpPr>
          <p:cNvPr id="289" name="Google Shape;289;p14"/>
          <p:cNvSpPr/>
          <p:nvPr/>
        </p:nvSpPr>
        <p:spPr>
          <a:xfrm>
            <a:off x="502920" y="4846320"/>
            <a:ext cx="406908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C6C6C"/>
              </a:buClr>
              <a:buSzPts val="800"/>
              <a:buFont typeface="Inter"/>
              <a:buNone/>
            </a:pPr>
            <a:r>
              <a:rPr b="0" i="0" lang="en-US" sz="800" u="none" cap="none" strike="noStrike">
                <a:solidFill>
                  <a:srgbClr val="6C6C6C"/>
                </a:solidFill>
                <a:latin typeface="Inter"/>
                <a:ea typeface="Inter"/>
                <a:cs typeface="Inter"/>
                <a:sym typeface="Inter"/>
              </a:rPr>
              <a:t>TDD with Agent mode</a:t>
            </a:r>
            <a:endParaRPr b="0" i="0" sz="800" u="none" cap="none" strike="noStrike">
              <a:solidFill>
                <a:schemeClr val="dk1"/>
              </a:solidFill>
              <a:latin typeface="Calibri"/>
              <a:ea typeface="Calibri"/>
              <a:cs typeface="Calibri"/>
              <a:sym typeface="Calibri"/>
            </a:endParaRPr>
          </a:p>
        </p:txBody>
      </p:sp>
      <p:sp>
        <p:nvSpPr>
          <p:cNvPr id="290" name="Google Shape;290;p14"/>
          <p:cNvSpPr/>
          <p:nvPr/>
        </p:nvSpPr>
        <p:spPr>
          <a:xfrm>
            <a:off x="4572000" y="4846320"/>
            <a:ext cx="4069080" cy="201168"/>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6C6C6C"/>
              </a:buClr>
              <a:buSzPts val="800"/>
              <a:buFont typeface="Inter"/>
              <a:buNone/>
            </a:pPr>
            <a:r>
              <a:rPr b="0" i="0" lang="en-US" sz="800" u="none" cap="none" strike="noStrike">
                <a:solidFill>
                  <a:srgbClr val="6C6C6C"/>
                </a:solidFill>
                <a:latin typeface="Inter"/>
                <a:ea typeface="Inter"/>
                <a:cs typeface="Inter"/>
                <a:sym typeface="Inter"/>
              </a:rPr>
              <a:t>14 / 24</a:t>
            </a:r>
            <a:endParaRPr b="0" i="0" sz="800" u="none" cap="none" strike="noStrike">
              <a:solidFill>
                <a:schemeClr val="dk1"/>
              </a:solidFill>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295" name="Shape 295"/>
        <p:cNvGrpSpPr/>
        <p:nvPr/>
      </p:nvGrpSpPr>
      <p:grpSpPr>
        <a:xfrm>
          <a:off x="0" y="0"/>
          <a:ext cx="0" cy="0"/>
          <a:chOff x="0" y="0"/>
          <a:chExt cx="0" cy="0"/>
        </a:xfrm>
      </p:grpSpPr>
      <p:sp>
        <p:nvSpPr>
          <p:cNvPr id="296" name="Google Shape;296;p15"/>
          <p:cNvSpPr/>
          <p:nvPr/>
        </p:nvSpPr>
        <p:spPr>
          <a:xfrm>
            <a:off x="7040880" y="411480"/>
            <a:ext cx="1600200" cy="1051560"/>
          </a:xfrm>
          <a:prstGeom prst="rect">
            <a:avLst/>
          </a:prstGeom>
          <a:noFill/>
          <a:ln>
            <a:noFill/>
          </a:ln>
        </p:spPr>
        <p:txBody>
          <a:bodyPr anchorCtr="0" anchor="t" bIns="0" lIns="0" spcFirstLastPara="1" rIns="0" wrap="square" tIns="0">
            <a:noAutofit/>
          </a:bodyPr>
          <a:lstStyle/>
          <a:p>
            <a:pPr indent="0" lvl="0" marL="0" marR="0" rtl="0" algn="r">
              <a:spcBef>
                <a:spcPts val="0"/>
              </a:spcBef>
              <a:spcAft>
                <a:spcPts val="0"/>
              </a:spcAft>
              <a:buClr>
                <a:srgbClr val="E8339A"/>
              </a:buClr>
              <a:buSzPts val="6000"/>
              <a:buFont typeface="Inter"/>
              <a:buNone/>
            </a:pPr>
            <a:r>
              <a:rPr b="0" i="0" lang="en-US" sz="6000" u="none" cap="none" strike="noStrike">
                <a:solidFill>
                  <a:srgbClr val="E8339A"/>
                </a:solidFill>
                <a:latin typeface="Inter"/>
                <a:ea typeface="Inter"/>
                <a:cs typeface="Inter"/>
                <a:sym typeface="Inter"/>
              </a:rPr>
              <a:t>01</a:t>
            </a:r>
            <a:endParaRPr b="0" i="0" sz="6000" u="none" cap="none" strike="noStrike">
              <a:solidFill>
                <a:schemeClr val="dk1"/>
              </a:solidFill>
              <a:latin typeface="Calibri"/>
              <a:ea typeface="Calibri"/>
              <a:cs typeface="Calibri"/>
              <a:sym typeface="Calibri"/>
            </a:endParaRPr>
          </a:p>
        </p:txBody>
      </p:sp>
      <p:sp>
        <p:nvSpPr>
          <p:cNvPr id="297" name="Google Shape;297;p15"/>
          <p:cNvSpPr/>
          <p:nvPr/>
        </p:nvSpPr>
        <p:spPr>
          <a:xfrm>
            <a:off x="502920" y="384048"/>
            <a:ext cx="81381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DEMO  ·  PART ONE</a:t>
            </a:r>
            <a:endParaRPr b="0" i="0" sz="750" u="none" cap="none" strike="noStrike">
              <a:solidFill>
                <a:schemeClr val="dk1"/>
              </a:solidFill>
              <a:latin typeface="Calibri"/>
              <a:ea typeface="Calibri"/>
              <a:cs typeface="Calibri"/>
              <a:sym typeface="Calibri"/>
            </a:endParaRPr>
          </a:p>
        </p:txBody>
      </p:sp>
      <p:sp>
        <p:nvSpPr>
          <p:cNvPr id="298" name="Google Shape;298;p15"/>
          <p:cNvSpPr/>
          <p:nvPr/>
        </p:nvSpPr>
        <p:spPr>
          <a:xfrm>
            <a:off x="502920" y="621792"/>
            <a:ext cx="8138160" cy="77724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400"/>
              <a:buFont typeface="Inter"/>
              <a:buNone/>
            </a:pPr>
            <a:r>
              <a:rPr b="0" i="0" lang="en-US" sz="3400" u="none" cap="none" strike="noStrike">
                <a:solidFill>
                  <a:srgbClr val="FFFFFF"/>
                </a:solidFill>
                <a:latin typeface="Inter"/>
                <a:ea typeface="Inter"/>
                <a:cs typeface="Inter"/>
                <a:sym typeface="Inter"/>
              </a:rPr>
              <a:t>Setup</a:t>
            </a:r>
            <a:endParaRPr b="0" i="0" sz="3400" u="none" cap="none" strike="noStrike">
              <a:solidFill>
                <a:schemeClr val="dk1"/>
              </a:solidFill>
              <a:latin typeface="Calibri"/>
              <a:ea typeface="Calibri"/>
              <a:cs typeface="Calibri"/>
              <a:sym typeface="Calibri"/>
            </a:endParaRPr>
          </a:p>
        </p:txBody>
      </p:sp>
      <p:sp>
        <p:nvSpPr>
          <p:cNvPr id="299" name="Google Shape;299;p15"/>
          <p:cNvSpPr/>
          <p:nvPr/>
        </p:nvSpPr>
        <p:spPr>
          <a:xfrm>
            <a:off x="502920" y="1417320"/>
            <a:ext cx="100584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0" name="Google Shape;300;p15"/>
          <p:cNvSpPr/>
          <p:nvPr/>
        </p:nvSpPr>
        <p:spPr>
          <a:xfrm>
            <a:off x="502920" y="1783080"/>
            <a:ext cx="274320" cy="4114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300"/>
              <a:buFont typeface="Inter"/>
              <a:buNone/>
            </a:pPr>
            <a:r>
              <a:rPr b="0" i="0" lang="en-US" sz="1300" u="none" cap="none" strike="noStrike">
                <a:solidFill>
                  <a:srgbClr val="E8339A"/>
                </a:solidFill>
                <a:latin typeface="Inter"/>
                <a:ea typeface="Inter"/>
                <a:cs typeface="Inter"/>
                <a:sym typeface="Inter"/>
              </a:rPr>
              <a:t>—</a:t>
            </a:r>
            <a:endParaRPr b="0" i="0" sz="1300" u="none" cap="none" strike="noStrike">
              <a:solidFill>
                <a:schemeClr val="dk1"/>
              </a:solidFill>
              <a:latin typeface="Calibri"/>
              <a:ea typeface="Calibri"/>
              <a:cs typeface="Calibri"/>
              <a:sym typeface="Calibri"/>
            </a:endParaRPr>
          </a:p>
        </p:txBody>
      </p:sp>
      <p:sp>
        <p:nvSpPr>
          <p:cNvPr id="301" name="Google Shape;301;p15"/>
          <p:cNvSpPr/>
          <p:nvPr/>
        </p:nvSpPr>
        <p:spPr>
          <a:xfrm>
            <a:off x="822960" y="1783080"/>
            <a:ext cx="7818120" cy="4114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400"/>
              <a:buFont typeface="Inter"/>
              <a:buNone/>
            </a:pPr>
            <a:r>
              <a:rPr b="0" i="0" lang="en-US" sz="1400" u="none" cap="none" strike="noStrike">
                <a:solidFill>
                  <a:srgbClr val="FFFFFF"/>
                </a:solidFill>
                <a:latin typeface="Inter"/>
                <a:ea typeface="Inter"/>
                <a:cs typeface="Inter"/>
                <a:sym typeface="Inter"/>
              </a:rPr>
              <a:t>Remove the describe.skip on PATCH /standups/:id.</a:t>
            </a:r>
            <a:endParaRPr b="0" i="0" sz="1400" u="none" cap="none" strike="noStrike">
              <a:solidFill>
                <a:schemeClr val="dk1"/>
              </a:solidFill>
              <a:latin typeface="Calibri"/>
              <a:ea typeface="Calibri"/>
              <a:cs typeface="Calibri"/>
              <a:sym typeface="Calibri"/>
            </a:endParaRPr>
          </a:p>
        </p:txBody>
      </p:sp>
      <p:sp>
        <p:nvSpPr>
          <p:cNvPr id="302" name="Google Shape;302;p15"/>
          <p:cNvSpPr/>
          <p:nvPr/>
        </p:nvSpPr>
        <p:spPr>
          <a:xfrm>
            <a:off x="502920" y="2194560"/>
            <a:ext cx="274320" cy="4114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300"/>
              <a:buFont typeface="Inter"/>
              <a:buNone/>
            </a:pPr>
            <a:r>
              <a:rPr b="0" i="0" lang="en-US" sz="1300" u="none" cap="none" strike="noStrike">
                <a:solidFill>
                  <a:srgbClr val="E8339A"/>
                </a:solidFill>
                <a:latin typeface="Inter"/>
                <a:ea typeface="Inter"/>
                <a:cs typeface="Inter"/>
                <a:sym typeface="Inter"/>
              </a:rPr>
              <a:t>—</a:t>
            </a:r>
            <a:endParaRPr b="0" i="0" sz="1300" u="none" cap="none" strike="noStrike">
              <a:solidFill>
                <a:schemeClr val="dk1"/>
              </a:solidFill>
              <a:latin typeface="Calibri"/>
              <a:ea typeface="Calibri"/>
              <a:cs typeface="Calibri"/>
              <a:sym typeface="Calibri"/>
            </a:endParaRPr>
          </a:p>
        </p:txBody>
      </p:sp>
      <p:sp>
        <p:nvSpPr>
          <p:cNvPr id="303" name="Google Shape;303;p15"/>
          <p:cNvSpPr/>
          <p:nvPr/>
        </p:nvSpPr>
        <p:spPr>
          <a:xfrm>
            <a:off x="822960" y="2194560"/>
            <a:ext cx="7818120" cy="4114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400"/>
              <a:buFont typeface="Inter"/>
              <a:buNone/>
            </a:pPr>
            <a:r>
              <a:rPr b="0" i="0" lang="en-US" sz="1400" u="none" cap="none" strike="noStrike">
                <a:solidFill>
                  <a:srgbClr val="FFFFFF"/>
                </a:solidFill>
                <a:latin typeface="Inter"/>
                <a:ea typeface="Inter"/>
                <a:cs typeface="Inter"/>
                <a:sym typeface="Inter"/>
              </a:rPr>
              <a:t>Copy in the pre-written tests.</a:t>
            </a:r>
            <a:endParaRPr b="0" i="0" sz="1400" u="none" cap="none" strike="noStrike">
              <a:solidFill>
                <a:schemeClr val="dk1"/>
              </a:solidFill>
              <a:latin typeface="Calibri"/>
              <a:ea typeface="Calibri"/>
              <a:cs typeface="Calibri"/>
              <a:sym typeface="Calibri"/>
            </a:endParaRPr>
          </a:p>
        </p:txBody>
      </p:sp>
      <p:sp>
        <p:nvSpPr>
          <p:cNvPr id="304" name="Google Shape;304;p15"/>
          <p:cNvSpPr/>
          <p:nvPr/>
        </p:nvSpPr>
        <p:spPr>
          <a:xfrm>
            <a:off x="502920" y="2606040"/>
            <a:ext cx="274320" cy="4114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300"/>
              <a:buFont typeface="Inter"/>
              <a:buNone/>
            </a:pPr>
            <a:r>
              <a:rPr b="0" i="0" lang="en-US" sz="1300" u="none" cap="none" strike="noStrike">
                <a:solidFill>
                  <a:srgbClr val="E8339A"/>
                </a:solidFill>
                <a:latin typeface="Inter"/>
                <a:ea typeface="Inter"/>
                <a:cs typeface="Inter"/>
                <a:sym typeface="Inter"/>
              </a:rPr>
              <a:t>—</a:t>
            </a:r>
            <a:endParaRPr b="0" i="0" sz="1300" u="none" cap="none" strike="noStrike">
              <a:solidFill>
                <a:schemeClr val="dk1"/>
              </a:solidFill>
              <a:latin typeface="Calibri"/>
              <a:ea typeface="Calibri"/>
              <a:cs typeface="Calibri"/>
              <a:sym typeface="Calibri"/>
            </a:endParaRPr>
          </a:p>
        </p:txBody>
      </p:sp>
      <p:sp>
        <p:nvSpPr>
          <p:cNvPr id="305" name="Google Shape;305;p15"/>
          <p:cNvSpPr/>
          <p:nvPr/>
        </p:nvSpPr>
        <p:spPr>
          <a:xfrm>
            <a:off x="822960" y="2606040"/>
            <a:ext cx="7818120" cy="4114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400"/>
              <a:buFont typeface="Inter"/>
              <a:buNone/>
            </a:pPr>
            <a:r>
              <a:rPr b="0" i="0" lang="en-US" sz="1400" u="none" cap="none" strike="noStrike">
                <a:solidFill>
                  <a:srgbClr val="FFFFFF"/>
                </a:solidFill>
                <a:latin typeface="Inter"/>
                <a:ea typeface="Inter"/>
                <a:cs typeface="Inter"/>
                <a:sym typeface="Inter"/>
              </a:rPr>
              <a:t>Read two or three assertions out loud.</a:t>
            </a:r>
            <a:endParaRPr b="0" i="0" sz="1400" u="none" cap="none" strike="noStrike">
              <a:solidFill>
                <a:schemeClr val="dk1"/>
              </a:solidFill>
              <a:latin typeface="Calibri"/>
              <a:ea typeface="Calibri"/>
              <a:cs typeface="Calibri"/>
              <a:sym typeface="Calibri"/>
            </a:endParaRPr>
          </a:p>
        </p:txBody>
      </p:sp>
      <p:sp>
        <p:nvSpPr>
          <p:cNvPr id="306" name="Google Shape;306;p15"/>
          <p:cNvSpPr/>
          <p:nvPr/>
        </p:nvSpPr>
        <p:spPr>
          <a:xfrm>
            <a:off x="502920" y="3017520"/>
            <a:ext cx="274320" cy="4114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300"/>
              <a:buFont typeface="Inter"/>
              <a:buNone/>
            </a:pPr>
            <a:r>
              <a:rPr b="0" i="0" lang="en-US" sz="1300" u="none" cap="none" strike="noStrike">
                <a:solidFill>
                  <a:srgbClr val="E8339A"/>
                </a:solidFill>
                <a:latin typeface="Inter"/>
                <a:ea typeface="Inter"/>
                <a:cs typeface="Inter"/>
                <a:sym typeface="Inter"/>
              </a:rPr>
              <a:t>—</a:t>
            </a:r>
            <a:endParaRPr b="0" i="0" sz="1300" u="none" cap="none" strike="noStrike">
              <a:solidFill>
                <a:schemeClr val="dk1"/>
              </a:solidFill>
              <a:latin typeface="Calibri"/>
              <a:ea typeface="Calibri"/>
              <a:cs typeface="Calibri"/>
              <a:sym typeface="Calibri"/>
            </a:endParaRPr>
          </a:p>
        </p:txBody>
      </p:sp>
      <p:sp>
        <p:nvSpPr>
          <p:cNvPr id="307" name="Google Shape;307;p15"/>
          <p:cNvSpPr/>
          <p:nvPr/>
        </p:nvSpPr>
        <p:spPr>
          <a:xfrm>
            <a:off x="822960" y="3017520"/>
            <a:ext cx="7818120" cy="4114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400"/>
              <a:buFont typeface="Inter"/>
              <a:buNone/>
            </a:pPr>
            <a:r>
              <a:rPr b="0" i="0" lang="en-US" sz="1400" u="none" cap="none" strike="noStrike">
                <a:solidFill>
                  <a:srgbClr val="FFFFFF"/>
                </a:solidFill>
                <a:latin typeface="Inter"/>
                <a:ea typeface="Inter"/>
                <a:cs typeface="Inter"/>
                <a:sym typeface="Inter"/>
              </a:rPr>
              <a:t>Run bun test — confirm the new tests are red.</a:t>
            </a:r>
            <a:endParaRPr b="0" i="0" sz="1400" u="none" cap="none" strike="noStrike">
              <a:solidFill>
                <a:schemeClr val="dk1"/>
              </a:solidFill>
              <a:latin typeface="Calibri"/>
              <a:ea typeface="Calibri"/>
              <a:cs typeface="Calibri"/>
              <a:sym typeface="Calibri"/>
            </a:endParaRPr>
          </a:p>
        </p:txBody>
      </p:sp>
      <p:sp>
        <p:nvSpPr>
          <p:cNvPr id="308" name="Google Shape;308;p15"/>
          <p:cNvSpPr/>
          <p:nvPr/>
        </p:nvSpPr>
        <p:spPr>
          <a:xfrm>
            <a:off x="502920" y="3429000"/>
            <a:ext cx="274320" cy="4114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300"/>
              <a:buFont typeface="Inter"/>
              <a:buNone/>
            </a:pPr>
            <a:r>
              <a:rPr b="0" i="0" lang="en-US" sz="1300" u="none" cap="none" strike="noStrike">
                <a:solidFill>
                  <a:srgbClr val="E8339A"/>
                </a:solidFill>
                <a:latin typeface="Inter"/>
                <a:ea typeface="Inter"/>
                <a:cs typeface="Inter"/>
                <a:sym typeface="Inter"/>
              </a:rPr>
              <a:t>—</a:t>
            </a:r>
            <a:endParaRPr b="0" i="0" sz="1300" u="none" cap="none" strike="noStrike">
              <a:solidFill>
                <a:schemeClr val="dk1"/>
              </a:solidFill>
              <a:latin typeface="Calibri"/>
              <a:ea typeface="Calibri"/>
              <a:cs typeface="Calibri"/>
              <a:sym typeface="Calibri"/>
            </a:endParaRPr>
          </a:p>
        </p:txBody>
      </p:sp>
      <p:sp>
        <p:nvSpPr>
          <p:cNvPr id="309" name="Google Shape;309;p15"/>
          <p:cNvSpPr/>
          <p:nvPr/>
        </p:nvSpPr>
        <p:spPr>
          <a:xfrm>
            <a:off x="822960" y="3429000"/>
            <a:ext cx="7818120" cy="4114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400"/>
              <a:buFont typeface="Inter"/>
              <a:buNone/>
            </a:pPr>
            <a:r>
              <a:rPr b="0" i="0" lang="en-US" sz="1400" u="none" cap="none" strike="noStrike">
                <a:solidFill>
                  <a:srgbClr val="FFFFFF"/>
                </a:solidFill>
                <a:latin typeface="Inter"/>
                <a:ea typeface="Inter"/>
                <a:cs typeface="Inter"/>
                <a:sym typeface="Inter"/>
              </a:rPr>
              <a:t>Commit: test: add failing PATCH endpoint tests</a:t>
            </a:r>
            <a:endParaRPr b="0" i="0" sz="1400" u="none" cap="none" strike="noStrike">
              <a:solidFill>
                <a:schemeClr val="dk1"/>
              </a:solidFill>
              <a:latin typeface="Calibri"/>
              <a:ea typeface="Calibri"/>
              <a:cs typeface="Calibri"/>
              <a:sym typeface="Calibri"/>
            </a:endParaRPr>
          </a:p>
        </p:txBody>
      </p:sp>
      <p:sp>
        <p:nvSpPr>
          <p:cNvPr id="310" name="Google Shape;310;p15"/>
          <p:cNvSpPr/>
          <p:nvPr/>
        </p:nvSpPr>
        <p:spPr>
          <a:xfrm>
            <a:off x="502920" y="3840480"/>
            <a:ext cx="274320" cy="4114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300"/>
              <a:buFont typeface="Inter"/>
              <a:buNone/>
            </a:pPr>
            <a:r>
              <a:rPr b="0" i="0" lang="en-US" sz="1300" u="none" cap="none" strike="noStrike">
                <a:solidFill>
                  <a:srgbClr val="E8339A"/>
                </a:solidFill>
                <a:latin typeface="Inter"/>
                <a:ea typeface="Inter"/>
                <a:cs typeface="Inter"/>
                <a:sym typeface="Inter"/>
              </a:rPr>
              <a:t>—</a:t>
            </a:r>
            <a:endParaRPr b="0" i="0" sz="1300" u="none" cap="none" strike="noStrike">
              <a:solidFill>
                <a:schemeClr val="dk1"/>
              </a:solidFill>
              <a:latin typeface="Calibri"/>
              <a:ea typeface="Calibri"/>
              <a:cs typeface="Calibri"/>
              <a:sym typeface="Calibri"/>
            </a:endParaRPr>
          </a:p>
        </p:txBody>
      </p:sp>
      <p:sp>
        <p:nvSpPr>
          <p:cNvPr id="311" name="Google Shape;311;p15"/>
          <p:cNvSpPr/>
          <p:nvPr/>
        </p:nvSpPr>
        <p:spPr>
          <a:xfrm>
            <a:off x="822960" y="3840480"/>
            <a:ext cx="7818120" cy="4114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400"/>
              <a:buFont typeface="Inter"/>
              <a:buNone/>
            </a:pPr>
            <a:r>
              <a:rPr b="0" i="0" lang="en-US" sz="1400" u="none" cap="none" strike="noStrike">
                <a:solidFill>
                  <a:srgbClr val="FFFFFF"/>
                </a:solidFill>
                <a:latin typeface="Inter"/>
                <a:ea typeface="Inter"/>
                <a:cs typeface="Inter"/>
                <a:sym typeface="Inter"/>
              </a:rPr>
              <a:t>Open Agent chat, paste the implementation prompt.</a:t>
            </a:r>
            <a:endParaRPr b="0" i="0" sz="1400" u="none" cap="none" strike="noStrike">
              <a:solidFill>
                <a:schemeClr val="dk1"/>
              </a:solidFill>
              <a:latin typeface="Calibri"/>
              <a:ea typeface="Calibri"/>
              <a:cs typeface="Calibri"/>
              <a:sym typeface="Calibri"/>
            </a:endParaRPr>
          </a:p>
        </p:txBody>
      </p:sp>
      <p:sp>
        <p:nvSpPr>
          <p:cNvPr id="312" name="Google Shape;312;p15"/>
          <p:cNvSpPr/>
          <p:nvPr/>
        </p:nvSpPr>
        <p:spPr>
          <a:xfrm>
            <a:off x="502920" y="4846320"/>
            <a:ext cx="406908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C6C6C"/>
              </a:buClr>
              <a:buSzPts val="800"/>
              <a:buFont typeface="Inter"/>
              <a:buNone/>
            </a:pPr>
            <a:r>
              <a:rPr b="0" i="0" lang="en-US" sz="800" u="none" cap="none" strike="noStrike">
                <a:solidFill>
                  <a:srgbClr val="6C6C6C"/>
                </a:solidFill>
                <a:latin typeface="Inter"/>
                <a:ea typeface="Inter"/>
                <a:cs typeface="Inter"/>
                <a:sym typeface="Inter"/>
              </a:rPr>
              <a:t>TDD with Agent mode</a:t>
            </a:r>
            <a:endParaRPr b="0" i="0" sz="800" u="none" cap="none" strike="noStrike">
              <a:solidFill>
                <a:schemeClr val="dk1"/>
              </a:solidFill>
              <a:latin typeface="Calibri"/>
              <a:ea typeface="Calibri"/>
              <a:cs typeface="Calibri"/>
              <a:sym typeface="Calibri"/>
            </a:endParaRPr>
          </a:p>
        </p:txBody>
      </p:sp>
      <p:sp>
        <p:nvSpPr>
          <p:cNvPr id="313" name="Google Shape;313;p15"/>
          <p:cNvSpPr/>
          <p:nvPr/>
        </p:nvSpPr>
        <p:spPr>
          <a:xfrm>
            <a:off x="4572000" y="4846320"/>
            <a:ext cx="4069080" cy="201168"/>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6C6C6C"/>
              </a:buClr>
              <a:buSzPts val="800"/>
              <a:buFont typeface="Inter"/>
              <a:buNone/>
            </a:pPr>
            <a:r>
              <a:rPr b="0" i="0" lang="en-US" sz="800" u="none" cap="none" strike="noStrike">
                <a:solidFill>
                  <a:srgbClr val="6C6C6C"/>
                </a:solidFill>
                <a:latin typeface="Inter"/>
                <a:ea typeface="Inter"/>
                <a:cs typeface="Inter"/>
                <a:sym typeface="Inter"/>
              </a:rPr>
              <a:t>15 / 24</a:t>
            </a:r>
            <a:endParaRPr b="0" i="0" sz="800" u="none" cap="none" strike="noStrike">
              <a:solidFill>
                <a:schemeClr val="dk1"/>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318" name="Shape 318"/>
        <p:cNvGrpSpPr/>
        <p:nvPr/>
      </p:nvGrpSpPr>
      <p:grpSpPr>
        <a:xfrm>
          <a:off x="0" y="0"/>
          <a:ext cx="0" cy="0"/>
          <a:chOff x="0" y="0"/>
          <a:chExt cx="0" cy="0"/>
        </a:xfrm>
      </p:grpSpPr>
      <p:sp>
        <p:nvSpPr>
          <p:cNvPr id="319" name="Google Shape;319;p16"/>
          <p:cNvSpPr/>
          <p:nvPr/>
        </p:nvSpPr>
        <p:spPr>
          <a:xfrm>
            <a:off x="7040880" y="411480"/>
            <a:ext cx="1600200" cy="1051560"/>
          </a:xfrm>
          <a:prstGeom prst="rect">
            <a:avLst/>
          </a:prstGeom>
          <a:noFill/>
          <a:ln>
            <a:noFill/>
          </a:ln>
        </p:spPr>
        <p:txBody>
          <a:bodyPr anchorCtr="0" anchor="t" bIns="0" lIns="0" spcFirstLastPara="1" rIns="0" wrap="square" tIns="0">
            <a:noAutofit/>
          </a:bodyPr>
          <a:lstStyle/>
          <a:p>
            <a:pPr indent="0" lvl="0" marL="0" marR="0" rtl="0" algn="r">
              <a:spcBef>
                <a:spcPts val="0"/>
              </a:spcBef>
              <a:spcAft>
                <a:spcPts val="0"/>
              </a:spcAft>
              <a:buClr>
                <a:srgbClr val="E8339A"/>
              </a:buClr>
              <a:buSzPts val="6000"/>
              <a:buFont typeface="Inter"/>
              <a:buNone/>
            </a:pPr>
            <a:r>
              <a:rPr b="0" i="0" lang="en-US" sz="6000" u="none" cap="none" strike="noStrike">
                <a:solidFill>
                  <a:srgbClr val="E8339A"/>
                </a:solidFill>
                <a:latin typeface="Inter"/>
                <a:ea typeface="Inter"/>
                <a:cs typeface="Inter"/>
                <a:sym typeface="Inter"/>
              </a:rPr>
              <a:t>02</a:t>
            </a:r>
            <a:endParaRPr b="0" i="0" sz="6000" u="none" cap="none" strike="noStrike">
              <a:solidFill>
                <a:schemeClr val="dk1"/>
              </a:solidFill>
              <a:latin typeface="Calibri"/>
              <a:ea typeface="Calibri"/>
              <a:cs typeface="Calibri"/>
              <a:sym typeface="Calibri"/>
            </a:endParaRPr>
          </a:p>
        </p:txBody>
      </p:sp>
      <p:sp>
        <p:nvSpPr>
          <p:cNvPr id="320" name="Google Shape;320;p16"/>
          <p:cNvSpPr/>
          <p:nvPr/>
        </p:nvSpPr>
        <p:spPr>
          <a:xfrm>
            <a:off x="502920" y="384048"/>
            <a:ext cx="81381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DEMO  ·  PART TWO</a:t>
            </a:r>
            <a:endParaRPr b="0" i="0" sz="750" u="none" cap="none" strike="noStrike">
              <a:solidFill>
                <a:schemeClr val="dk1"/>
              </a:solidFill>
              <a:latin typeface="Calibri"/>
              <a:ea typeface="Calibri"/>
              <a:cs typeface="Calibri"/>
              <a:sym typeface="Calibri"/>
            </a:endParaRPr>
          </a:p>
        </p:txBody>
      </p:sp>
      <p:sp>
        <p:nvSpPr>
          <p:cNvPr id="321" name="Google Shape;321;p16"/>
          <p:cNvSpPr/>
          <p:nvPr/>
        </p:nvSpPr>
        <p:spPr>
          <a:xfrm>
            <a:off x="502920" y="621792"/>
            <a:ext cx="8138160" cy="77724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400"/>
              <a:buFont typeface="Inter"/>
              <a:buNone/>
            </a:pPr>
            <a:r>
              <a:rPr b="0" i="0" lang="en-US" sz="3400" u="none" cap="none" strike="noStrike">
                <a:solidFill>
                  <a:srgbClr val="FFFFFF"/>
                </a:solidFill>
                <a:latin typeface="Inter"/>
                <a:ea typeface="Inter"/>
                <a:cs typeface="Inter"/>
                <a:sym typeface="Inter"/>
              </a:rPr>
              <a:t>First iteration</a:t>
            </a:r>
            <a:endParaRPr b="0" i="0" sz="3400" u="none" cap="none" strike="noStrike">
              <a:solidFill>
                <a:schemeClr val="dk1"/>
              </a:solidFill>
              <a:latin typeface="Calibri"/>
              <a:ea typeface="Calibri"/>
              <a:cs typeface="Calibri"/>
              <a:sym typeface="Calibri"/>
            </a:endParaRPr>
          </a:p>
        </p:txBody>
      </p:sp>
      <p:sp>
        <p:nvSpPr>
          <p:cNvPr id="322" name="Google Shape;322;p16"/>
          <p:cNvSpPr/>
          <p:nvPr/>
        </p:nvSpPr>
        <p:spPr>
          <a:xfrm>
            <a:off x="502920" y="1417320"/>
            <a:ext cx="100584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3" name="Google Shape;323;p16"/>
          <p:cNvSpPr/>
          <p:nvPr/>
        </p:nvSpPr>
        <p:spPr>
          <a:xfrm>
            <a:off x="502920" y="1783080"/>
            <a:ext cx="274320" cy="43891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300"/>
              <a:buFont typeface="Inter"/>
              <a:buNone/>
            </a:pPr>
            <a:r>
              <a:rPr b="0" i="0" lang="en-US" sz="1300" u="none" cap="none" strike="noStrike">
                <a:solidFill>
                  <a:srgbClr val="E8339A"/>
                </a:solidFill>
                <a:latin typeface="Inter"/>
                <a:ea typeface="Inter"/>
                <a:cs typeface="Inter"/>
                <a:sym typeface="Inter"/>
              </a:rPr>
              <a:t>—</a:t>
            </a:r>
            <a:endParaRPr b="0" i="0" sz="1300" u="none" cap="none" strike="noStrike">
              <a:solidFill>
                <a:schemeClr val="dk1"/>
              </a:solidFill>
              <a:latin typeface="Calibri"/>
              <a:ea typeface="Calibri"/>
              <a:cs typeface="Calibri"/>
              <a:sym typeface="Calibri"/>
            </a:endParaRPr>
          </a:p>
        </p:txBody>
      </p:sp>
      <p:sp>
        <p:nvSpPr>
          <p:cNvPr id="324" name="Google Shape;324;p16"/>
          <p:cNvSpPr/>
          <p:nvPr/>
        </p:nvSpPr>
        <p:spPr>
          <a:xfrm>
            <a:off x="822960" y="1783080"/>
            <a:ext cx="7818120" cy="43891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400"/>
              <a:buFont typeface="Inter"/>
              <a:buNone/>
            </a:pPr>
            <a:r>
              <a:rPr b="0" i="0" lang="en-US" sz="1400" u="none" cap="none" strike="noStrike">
                <a:solidFill>
                  <a:srgbClr val="FFFFFF"/>
                </a:solidFill>
                <a:latin typeface="Inter"/>
                <a:ea typeface="Inter"/>
                <a:cs typeface="Inter"/>
                <a:sym typeface="Inter"/>
              </a:rPr>
              <a:t>Agent reads the failing tests and the existing handlers in src/app.ts.</a:t>
            </a:r>
            <a:endParaRPr b="0" i="0" sz="1400" u="none" cap="none" strike="noStrike">
              <a:solidFill>
                <a:schemeClr val="dk1"/>
              </a:solidFill>
              <a:latin typeface="Calibri"/>
              <a:ea typeface="Calibri"/>
              <a:cs typeface="Calibri"/>
              <a:sym typeface="Calibri"/>
            </a:endParaRPr>
          </a:p>
        </p:txBody>
      </p:sp>
      <p:sp>
        <p:nvSpPr>
          <p:cNvPr id="325" name="Google Shape;325;p16"/>
          <p:cNvSpPr/>
          <p:nvPr/>
        </p:nvSpPr>
        <p:spPr>
          <a:xfrm>
            <a:off x="502920" y="2221992"/>
            <a:ext cx="274320" cy="43891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300"/>
              <a:buFont typeface="Inter"/>
              <a:buNone/>
            </a:pPr>
            <a:r>
              <a:rPr b="0" i="0" lang="en-US" sz="1300" u="none" cap="none" strike="noStrike">
                <a:solidFill>
                  <a:srgbClr val="E8339A"/>
                </a:solidFill>
                <a:latin typeface="Inter"/>
                <a:ea typeface="Inter"/>
                <a:cs typeface="Inter"/>
                <a:sym typeface="Inter"/>
              </a:rPr>
              <a:t>—</a:t>
            </a:r>
            <a:endParaRPr b="0" i="0" sz="1300" u="none" cap="none" strike="noStrike">
              <a:solidFill>
                <a:schemeClr val="dk1"/>
              </a:solidFill>
              <a:latin typeface="Calibri"/>
              <a:ea typeface="Calibri"/>
              <a:cs typeface="Calibri"/>
              <a:sym typeface="Calibri"/>
            </a:endParaRPr>
          </a:p>
        </p:txBody>
      </p:sp>
      <p:sp>
        <p:nvSpPr>
          <p:cNvPr id="326" name="Google Shape;326;p16"/>
          <p:cNvSpPr/>
          <p:nvPr/>
        </p:nvSpPr>
        <p:spPr>
          <a:xfrm>
            <a:off x="822960" y="2221992"/>
            <a:ext cx="7818120" cy="43891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400"/>
              <a:buFont typeface="Inter"/>
              <a:buNone/>
            </a:pPr>
            <a:r>
              <a:rPr b="0" i="0" lang="en-US" sz="1400" u="none" cap="none" strike="noStrike">
                <a:solidFill>
                  <a:srgbClr val="FFFFFF"/>
                </a:solidFill>
                <a:latin typeface="Inter"/>
                <a:ea typeface="Inter"/>
                <a:cs typeface="Inter"/>
                <a:sym typeface="Inter"/>
              </a:rPr>
              <a:t>Agent writes a first pass at the PATCH /standups/:id handler.</a:t>
            </a:r>
            <a:endParaRPr b="0" i="0" sz="1400" u="none" cap="none" strike="noStrike">
              <a:solidFill>
                <a:schemeClr val="dk1"/>
              </a:solidFill>
              <a:latin typeface="Calibri"/>
              <a:ea typeface="Calibri"/>
              <a:cs typeface="Calibri"/>
              <a:sym typeface="Calibri"/>
            </a:endParaRPr>
          </a:p>
        </p:txBody>
      </p:sp>
      <p:sp>
        <p:nvSpPr>
          <p:cNvPr id="327" name="Google Shape;327;p16"/>
          <p:cNvSpPr/>
          <p:nvPr/>
        </p:nvSpPr>
        <p:spPr>
          <a:xfrm>
            <a:off x="502920" y="2660904"/>
            <a:ext cx="274320" cy="43891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300"/>
              <a:buFont typeface="Inter"/>
              <a:buNone/>
            </a:pPr>
            <a:r>
              <a:rPr b="0" i="0" lang="en-US" sz="1300" u="none" cap="none" strike="noStrike">
                <a:solidFill>
                  <a:srgbClr val="E8339A"/>
                </a:solidFill>
                <a:latin typeface="Inter"/>
                <a:ea typeface="Inter"/>
                <a:cs typeface="Inter"/>
                <a:sym typeface="Inter"/>
              </a:rPr>
              <a:t>—</a:t>
            </a:r>
            <a:endParaRPr b="0" i="0" sz="1300" u="none" cap="none" strike="noStrike">
              <a:solidFill>
                <a:schemeClr val="dk1"/>
              </a:solidFill>
              <a:latin typeface="Calibri"/>
              <a:ea typeface="Calibri"/>
              <a:cs typeface="Calibri"/>
              <a:sym typeface="Calibri"/>
            </a:endParaRPr>
          </a:p>
        </p:txBody>
      </p:sp>
      <p:sp>
        <p:nvSpPr>
          <p:cNvPr id="328" name="Google Shape;328;p16"/>
          <p:cNvSpPr/>
          <p:nvPr/>
        </p:nvSpPr>
        <p:spPr>
          <a:xfrm>
            <a:off x="822960" y="2660904"/>
            <a:ext cx="7818120" cy="43891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400"/>
              <a:buFont typeface="Inter"/>
              <a:buNone/>
            </a:pPr>
            <a:r>
              <a:rPr b="0" i="0" lang="en-US" sz="1400" u="none" cap="none" strike="noStrike">
                <a:solidFill>
                  <a:srgbClr val="FFFFFF"/>
                </a:solidFill>
                <a:latin typeface="Inter"/>
                <a:ea typeface="Inter"/>
                <a:cs typeface="Inter"/>
                <a:sym typeface="Inter"/>
              </a:rPr>
              <a:t>Hook fires automatically. bun test runs.</a:t>
            </a:r>
            <a:endParaRPr b="0" i="0" sz="1400" u="none" cap="none" strike="noStrike">
              <a:solidFill>
                <a:schemeClr val="dk1"/>
              </a:solidFill>
              <a:latin typeface="Calibri"/>
              <a:ea typeface="Calibri"/>
              <a:cs typeface="Calibri"/>
              <a:sym typeface="Calibri"/>
            </a:endParaRPr>
          </a:p>
        </p:txBody>
      </p:sp>
      <p:sp>
        <p:nvSpPr>
          <p:cNvPr id="329" name="Google Shape;329;p16"/>
          <p:cNvSpPr/>
          <p:nvPr/>
        </p:nvSpPr>
        <p:spPr>
          <a:xfrm>
            <a:off x="502920" y="3099816"/>
            <a:ext cx="274320" cy="43891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300"/>
              <a:buFont typeface="Inter"/>
              <a:buNone/>
            </a:pPr>
            <a:r>
              <a:rPr b="0" i="0" lang="en-US" sz="1300" u="none" cap="none" strike="noStrike">
                <a:solidFill>
                  <a:srgbClr val="E8339A"/>
                </a:solidFill>
                <a:latin typeface="Inter"/>
                <a:ea typeface="Inter"/>
                <a:cs typeface="Inter"/>
                <a:sym typeface="Inter"/>
              </a:rPr>
              <a:t>—</a:t>
            </a:r>
            <a:endParaRPr b="0" i="0" sz="1300" u="none" cap="none" strike="noStrike">
              <a:solidFill>
                <a:schemeClr val="dk1"/>
              </a:solidFill>
              <a:latin typeface="Calibri"/>
              <a:ea typeface="Calibri"/>
              <a:cs typeface="Calibri"/>
              <a:sym typeface="Calibri"/>
            </a:endParaRPr>
          </a:p>
        </p:txBody>
      </p:sp>
      <p:sp>
        <p:nvSpPr>
          <p:cNvPr id="330" name="Google Shape;330;p16"/>
          <p:cNvSpPr/>
          <p:nvPr/>
        </p:nvSpPr>
        <p:spPr>
          <a:xfrm>
            <a:off x="822960" y="3099816"/>
            <a:ext cx="7818120" cy="43891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400"/>
              <a:buFont typeface="Inter"/>
              <a:buNone/>
            </a:pPr>
            <a:r>
              <a:rPr b="0" i="0" lang="en-US" sz="1400" u="none" cap="none" strike="noStrike">
                <a:solidFill>
                  <a:srgbClr val="FFFFFF"/>
                </a:solidFill>
                <a:latin typeface="Inter"/>
                <a:ea typeface="Inter"/>
                <a:cs typeface="Inter"/>
                <a:sym typeface="Inter"/>
              </a:rPr>
              <a:t>Tests fail. Output flows back to Agent as its next message.</a:t>
            </a:r>
            <a:endParaRPr b="0" i="0" sz="1400" u="none" cap="none" strike="noStrike">
              <a:solidFill>
                <a:schemeClr val="dk1"/>
              </a:solidFill>
              <a:latin typeface="Calibri"/>
              <a:ea typeface="Calibri"/>
              <a:cs typeface="Calibri"/>
              <a:sym typeface="Calibri"/>
            </a:endParaRPr>
          </a:p>
        </p:txBody>
      </p:sp>
      <p:sp>
        <p:nvSpPr>
          <p:cNvPr id="331" name="Google Shape;331;p16"/>
          <p:cNvSpPr/>
          <p:nvPr/>
        </p:nvSpPr>
        <p:spPr>
          <a:xfrm>
            <a:off x="502920" y="3886200"/>
            <a:ext cx="8138160" cy="77724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2" name="Google Shape;332;p16"/>
          <p:cNvSpPr/>
          <p:nvPr/>
        </p:nvSpPr>
        <p:spPr>
          <a:xfrm>
            <a:off x="502920" y="3886200"/>
            <a:ext cx="813816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3" name="Google Shape;333;p16"/>
          <p:cNvSpPr/>
          <p:nvPr/>
        </p:nvSpPr>
        <p:spPr>
          <a:xfrm>
            <a:off x="777240" y="4041648"/>
            <a:ext cx="7589520" cy="5029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400"/>
              <a:buFont typeface="Inter"/>
              <a:buNone/>
            </a:pPr>
            <a:r>
              <a:rPr b="0" i="0" lang="en-US" sz="1400" u="none" cap="none" strike="noStrike">
                <a:solidFill>
                  <a:srgbClr val="FFFFFF"/>
                </a:solidFill>
                <a:latin typeface="Inter"/>
                <a:ea typeface="Inter"/>
                <a:cs typeface="Inter"/>
                <a:sym typeface="Inter"/>
              </a:rPr>
              <a:t>Notice that message you didn’t type</a:t>
            </a:r>
            <a:r>
              <a:rPr lang="en-US">
                <a:solidFill>
                  <a:srgbClr val="FFFFFF"/>
                </a:solidFill>
                <a:latin typeface="Inter"/>
                <a:ea typeface="Inter"/>
                <a:cs typeface="Inter"/>
                <a:sym typeface="Inter"/>
              </a:rPr>
              <a:t>,</a:t>
            </a:r>
            <a:r>
              <a:rPr b="0" i="0" lang="en-US" sz="1400" u="none" cap="none" strike="noStrike">
                <a:solidFill>
                  <a:srgbClr val="FFFFFF"/>
                </a:solidFill>
                <a:latin typeface="Inter"/>
                <a:ea typeface="Inter"/>
                <a:cs typeface="Inter"/>
                <a:sym typeface="Inter"/>
              </a:rPr>
              <a:t> that’s the loop closing.</a:t>
            </a:r>
            <a:endParaRPr b="0" i="0" sz="1400" u="none" cap="none" strike="noStrike">
              <a:solidFill>
                <a:schemeClr val="dk1"/>
              </a:solidFill>
              <a:latin typeface="Calibri"/>
              <a:ea typeface="Calibri"/>
              <a:cs typeface="Calibri"/>
              <a:sym typeface="Calibri"/>
            </a:endParaRPr>
          </a:p>
        </p:txBody>
      </p:sp>
      <p:sp>
        <p:nvSpPr>
          <p:cNvPr id="334" name="Google Shape;334;p16"/>
          <p:cNvSpPr/>
          <p:nvPr/>
        </p:nvSpPr>
        <p:spPr>
          <a:xfrm>
            <a:off x="502920" y="4846320"/>
            <a:ext cx="406908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C6C6C"/>
              </a:buClr>
              <a:buSzPts val="800"/>
              <a:buFont typeface="Inter"/>
              <a:buNone/>
            </a:pPr>
            <a:r>
              <a:rPr b="0" i="0" lang="en-US" sz="800" u="none" cap="none" strike="noStrike">
                <a:solidFill>
                  <a:srgbClr val="6C6C6C"/>
                </a:solidFill>
                <a:latin typeface="Inter"/>
                <a:ea typeface="Inter"/>
                <a:cs typeface="Inter"/>
                <a:sym typeface="Inter"/>
              </a:rPr>
              <a:t>TDD with Agent mode</a:t>
            </a:r>
            <a:endParaRPr b="0" i="0" sz="800" u="none" cap="none" strike="noStrike">
              <a:solidFill>
                <a:schemeClr val="dk1"/>
              </a:solidFill>
              <a:latin typeface="Calibri"/>
              <a:ea typeface="Calibri"/>
              <a:cs typeface="Calibri"/>
              <a:sym typeface="Calibri"/>
            </a:endParaRPr>
          </a:p>
        </p:txBody>
      </p:sp>
      <p:sp>
        <p:nvSpPr>
          <p:cNvPr id="335" name="Google Shape;335;p16"/>
          <p:cNvSpPr/>
          <p:nvPr/>
        </p:nvSpPr>
        <p:spPr>
          <a:xfrm>
            <a:off x="4572000" y="4846320"/>
            <a:ext cx="4069080" cy="201168"/>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6C6C6C"/>
              </a:buClr>
              <a:buSzPts val="800"/>
              <a:buFont typeface="Inter"/>
              <a:buNone/>
            </a:pPr>
            <a:r>
              <a:rPr b="0" i="0" lang="en-US" sz="800" u="none" cap="none" strike="noStrike">
                <a:solidFill>
                  <a:srgbClr val="6C6C6C"/>
                </a:solidFill>
                <a:latin typeface="Inter"/>
                <a:ea typeface="Inter"/>
                <a:cs typeface="Inter"/>
                <a:sym typeface="Inter"/>
              </a:rPr>
              <a:t>16 / 24</a:t>
            </a:r>
            <a:endParaRPr b="0" i="0" sz="800" u="none" cap="none" strike="noStrike">
              <a:solidFill>
                <a:schemeClr val="dk1"/>
              </a:solidFill>
              <a:latin typeface="Calibri"/>
              <a:ea typeface="Calibri"/>
              <a:cs typeface="Calibri"/>
              <a:sym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340" name="Shape 340"/>
        <p:cNvGrpSpPr/>
        <p:nvPr/>
      </p:nvGrpSpPr>
      <p:grpSpPr>
        <a:xfrm>
          <a:off x="0" y="0"/>
          <a:ext cx="0" cy="0"/>
          <a:chOff x="0" y="0"/>
          <a:chExt cx="0" cy="0"/>
        </a:xfrm>
      </p:grpSpPr>
      <p:sp>
        <p:nvSpPr>
          <p:cNvPr id="341" name="Google Shape;341;p17"/>
          <p:cNvSpPr/>
          <p:nvPr/>
        </p:nvSpPr>
        <p:spPr>
          <a:xfrm>
            <a:off x="7040880" y="411480"/>
            <a:ext cx="1600200" cy="1051560"/>
          </a:xfrm>
          <a:prstGeom prst="rect">
            <a:avLst/>
          </a:prstGeom>
          <a:noFill/>
          <a:ln>
            <a:noFill/>
          </a:ln>
        </p:spPr>
        <p:txBody>
          <a:bodyPr anchorCtr="0" anchor="t" bIns="0" lIns="0" spcFirstLastPara="1" rIns="0" wrap="square" tIns="0">
            <a:noAutofit/>
          </a:bodyPr>
          <a:lstStyle/>
          <a:p>
            <a:pPr indent="0" lvl="0" marL="0" marR="0" rtl="0" algn="r">
              <a:spcBef>
                <a:spcPts val="0"/>
              </a:spcBef>
              <a:spcAft>
                <a:spcPts val="0"/>
              </a:spcAft>
              <a:buClr>
                <a:srgbClr val="E8339A"/>
              </a:buClr>
              <a:buSzPts val="6000"/>
              <a:buFont typeface="Inter"/>
              <a:buNone/>
            </a:pPr>
            <a:r>
              <a:rPr b="0" i="0" lang="en-US" sz="6000" u="none" cap="none" strike="noStrike">
                <a:solidFill>
                  <a:srgbClr val="E8339A"/>
                </a:solidFill>
                <a:latin typeface="Inter"/>
                <a:ea typeface="Inter"/>
                <a:cs typeface="Inter"/>
                <a:sym typeface="Inter"/>
              </a:rPr>
              <a:t>03</a:t>
            </a:r>
            <a:endParaRPr b="0" i="0" sz="6000" u="none" cap="none" strike="noStrike">
              <a:solidFill>
                <a:schemeClr val="dk1"/>
              </a:solidFill>
              <a:latin typeface="Calibri"/>
              <a:ea typeface="Calibri"/>
              <a:cs typeface="Calibri"/>
              <a:sym typeface="Calibri"/>
            </a:endParaRPr>
          </a:p>
        </p:txBody>
      </p:sp>
      <p:sp>
        <p:nvSpPr>
          <p:cNvPr id="342" name="Google Shape;342;p17"/>
          <p:cNvSpPr/>
          <p:nvPr/>
        </p:nvSpPr>
        <p:spPr>
          <a:xfrm>
            <a:off x="502920" y="384048"/>
            <a:ext cx="81381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DEMO  ·  PART THREE</a:t>
            </a:r>
            <a:endParaRPr b="0" i="0" sz="750" u="none" cap="none" strike="noStrike">
              <a:solidFill>
                <a:schemeClr val="dk1"/>
              </a:solidFill>
              <a:latin typeface="Calibri"/>
              <a:ea typeface="Calibri"/>
              <a:cs typeface="Calibri"/>
              <a:sym typeface="Calibri"/>
            </a:endParaRPr>
          </a:p>
        </p:txBody>
      </p:sp>
      <p:sp>
        <p:nvSpPr>
          <p:cNvPr id="343" name="Google Shape;343;p17"/>
          <p:cNvSpPr/>
          <p:nvPr/>
        </p:nvSpPr>
        <p:spPr>
          <a:xfrm>
            <a:off x="502920" y="621792"/>
            <a:ext cx="8138160" cy="77724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400"/>
              <a:buFont typeface="Inter"/>
              <a:buNone/>
            </a:pPr>
            <a:r>
              <a:rPr b="0" i="0" lang="en-US" sz="3400" u="none" cap="none" strike="noStrike">
                <a:solidFill>
                  <a:srgbClr val="FFFFFF"/>
                </a:solidFill>
                <a:latin typeface="Inter"/>
                <a:ea typeface="Inter"/>
                <a:cs typeface="Inter"/>
                <a:sym typeface="Inter"/>
              </a:rPr>
              <a:t>Green, and review</a:t>
            </a:r>
            <a:endParaRPr b="0" i="0" sz="3400" u="none" cap="none" strike="noStrike">
              <a:solidFill>
                <a:schemeClr val="dk1"/>
              </a:solidFill>
              <a:latin typeface="Calibri"/>
              <a:ea typeface="Calibri"/>
              <a:cs typeface="Calibri"/>
              <a:sym typeface="Calibri"/>
            </a:endParaRPr>
          </a:p>
        </p:txBody>
      </p:sp>
      <p:sp>
        <p:nvSpPr>
          <p:cNvPr id="344" name="Google Shape;344;p17"/>
          <p:cNvSpPr/>
          <p:nvPr/>
        </p:nvSpPr>
        <p:spPr>
          <a:xfrm>
            <a:off x="502920" y="1417320"/>
            <a:ext cx="100584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5" name="Google Shape;345;p17"/>
          <p:cNvSpPr/>
          <p:nvPr/>
        </p:nvSpPr>
        <p:spPr>
          <a:xfrm>
            <a:off x="502920" y="1783080"/>
            <a:ext cx="274320" cy="38404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300"/>
              <a:buFont typeface="Inter"/>
              <a:buNone/>
            </a:pPr>
            <a:r>
              <a:rPr b="0" i="0" lang="en-US" sz="1300" u="none" cap="none" strike="noStrike">
                <a:solidFill>
                  <a:srgbClr val="E8339A"/>
                </a:solidFill>
                <a:latin typeface="Inter"/>
                <a:ea typeface="Inter"/>
                <a:cs typeface="Inter"/>
                <a:sym typeface="Inter"/>
              </a:rPr>
              <a:t>—</a:t>
            </a:r>
            <a:endParaRPr b="0" i="0" sz="1300" u="none" cap="none" strike="noStrike">
              <a:solidFill>
                <a:schemeClr val="dk1"/>
              </a:solidFill>
              <a:latin typeface="Calibri"/>
              <a:ea typeface="Calibri"/>
              <a:cs typeface="Calibri"/>
              <a:sym typeface="Calibri"/>
            </a:endParaRPr>
          </a:p>
        </p:txBody>
      </p:sp>
      <p:sp>
        <p:nvSpPr>
          <p:cNvPr id="346" name="Google Shape;346;p17"/>
          <p:cNvSpPr/>
          <p:nvPr/>
        </p:nvSpPr>
        <p:spPr>
          <a:xfrm>
            <a:off x="822960" y="1783080"/>
            <a:ext cx="3154680" cy="38404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300"/>
              <a:buFont typeface="Inter"/>
              <a:buNone/>
            </a:pPr>
            <a:r>
              <a:rPr b="0" i="0" lang="en-US" sz="1300" u="none" cap="none" strike="noStrike">
                <a:solidFill>
                  <a:srgbClr val="FFFFFF"/>
                </a:solidFill>
                <a:latin typeface="Inter"/>
                <a:ea typeface="Inter"/>
                <a:cs typeface="Inter"/>
                <a:sym typeface="Inter"/>
              </a:rPr>
              <a:t>Agent reaches green after N iterations.</a:t>
            </a:r>
            <a:endParaRPr b="0" i="0" sz="1300" u="none" cap="none" strike="noStrike">
              <a:solidFill>
                <a:schemeClr val="dk1"/>
              </a:solidFill>
              <a:latin typeface="Calibri"/>
              <a:ea typeface="Calibri"/>
              <a:cs typeface="Calibri"/>
              <a:sym typeface="Calibri"/>
            </a:endParaRPr>
          </a:p>
        </p:txBody>
      </p:sp>
      <p:sp>
        <p:nvSpPr>
          <p:cNvPr id="347" name="Google Shape;347;p17"/>
          <p:cNvSpPr/>
          <p:nvPr/>
        </p:nvSpPr>
        <p:spPr>
          <a:xfrm>
            <a:off x="502920" y="2221992"/>
            <a:ext cx="274320" cy="38404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300"/>
              <a:buFont typeface="Inter"/>
              <a:buNone/>
            </a:pPr>
            <a:r>
              <a:rPr b="0" i="0" lang="en-US" sz="1300" u="none" cap="none" strike="noStrike">
                <a:solidFill>
                  <a:srgbClr val="E8339A"/>
                </a:solidFill>
                <a:latin typeface="Inter"/>
                <a:ea typeface="Inter"/>
                <a:cs typeface="Inter"/>
                <a:sym typeface="Inter"/>
              </a:rPr>
              <a:t>—</a:t>
            </a:r>
            <a:endParaRPr b="0" i="0" sz="1300" u="none" cap="none" strike="noStrike">
              <a:solidFill>
                <a:schemeClr val="dk1"/>
              </a:solidFill>
              <a:latin typeface="Calibri"/>
              <a:ea typeface="Calibri"/>
              <a:cs typeface="Calibri"/>
              <a:sym typeface="Calibri"/>
            </a:endParaRPr>
          </a:p>
        </p:txBody>
      </p:sp>
      <p:sp>
        <p:nvSpPr>
          <p:cNvPr id="348" name="Google Shape;348;p17"/>
          <p:cNvSpPr/>
          <p:nvPr/>
        </p:nvSpPr>
        <p:spPr>
          <a:xfrm>
            <a:off x="822960" y="2221992"/>
            <a:ext cx="3154680" cy="38404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300"/>
              <a:buFont typeface="Inter"/>
              <a:buNone/>
            </a:pPr>
            <a:r>
              <a:rPr b="0" i="0" lang="en-US" sz="1300" u="none" cap="none" strike="noStrike">
                <a:solidFill>
                  <a:srgbClr val="FFFFFF"/>
                </a:solidFill>
                <a:latin typeface="Inter"/>
                <a:ea typeface="Inter"/>
                <a:cs typeface="Inter"/>
                <a:sym typeface="Inter"/>
              </a:rPr>
              <a:t>Open the diff on src/app.ts together.</a:t>
            </a:r>
            <a:endParaRPr b="0" i="0" sz="1300" u="none" cap="none" strike="noStrike">
              <a:solidFill>
                <a:schemeClr val="dk1"/>
              </a:solidFill>
              <a:latin typeface="Calibri"/>
              <a:ea typeface="Calibri"/>
              <a:cs typeface="Calibri"/>
              <a:sym typeface="Calibri"/>
            </a:endParaRPr>
          </a:p>
        </p:txBody>
      </p:sp>
      <p:sp>
        <p:nvSpPr>
          <p:cNvPr id="349" name="Google Shape;349;p17"/>
          <p:cNvSpPr/>
          <p:nvPr/>
        </p:nvSpPr>
        <p:spPr>
          <a:xfrm>
            <a:off x="502920" y="2660904"/>
            <a:ext cx="274320" cy="38404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300"/>
              <a:buFont typeface="Inter"/>
              <a:buNone/>
            </a:pPr>
            <a:r>
              <a:rPr b="0" i="0" lang="en-US" sz="1300" u="none" cap="none" strike="noStrike">
                <a:solidFill>
                  <a:srgbClr val="E8339A"/>
                </a:solidFill>
                <a:latin typeface="Inter"/>
                <a:ea typeface="Inter"/>
                <a:cs typeface="Inter"/>
                <a:sym typeface="Inter"/>
              </a:rPr>
              <a:t>—</a:t>
            </a:r>
            <a:endParaRPr b="0" i="0" sz="1300" u="none" cap="none" strike="noStrike">
              <a:solidFill>
                <a:schemeClr val="dk1"/>
              </a:solidFill>
              <a:latin typeface="Calibri"/>
              <a:ea typeface="Calibri"/>
              <a:cs typeface="Calibri"/>
              <a:sym typeface="Calibri"/>
            </a:endParaRPr>
          </a:p>
        </p:txBody>
      </p:sp>
      <p:sp>
        <p:nvSpPr>
          <p:cNvPr id="350" name="Google Shape;350;p17"/>
          <p:cNvSpPr/>
          <p:nvPr/>
        </p:nvSpPr>
        <p:spPr>
          <a:xfrm>
            <a:off x="822960" y="2660904"/>
            <a:ext cx="3154680" cy="38404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300"/>
              <a:buFont typeface="Inter"/>
              <a:buNone/>
            </a:pPr>
            <a:r>
              <a:rPr b="0" i="0" lang="en-US" sz="1300" u="none" cap="none" strike="noStrike">
                <a:solidFill>
                  <a:srgbClr val="FFFFFF"/>
                </a:solidFill>
                <a:latin typeface="Inter"/>
                <a:ea typeface="Inter"/>
                <a:cs typeface="Inter"/>
                <a:sym typeface="Inter"/>
              </a:rPr>
              <a:t>Slow down. The review is the point.</a:t>
            </a:r>
            <a:endParaRPr b="0" i="0" sz="1300" u="none" cap="none" strike="noStrike">
              <a:solidFill>
                <a:schemeClr val="dk1"/>
              </a:solidFill>
              <a:latin typeface="Calibri"/>
              <a:ea typeface="Calibri"/>
              <a:cs typeface="Calibri"/>
              <a:sym typeface="Calibri"/>
            </a:endParaRPr>
          </a:p>
        </p:txBody>
      </p:sp>
      <p:sp>
        <p:nvSpPr>
          <p:cNvPr id="351" name="Google Shape;351;p17"/>
          <p:cNvSpPr/>
          <p:nvPr/>
        </p:nvSpPr>
        <p:spPr>
          <a:xfrm>
            <a:off x="4206240" y="1783080"/>
            <a:ext cx="4434840" cy="274320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2" name="Google Shape;352;p17"/>
          <p:cNvSpPr/>
          <p:nvPr/>
        </p:nvSpPr>
        <p:spPr>
          <a:xfrm>
            <a:off x="4206240" y="1783080"/>
            <a:ext cx="443484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3" name="Google Shape;353;p17"/>
          <p:cNvSpPr/>
          <p:nvPr/>
        </p:nvSpPr>
        <p:spPr>
          <a:xfrm>
            <a:off x="4407408" y="1920240"/>
            <a:ext cx="4032504" cy="2286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800"/>
              <a:buFont typeface="Inter"/>
              <a:buNone/>
            </a:pPr>
            <a:r>
              <a:rPr b="0" i="0" lang="en-US" sz="800" u="none" cap="none" strike="noStrike">
                <a:solidFill>
                  <a:srgbClr val="E8339A"/>
                </a:solidFill>
                <a:latin typeface="Inter"/>
                <a:ea typeface="Inter"/>
                <a:cs typeface="Inter"/>
                <a:sym typeface="Inter"/>
              </a:rPr>
              <a:t>FOUR THINGS TO LOOK AT</a:t>
            </a:r>
            <a:endParaRPr b="0" i="0" sz="800" u="none" cap="none" strike="noStrike">
              <a:solidFill>
                <a:schemeClr val="dk1"/>
              </a:solidFill>
              <a:latin typeface="Calibri"/>
              <a:ea typeface="Calibri"/>
              <a:cs typeface="Calibri"/>
              <a:sym typeface="Calibri"/>
            </a:endParaRPr>
          </a:p>
        </p:txBody>
      </p:sp>
      <p:sp>
        <p:nvSpPr>
          <p:cNvPr id="354" name="Google Shape;354;p17"/>
          <p:cNvSpPr/>
          <p:nvPr/>
        </p:nvSpPr>
        <p:spPr>
          <a:xfrm>
            <a:off x="4407408" y="2267712"/>
            <a:ext cx="274320" cy="29260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1300"/>
              <a:buFont typeface="Inter"/>
              <a:buNone/>
            </a:pPr>
            <a:r>
              <a:rPr b="0" i="0" lang="en-US" sz="1300" u="none" cap="none" strike="noStrike">
                <a:solidFill>
                  <a:srgbClr val="E8339A"/>
                </a:solidFill>
                <a:latin typeface="Inter"/>
                <a:ea typeface="Inter"/>
                <a:cs typeface="Inter"/>
                <a:sym typeface="Inter"/>
              </a:rPr>
              <a:t>—</a:t>
            </a:r>
            <a:endParaRPr b="0" i="0" sz="1300" u="none" cap="none" strike="noStrike">
              <a:solidFill>
                <a:schemeClr val="dk1"/>
              </a:solidFill>
              <a:latin typeface="Calibri"/>
              <a:ea typeface="Calibri"/>
              <a:cs typeface="Calibri"/>
              <a:sym typeface="Calibri"/>
            </a:endParaRPr>
          </a:p>
        </p:txBody>
      </p:sp>
      <p:sp>
        <p:nvSpPr>
          <p:cNvPr id="355" name="Google Shape;355;p17"/>
          <p:cNvSpPr/>
          <p:nvPr/>
        </p:nvSpPr>
        <p:spPr>
          <a:xfrm>
            <a:off x="4709160" y="2249424"/>
            <a:ext cx="3749040" cy="54864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FFFFFF"/>
              </a:buClr>
              <a:buSzPts val="1200"/>
              <a:buFont typeface="Inter"/>
              <a:buNone/>
            </a:pPr>
            <a:r>
              <a:rPr b="0" i="0" lang="en-US" sz="1200" u="none" cap="none" strike="noStrike">
                <a:solidFill>
                  <a:srgbClr val="FFFFFF"/>
                </a:solidFill>
                <a:latin typeface="Inter"/>
                <a:ea typeface="Inter"/>
                <a:cs typeface="Inter"/>
                <a:sym typeface="Inter"/>
              </a:rPr>
              <a:t>The SQL. Dynamic UPDATE, or hardcoded fields?</a:t>
            </a:r>
            <a:endParaRPr b="0" i="0" sz="1200" u="none" cap="none" strike="noStrike">
              <a:solidFill>
                <a:schemeClr val="dk1"/>
              </a:solidFill>
              <a:latin typeface="Calibri"/>
              <a:ea typeface="Calibri"/>
              <a:cs typeface="Calibri"/>
              <a:sym typeface="Calibri"/>
            </a:endParaRPr>
          </a:p>
        </p:txBody>
      </p:sp>
      <p:sp>
        <p:nvSpPr>
          <p:cNvPr id="356" name="Google Shape;356;p17"/>
          <p:cNvSpPr/>
          <p:nvPr/>
        </p:nvSpPr>
        <p:spPr>
          <a:xfrm>
            <a:off x="4407408" y="2816352"/>
            <a:ext cx="274320" cy="29260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1300"/>
              <a:buFont typeface="Inter"/>
              <a:buNone/>
            </a:pPr>
            <a:r>
              <a:rPr b="0" i="0" lang="en-US" sz="1300" u="none" cap="none" strike="noStrike">
                <a:solidFill>
                  <a:srgbClr val="E8339A"/>
                </a:solidFill>
                <a:latin typeface="Inter"/>
                <a:ea typeface="Inter"/>
                <a:cs typeface="Inter"/>
                <a:sym typeface="Inter"/>
              </a:rPr>
              <a:t>—</a:t>
            </a:r>
            <a:endParaRPr b="0" i="0" sz="1300" u="none" cap="none" strike="noStrike">
              <a:solidFill>
                <a:schemeClr val="dk1"/>
              </a:solidFill>
              <a:latin typeface="Calibri"/>
              <a:ea typeface="Calibri"/>
              <a:cs typeface="Calibri"/>
              <a:sym typeface="Calibri"/>
            </a:endParaRPr>
          </a:p>
        </p:txBody>
      </p:sp>
      <p:sp>
        <p:nvSpPr>
          <p:cNvPr id="357" name="Google Shape;357;p17"/>
          <p:cNvSpPr/>
          <p:nvPr/>
        </p:nvSpPr>
        <p:spPr>
          <a:xfrm>
            <a:off x="4709160" y="2798064"/>
            <a:ext cx="3749040" cy="54864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FFFFFF"/>
              </a:buClr>
              <a:buSzPts val="1200"/>
              <a:buFont typeface="Inter"/>
              <a:buNone/>
            </a:pPr>
            <a:r>
              <a:rPr b="0" i="0" lang="en-US" sz="1200" u="none" cap="none" strike="noStrike">
                <a:solidFill>
                  <a:srgbClr val="FFFFFF"/>
                </a:solidFill>
                <a:latin typeface="Inter"/>
                <a:ea typeface="Inter"/>
                <a:cs typeface="Inter"/>
                <a:sym typeface="Inter"/>
              </a:rPr>
              <a:t>404 handling. Reused from DELETE, or reinvented?</a:t>
            </a:r>
            <a:endParaRPr b="0" i="0" sz="1200" u="none" cap="none" strike="noStrike">
              <a:solidFill>
                <a:schemeClr val="dk1"/>
              </a:solidFill>
              <a:latin typeface="Calibri"/>
              <a:ea typeface="Calibri"/>
              <a:cs typeface="Calibri"/>
              <a:sym typeface="Calibri"/>
            </a:endParaRPr>
          </a:p>
        </p:txBody>
      </p:sp>
      <p:sp>
        <p:nvSpPr>
          <p:cNvPr id="358" name="Google Shape;358;p17"/>
          <p:cNvSpPr/>
          <p:nvPr/>
        </p:nvSpPr>
        <p:spPr>
          <a:xfrm>
            <a:off x="4407408" y="3364992"/>
            <a:ext cx="274320" cy="29260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1300"/>
              <a:buFont typeface="Inter"/>
              <a:buNone/>
            </a:pPr>
            <a:r>
              <a:rPr b="0" i="0" lang="en-US" sz="1300" u="none" cap="none" strike="noStrike">
                <a:solidFill>
                  <a:srgbClr val="E8339A"/>
                </a:solidFill>
                <a:latin typeface="Inter"/>
                <a:ea typeface="Inter"/>
                <a:cs typeface="Inter"/>
                <a:sym typeface="Inter"/>
              </a:rPr>
              <a:t>—</a:t>
            </a:r>
            <a:endParaRPr b="0" i="0" sz="1300" u="none" cap="none" strike="noStrike">
              <a:solidFill>
                <a:schemeClr val="dk1"/>
              </a:solidFill>
              <a:latin typeface="Calibri"/>
              <a:ea typeface="Calibri"/>
              <a:cs typeface="Calibri"/>
              <a:sym typeface="Calibri"/>
            </a:endParaRPr>
          </a:p>
        </p:txBody>
      </p:sp>
      <p:sp>
        <p:nvSpPr>
          <p:cNvPr id="359" name="Google Shape;359;p17"/>
          <p:cNvSpPr/>
          <p:nvPr/>
        </p:nvSpPr>
        <p:spPr>
          <a:xfrm>
            <a:off x="4709160" y="3346704"/>
            <a:ext cx="3749040" cy="54864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FFFFFF"/>
              </a:buClr>
              <a:buSzPts val="1200"/>
              <a:buFont typeface="Inter"/>
              <a:buNone/>
            </a:pPr>
            <a:r>
              <a:rPr b="0" i="0" lang="en-US" sz="1200" u="none" cap="none" strike="noStrike">
                <a:solidFill>
                  <a:srgbClr val="FFFFFF"/>
                </a:solidFill>
                <a:latin typeface="Inter"/>
                <a:ea typeface="Inter"/>
                <a:cs typeface="Inter"/>
                <a:sym typeface="Inter"/>
              </a:rPr>
              <a:t>Validation. Does it match the POST handler style?</a:t>
            </a:r>
            <a:endParaRPr b="0" i="0" sz="1200" u="none" cap="none" strike="noStrike">
              <a:solidFill>
                <a:schemeClr val="dk1"/>
              </a:solidFill>
              <a:latin typeface="Calibri"/>
              <a:ea typeface="Calibri"/>
              <a:cs typeface="Calibri"/>
              <a:sym typeface="Calibri"/>
            </a:endParaRPr>
          </a:p>
        </p:txBody>
      </p:sp>
      <p:sp>
        <p:nvSpPr>
          <p:cNvPr id="360" name="Google Shape;360;p17"/>
          <p:cNvSpPr/>
          <p:nvPr/>
        </p:nvSpPr>
        <p:spPr>
          <a:xfrm>
            <a:off x="4407408" y="3913632"/>
            <a:ext cx="274320" cy="29260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1300"/>
              <a:buFont typeface="Inter"/>
              <a:buNone/>
            </a:pPr>
            <a:r>
              <a:rPr b="0" i="0" lang="en-US" sz="1300" u="none" cap="none" strike="noStrike">
                <a:solidFill>
                  <a:srgbClr val="E8339A"/>
                </a:solidFill>
                <a:latin typeface="Inter"/>
                <a:ea typeface="Inter"/>
                <a:cs typeface="Inter"/>
                <a:sym typeface="Inter"/>
              </a:rPr>
              <a:t>—</a:t>
            </a:r>
            <a:endParaRPr b="0" i="0" sz="1300" u="none" cap="none" strike="noStrike">
              <a:solidFill>
                <a:schemeClr val="dk1"/>
              </a:solidFill>
              <a:latin typeface="Calibri"/>
              <a:ea typeface="Calibri"/>
              <a:cs typeface="Calibri"/>
              <a:sym typeface="Calibri"/>
            </a:endParaRPr>
          </a:p>
        </p:txBody>
      </p:sp>
      <p:sp>
        <p:nvSpPr>
          <p:cNvPr id="361" name="Google Shape;361;p17"/>
          <p:cNvSpPr/>
          <p:nvPr/>
        </p:nvSpPr>
        <p:spPr>
          <a:xfrm>
            <a:off x="4709160" y="3895344"/>
            <a:ext cx="3749040" cy="54864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FFFFFF"/>
              </a:buClr>
              <a:buSzPts val="1200"/>
              <a:buFont typeface="Inter"/>
              <a:buNone/>
            </a:pPr>
            <a:r>
              <a:rPr b="0" i="0" lang="en-US" sz="1200" u="none" cap="none" strike="noStrike">
                <a:solidFill>
                  <a:srgbClr val="FFFFFF"/>
                </a:solidFill>
                <a:latin typeface="Inter"/>
                <a:ea typeface="Inter"/>
                <a:cs typeface="Inter"/>
                <a:sym typeface="Inter"/>
              </a:rPr>
              <a:t>Anything Agent added the tests didn’t ask for.</a:t>
            </a:r>
            <a:endParaRPr b="0" i="0" sz="1200" u="none" cap="none" strike="noStrike">
              <a:solidFill>
                <a:schemeClr val="dk1"/>
              </a:solidFill>
              <a:latin typeface="Calibri"/>
              <a:ea typeface="Calibri"/>
              <a:cs typeface="Calibri"/>
              <a:sym typeface="Calibri"/>
            </a:endParaRPr>
          </a:p>
        </p:txBody>
      </p:sp>
      <p:sp>
        <p:nvSpPr>
          <p:cNvPr id="362" name="Google Shape;362;p17"/>
          <p:cNvSpPr/>
          <p:nvPr/>
        </p:nvSpPr>
        <p:spPr>
          <a:xfrm>
            <a:off x="502920" y="4846320"/>
            <a:ext cx="406908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C6C6C"/>
              </a:buClr>
              <a:buSzPts val="800"/>
              <a:buFont typeface="Inter"/>
              <a:buNone/>
            </a:pPr>
            <a:r>
              <a:rPr b="0" i="0" lang="en-US" sz="800" u="none" cap="none" strike="noStrike">
                <a:solidFill>
                  <a:srgbClr val="6C6C6C"/>
                </a:solidFill>
                <a:latin typeface="Inter"/>
                <a:ea typeface="Inter"/>
                <a:cs typeface="Inter"/>
                <a:sym typeface="Inter"/>
              </a:rPr>
              <a:t>TDD with Agent mode</a:t>
            </a:r>
            <a:endParaRPr b="0" i="0" sz="800" u="none" cap="none" strike="noStrike">
              <a:solidFill>
                <a:schemeClr val="dk1"/>
              </a:solidFill>
              <a:latin typeface="Calibri"/>
              <a:ea typeface="Calibri"/>
              <a:cs typeface="Calibri"/>
              <a:sym typeface="Calibri"/>
            </a:endParaRPr>
          </a:p>
        </p:txBody>
      </p:sp>
      <p:sp>
        <p:nvSpPr>
          <p:cNvPr id="363" name="Google Shape;363;p17"/>
          <p:cNvSpPr/>
          <p:nvPr/>
        </p:nvSpPr>
        <p:spPr>
          <a:xfrm>
            <a:off x="4572000" y="4846320"/>
            <a:ext cx="4069080" cy="201168"/>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6C6C6C"/>
              </a:buClr>
              <a:buSzPts val="800"/>
              <a:buFont typeface="Inter"/>
              <a:buNone/>
            </a:pPr>
            <a:r>
              <a:rPr b="0" i="0" lang="en-US" sz="800" u="none" cap="none" strike="noStrike">
                <a:solidFill>
                  <a:srgbClr val="6C6C6C"/>
                </a:solidFill>
                <a:latin typeface="Inter"/>
                <a:ea typeface="Inter"/>
                <a:cs typeface="Inter"/>
                <a:sym typeface="Inter"/>
              </a:rPr>
              <a:t>17 / 24</a:t>
            </a:r>
            <a:endParaRPr b="0" i="0" sz="800" u="none" cap="none" strike="noStrike">
              <a:solidFill>
                <a:schemeClr val="dk1"/>
              </a:solidFill>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368" name="Shape 368"/>
        <p:cNvGrpSpPr/>
        <p:nvPr/>
      </p:nvGrpSpPr>
      <p:grpSpPr>
        <a:xfrm>
          <a:off x="0" y="0"/>
          <a:ext cx="0" cy="0"/>
          <a:chOff x="0" y="0"/>
          <a:chExt cx="0" cy="0"/>
        </a:xfrm>
      </p:grpSpPr>
      <p:sp>
        <p:nvSpPr>
          <p:cNvPr id="369" name="Google Shape;369;p18"/>
          <p:cNvSpPr/>
          <p:nvPr/>
        </p:nvSpPr>
        <p:spPr>
          <a:xfrm>
            <a:off x="502920" y="384048"/>
            <a:ext cx="81381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PORTABILITY</a:t>
            </a:r>
            <a:endParaRPr b="0" i="0" sz="750" u="none" cap="none" strike="noStrike">
              <a:solidFill>
                <a:schemeClr val="dk1"/>
              </a:solidFill>
              <a:latin typeface="Calibri"/>
              <a:ea typeface="Calibri"/>
              <a:cs typeface="Calibri"/>
              <a:sym typeface="Calibri"/>
            </a:endParaRPr>
          </a:p>
        </p:txBody>
      </p:sp>
      <p:sp>
        <p:nvSpPr>
          <p:cNvPr id="370" name="Google Shape;370;p18"/>
          <p:cNvSpPr/>
          <p:nvPr/>
        </p:nvSpPr>
        <p:spPr>
          <a:xfrm>
            <a:off x="502920" y="621792"/>
            <a:ext cx="8138160" cy="77724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000"/>
              <a:buFont typeface="Inter"/>
              <a:buNone/>
            </a:pPr>
            <a:r>
              <a:rPr b="0" i="0" lang="en-US" sz="3000" u="none" cap="none" strike="noStrike">
                <a:solidFill>
                  <a:srgbClr val="FFFFFF"/>
                </a:solidFill>
                <a:latin typeface="Inter"/>
                <a:ea typeface="Inter"/>
                <a:cs typeface="Inter"/>
                <a:sym typeface="Inter"/>
              </a:rPr>
              <a:t>Adapting to other test runners</a:t>
            </a:r>
            <a:endParaRPr b="0" i="0" sz="3000" u="none" cap="none" strike="noStrike">
              <a:solidFill>
                <a:schemeClr val="dk1"/>
              </a:solidFill>
              <a:latin typeface="Calibri"/>
              <a:ea typeface="Calibri"/>
              <a:cs typeface="Calibri"/>
              <a:sym typeface="Calibri"/>
            </a:endParaRPr>
          </a:p>
        </p:txBody>
      </p:sp>
      <p:sp>
        <p:nvSpPr>
          <p:cNvPr id="371" name="Google Shape;371;p18"/>
          <p:cNvSpPr/>
          <p:nvPr/>
        </p:nvSpPr>
        <p:spPr>
          <a:xfrm>
            <a:off x="502920" y="1417320"/>
            <a:ext cx="100584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2" name="Google Shape;372;p18"/>
          <p:cNvSpPr/>
          <p:nvPr/>
        </p:nvSpPr>
        <p:spPr>
          <a:xfrm>
            <a:off x="502920" y="1783080"/>
            <a:ext cx="310896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800"/>
              <a:buFont typeface="Inter"/>
              <a:buNone/>
            </a:pPr>
            <a:r>
              <a:rPr b="0" i="0" lang="en-US" sz="800" u="none" cap="none" strike="noStrike">
                <a:solidFill>
                  <a:srgbClr val="E8339A"/>
                </a:solidFill>
                <a:latin typeface="Inter"/>
                <a:ea typeface="Inter"/>
                <a:cs typeface="Inter"/>
                <a:sym typeface="Inter"/>
              </a:rPr>
              <a:t>RUNNER</a:t>
            </a:r>
            <a:endParaRPr b="0" i="0" sz="800" u="none" cap="none" strike="noStrike">
              <a:solidFill>
                <a:schemeClr val="dk1"/>
              </a:solidFill>
              <a:latin typeface="Calibri"/>
              <a:ea typeface="Calibri"/>
              <a:cs typeface="Calibri"/>
              <a:sym typeface="Calibri"/>
            </a:endParaRPr>
          </a:p>
        </p:txBody>
      </p:sp>
      <p:sp>
        <p:nvSpPr>
          <p:cNvPr id="373" name="Google Shape;373;p18"/>
          <p:cNvSpPr/>
          <p:nvPr/>
        </p:nvSpPr>
        <p:spPr>
          <a:xfrm>
            <a:off x="3749040" y="1783080"/>
            <a:ext cx="489204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800"/>
              <a:buFont typeface="Inter"/>
              <a:buNone/>
            </a:pPr>
            <a:r>
              <a:rPr b="0" i="0" lang="en-US" sz="800" u="none" cap="none" strike="noStrike">
                <a:solidFill>
                  <a:srgbClr val="E8339A"/>
                </a:solidFill>
                <a:latin typeface="Inter"/>
                <a:ea typeface="Inter"/>
                <a:cs typeface="Inter"/>
                <a:sym typeface="Inter"/>
              </a:rPr>
              <a:t>HOOK COMMAND</a:t>
            </a:r>
            <a:endParaRPr b="0" i="0" sz="800" u="none" cap="none" strike="noStrike">
              <a:solidFill>
                <a:schemeClr val="dk1"/>
              </a:solidFill>
              <a:latin typeface="Calibri"/>
              <a:ea typeface="Calibri"/>
              <a:cs typeface="Calibri"/>
              <a:sym typeface="Calibri"/>
            </a:endParaRPr>
          </a:p>
        </p:txBody>
      </p:sp>
      <p:sp>
        <p:nvSpPr>
          <p:cNvPr id="374" name="Google Shape;374;p18"/>
          <p:cNvSpPr/>
          <p:nvPr/>
        </p:nvSpPr>
        <p:spPr>
          <a:xfrm>
            <a:off x="502920" y="2075688"/>
            <a:ext cx="813816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5" name="Google Shape;375;p18"/>
          <p:cNvSpPr/>
          <p:nvPr/>
        </p:nvSpPr>
        <p:spPr>
          <a:xfrm>
            <a:off x="502920" y="2194560"/>
            <a:ext cx="3108960" cy="43891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300"/>
              <a:buFont typeface="Inter"/>
              <a:buNone/>
            </a:pPr>
            <a:r>
              <a:rPr b="0" i="0" lang="en-US" sz="1300" u="none" cap="none" strike="noStrike">
                <a:solidFill>
                  <a:srgbClr val="FFFFFF"/>
                </a:solidFill>
                <a:latin typeface="Inter"/>
                <a:ea typeface="Inter"/>
                <a:cs typeface="Inter"/>
                <a:sym typeface="Inter"/>
              </a:rPr>
              <a:t>Bun (this demo)</a:t>
            </a:r>
            <a:endParaRPr b="0" i="0" sz="1300" u="none" cap="none" strike="noStrike">
              <a:solidFill>
                <a:schemeClr val="dk1"/>
              </a:solidFill>
              <a:latin typeface="Calibri"/>
              <a:ea typeface="Calibri"/>
              <a:cs typeface="Calibri"/>
              <a:sym typeface="Calibri"/>
            </a:endParaRPr>
          </a:p>
        </p:txBody>
      </p:sp>
      <p:sp>
        <p:nvSpPr>
          <p:cNvPr id="376" name="Google Shape;376;p18"/>
          <p:cNvSpPr/>
          <p:nvPr/>
        </p:nvSpPr>
        <p:spPr>
          <a:xfrm>
            <a:off x="3749040" y="2194560"/>
            <a:ext cx="4892040" cy="43891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300"/>
              <a:buFont typeface="Inter"/>
              <a:buNone/>
            </a:pPr>
            <a:r>
              <a:rPr b="0" i="0" lang="en-US" sz="1300" u="none" cap="none" strike="noStrike">
                <a:solidFill>
                  <a:srgbClr val="FFFFFF"/>
                </a:solidFill>
                <a:latin typeface="Inter"/>
                <a:ea typeface="Inter"/>
                <a:cs typeface="Inter"/>
                <a:sym typeface="Inter"/>
              </a:rPr>
              <a:t>bun test</a:t>
            </a:r>
            <a:endParaRPr b="0" i="0" sz="1300" u="none" cap="none" strike="noStrike">
              <a:solidFill>
                <a:schemeClr val="dk1"/>
              </a:solidFill>
              <a:latin typeface="Calibri"/>
              <a:ea typeface="Calibri"/>
              <a:cs typeface="Calibri"/>
              <a:sym typeface="Calibri"/>
            </a:endParaRPr>
          </a:p>
        </p:txBody>
      </p:sp>
      <p:sp>
        <p:nvSpPr>
          <p:cNvPr id="377" name="Google Shape;377;p18"/>
          <p:cNvSpPr/>
          <p:nvPr/>
        </p:nvSpPr>
        <p:spPr>
          <a:xfrm>
            <a:off x="502920" y="2628900"/>
            <a:ext cx="8138160" cy="5486"/>
          </a:xfrm>
          <a:prstGeom prst="rect">
            <a:avLst/>
          </a:prstGeom>
          <a:solidFill>
            <a:srgbClr val="24242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8" name="Google Shape;378;p18"/>
          <p:cNvSpPr/>
          <p:nvPr/>
        </p:nvSpPr>
        <p:spPr>
          <a:xfrm>
            <a:off x="502920" y="2633472"/>
            <a:ext cx="3108960" cy="43891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300"/>
              <a:buFont typeface="Inter"/>
              <a:buNone/>
            </a:pPr>
            <a:r>
              <a:rPr b="0" i="0" lang="en-US" sz="1300" u="none" cap="none" strike="noStrike">
                <a:solidFill>
                  <a:srgbClr val="FFFFFF"/>
                </a:solidFill>
                <a:latin typeface="Inter"/>
                <a:ea typeface="Inter"/>
                <a:cs typeface="Inter"/>
                <a:sym typeface="Inter"/>
              </a:rPr>
              <a:t>Jest / Mocha via npm</a:t>
            </a:r>
            <a:endParaRPr b="0" i="0" sz="1300" u="none" cap="none" strike="noStrike">
              <a:solidFill>
                <a:schemeClr val="dk1"/>
              </a:solidFill>
              <a:latin typeface="Calibri"/>
              <a:ea typeface="Calibri"/>
              <a:cs typeface="Calibri"/>
              <a:sym typeface="Calibri"/>
            </a:endParaRPr>
          </a:p>
        </p:txBody>
      </p:sp>
      <p:sp>
        <p:nvSpPr>
          <p:cNvPr id="379" name="Google Shape;379;p18"/>
          <p:cNvSpPr/>
          <p:nvPr/>
        </p:nvSpPr>
        <p:spPr>
          <a:xfrm>
            <a:off x="3749040" y="2633472"/>
            <a:ext cx="4892040" cy="43891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300"/>
              <a:buFont typeface="Inter"/>
              <a:buNone/>
            </a:pPr>
            <a:r>
              <a:rPr b="0" i="0" lang="en-US" sz="1300" u="none" cap="none" strike="noStrike">
                <a:solidFill>
                  <a:srgbClr val="FFFFFF"/>
                </a:solidFill>
                <a:latin typeface="Inter"/>
                <a:ea typeface="Inter"/>
                <a:cs typeface="Inter"/>
                <a:sym typeface="Inter"/>
              </a:rPr>
              <a:t>npm test</a:t>
            </a:r>
            <a:endParaRPr b="0" i="0" sz="1300" u="none" cap="none" strike="noStrike">
              <a:solidFill>
                <a:schemeClr val="dk1"/>
              </a:solidFill>
              <a:latin typeface="Calibri"/>
              <a:ea typeface="Calibri"/>
              <a:cs typeface="Calibri"/>
              <a:sym typeface="Calibri"/>
            </a:endParaRPr>
          </a:p>
        </p:txBody>
      </p:sp>
      <p:sp>
        <p:nvSpPr>
          <p:cNvPr id="380" name="Google Shape;380;p18"/>
          <p:cNvSpPr/>
          <p:nvPr/>
        </p:nvSpPr>
        <p:spPr>
          <a:xfrm>
            <a:off x="502920" y="3067812"/>
            <a:ext cx="8138160" cy="5486"/>
          </a:xfrm>
          <a:prstGeom prst="rect">
            <a:avLst/>
          </a:prstGeom>
          <a:solidFill>
            <a:srgbClr val="24242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1" name="Google Shape;381;p18"/>
          <p:cNvSpPr/>
          <p:nvPr/>
        </p:nvSpPr>
        <p:spPr>
          <a:xfrm>
            <a:off x="502920" y="3072384"/>
            <a:ext cx="3108960" cy="43891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300"/>
              <a:buFont typeface="Inter"/>
              <a:buNone/>
            </a:pPr>
            <a:r>
              <a:rPr b="0" i="0" lang="en-US" sz="1300" u="none" cap="none" strike="noStrike">
                <a:solidFill>
                  <a:srgbClr val="FFFFFF"/>
                </a:solidFill>
                <a:latin typeface="Inter"/>
                <a:ea typeface="Inter"/>
                <a:cs typeface="Inter"/>
                <a:sym typeface="Inter"/>
              </a:rPr>
              <a:t>Jest, direct</a:t>
            </a:r>
            <a:endParaRPr b="0" i="0" sz="1300" u="none" cap="none" strike="noStrike">
              <a:solidFill>
                <a:schemeClr val="dk1"/>
              </a:solidFill>
              <a:latin typeface="Calibri"/>
              <a:ea typeface="Calibri"/>
              <a:cs typeface="Calibri"/>
              <a:sym typeface="Calibri"/>
            </a:endParaRPr>
          </a:p>
        </p:txBody>
      </p:sp>
      <p:sp>
        <p:nvSpPr>
          <p:cNvPr id="382" name="Google Shape;382;p18"/>
          <p:cNvSpPr/>
          <p:nvPr/>
        </p:nvSpPr>
        <p:spPr>
          <a:xfrm>
            <a:off x="3749040" y="3072384"/>
            <a:ext cx="4892040" cy="43891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300"/>
              <a:buFont typeface="Inter"/>
              <a:buNone/>
            </a:pPr>
            <a:r>
              <a:rPr b="0" i="0" lang="en-US" sz="1300" u="none" cap="none" strike="noStrike">
                <a:solidFill>
                  <a:srgbClr val="FFFFFF"/>
                </a:solidFill>
                <a:latin typeface="Inter"/>
                <a:ea typeface="Inter"/>
                <a:cs typeface="Inter"/>
                <a:sym typeface="Inter"/>
              </a:rPr>
              <a:t>npx jest --no-coverage</a:t>
            </a:r>
            <a:endParaRPr b="0" i="0" sz="1300" u="none" cap="none" strike="noStrike">
              <a:solidFill>
                <a:schemeClr val="dk1"/>
              </a:solidFill>
              <a:latin typeface="Calibri"/>
              <a:ea typeface="Calibri"/>
              <a:cs typeface="Calibri"/>
              <a:sym typeface="Calibri"/>
            </a:endParaRPr>
          </a:p>
        </p:txBody>
      </p:sp>
      <p:sp>
        <p:nvSpPr>
          <p:cNvPr id="383" name="Google Shape;383;p18"/>
          <p:cNvSpPr/>
          <p:nvPr/>
        </p:nvSpPr>
        <p:spPr>
          <a:xfrm>
            <a:off x="502920" y="3506724"/>
            <a:ext cx="8138160" cy="5486"/>
          </a:xfrm>
          <a:prstGeom prst="rect">
            <a:avLst/>
          </a:prstGeom>
          <a:solidFill>
            <a:srgbClr val="24242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4" name="Google Shape;384;p18"/>
          <p:cNvSpPr/>
          <p:nvPr/>
        </p:nvSpPr>
        <p:spPr>
          <a:xfrm>
            <a:off x="502920" y="3511296"/>
            <a:ext cx="3108960" cy="43891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300"/>
              <a:buFont typeface="Inter"/>
              <a:buNone/>
            </a:pPr>
            <a:r>
              <a:rPr b="0" i="0" lang="en-US" sz="1300" u="none" cap="none" strike="noStrike">
                <a:solidFill>
                  <a:srgbClr val="FFFFFF"/>
                </a:solidFill>
                <a:latin typeface="Inter"/>
                <a:ea typeface="Inter"/>
                <a:cs typeface="Inter"/>
                <a:sym typeface="Inter"/>
              </a:rPr>
              <a:t>pytest</a:t>
            </a:r>
            <a:endParaRPr b="0" i="0" sz="1300" u="none" cap="none" strike="noStrike">
              <a:solidFill>
                <a:schemeClr val="dk1"/>
              </a:solidFill>
              <a:latin typeface="Calibri"/>
              <a:ea typeface="Calibri"/>
              <a:cs typeface="Calibri"/>
              <a:sym typeface="Calibri"/>
            </a:endParaRPr>
          </a:p>
        </p:txBody>
      </p:sp>
      <p:sp>
        <p:nvSpPr>
          <p:cNvPr id="385" name="Google Shape;385;p18"/>
          <p:cNvSpPr/>
          <p:nvPr/>
        </p:nvSpPr>
        <p:spPr>
          <a:xfrm>
            <a:off x="3749040" y="3511296"/>
            <a:ext cx="4892040" cy="43891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300"/>
              <a:buFont typeface="Inter"/>
              <a:buNone/>
            </a:pPr>
            <a:r>
              <a:rPr b="0" i="0" lang="en-US" sz="1300" u="none" cap="none" strike="noStrike">
                <a:solidFill>
                  <a:srgbClr val="FFFFFF"/>
                </a:solidFill>
                <a:latin typeface="Inter"/>
                <a:ea typeface="Inter"/>
                <a:cs typeface="Inter"/>
                <a:sym typeface="Inter"/>
              </a:rPr>
              <a:t>python -m pytest</a:t>
            </a:r>
            <a:endParaRPr b="0" i="0" sz="1300" u="none" cap="none" strike="noStrike">
              <a:solidFill>
                <a:schemeClr val="dk1"/>
              </a:solidFill>
              <a:latin typeface="Calibri"/>
              <a:ea typeface="Calibri"/>
              <a:cs typeface="Calibri"/>
              <a:sym typeface="Calibri"/>
            </a:endParaRPr>
          </a:p>
        </p:txBody>
      </p:sp>
      <p:sp>
        <p:nvSpPr>
          <p:cNvPr id="386" name="Google Shape;386;p18"/>
          <p:cNvSpPr/>
          <p:nvPr/>
        </p:nvSpPr>
        <p:spPr>
          <a:xfrm>
            <a:off x="502920" y="3945636"/>
            <a:ext cx="8138160" cy="5486"/>
          </a:xfrm>
          <a:prstGeom prst="rect">
            <a:avLst/>
          </a:prstGeom>
          <a:solidFill>
            <a:srgbClr val="24242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7" name="Google Shape;387;p18"/>
          <p:cNvSpPr/>
          <p:nvPr/>
        </p:nvSpPr>
        <p:spPr>
          <a:xfrm>
            <a:off x="502920" y="3950208"/>
            <a:ext cx="3108960" cy="43891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300"/>
              <a:buFont typeface="Inter"/>
              <a:buNone/>
            </a:pPr>
            <a:r>
              <a:rPr b="0" i="0" lang="en-US" sz="1300" u="none" cap="none" strike="noStrike">
                <a:solidFill>
                  <a:srgbClr val="FFFFFF"/>
                </a:solidFill>
                <a:latin typeface="Inter"/>
                <a:ea typeface="Inter"/>
                <a:cs typeface="Inter"/>
                <a:sym typeface="Inter"/>
              </a:rPr>
              <a:t>Go</a:t>
            </a:r>
            <a:endParaRPr b="0" i="0" sz="1300" u="none" cap="none" strike="noStrike">
              <a:solidFill>
                <a:schemeClr val="dk1"/>
              </a:solidFill>
              <a:latin typeface="Calibri"/>
              <a:ea typeface="Calibri"/>
              <a:cs typeface="Calibri"/>
              <a:sym typeface="Calibri"/>
            </a:endParaRPr>
          </a:p>
        </p:txBody>
      </p:sp>
      <p:sp>
        <p:nvSpPr>
          <p:cNvPr id="388" name="Google Shape;388;p18"/>
          <p:cNvSpPr/>
          <p:nvPr/>
        </p:nvSpPr>
        <p:spPr>
          <a:xfrm>
            <a:off x="3749040" y="3950208"/>
            <a:ext cx="4892040" cy="43891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300"/>
              <a:buFont typeface="Inter"/>
              <a:buNone/>
            </a:pPr>
            <a:r>
              <a:rPr b="0" i="0" lang="en-US" sz="1300" u="none" cap="none" strike="noStrike">
                <a:solidFill>
                  <a:srgbClr val="FFFFFF"/>
                </a:solidFill>
                <a:latin typeface="Inter"/>
                <a:ea typeface="Inter"/>
                <a:cs typeface="Inter"/>
                <a:sym typeface="Inter"/>
              </a:rPr>
              <a:t>go test ./...</a:t>
            </a:r>
            <a:endParaRPr b="0" i="0" sz="1300" u="none" cap="none" strike="noStrike">
              <a:solidFill>
                <a:schemeClr val="dk1"/>
              </a:solidFill>
              <a:latin typeface="Calibri"/>
              <a:ea typeface="Calibri"/>
              <a:cs typeface="Calibri"/>
              <a:sym typeface="Calibri"/>
            </a:endParaRPr>
          </a:p>
        </p:txBody>
      </p:sp>
      <p:sp>
        <p:nvSpPr>
          <p:cNvPr id="389" name="Google Shape;389;p18"/>
          <p:cNvSpPr/>
          <p:nvPr/>
        </p:nvSpPr>
        <p:spPr>
          <a:xfrm>
            <a:off x="502920" y="4572000"/>
            <a:ext cx="8138160" cy="219456"/>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A8A8A8"/>
              </a:buClr>
              <a:buSzPts val="1100"/>
              <a:buFont typeface="Inter"/>
              <a:buNone/>
            </a:pPr>
            <a:r>
              <a:rPr b="0" i="0" lang="en-US" sz="1100" u="none" cap="none" strike="noStrike">
                <a:solidFill>
                  <a:srgbClr val="A8A8A8"/>
                </a:solidFill>
                <a:latin typeface="Inter"/>
                <a:ea typeface="Inter"/>
                <a:cs typeface="Inter"/>
                <a:sym typeface="Inter"/>
              </a:rPr>
              <a:t>The hook structure is identical across runners. Only the command changes.</a:t>
            </a:r>
            <a:endParaRPr b="0" i="0" sz="1100" u="none" cap="none" strike="noStrike">
              <a:solidFill>
                <a:schemeClr val="dk1"/>
              </a:solidFill>
              <a:latin typeface="Calibri"/>
              <a:ea typeface="Calibri"/>
              <a:cs typeface="Calibri"/>
              <a:sym typeface="Calibri"/>
            </a:endParaRPr>
          </a:p>
        </p:txBody>
      </p:sp>
      <p:sp>
        <p:nvSpPr>
          <p:cNvPr id="390" name="Google Shape;390;p18"/>
          <p:cNvSpPr/>
          <p:nvPr/>
        </p:nvSpPr>
        <p:spPr>
          <a:xfrm>
            <a:off x="502920" y="4846320"/>
            <a:ext cx="406908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C6C6C"/>
              </a:buClr>
              <a:buSzPts val="800"/>
              <a:buFont typeface="Inter"/>
              <a:buNone/>
            </a:pPr>
            <a:r>
              <a:rPr b="0" i="0" lang="en-US" sz="800" u="none" cap="none" strike="noStrike">
                <a:solidFill>
                  <a:srgbClr val="6C6C6C"/>
                </a:solidFill>
                <a:latin typeface="Inter"/>
                <a:ea typeface="Inter"/>
                <a:cs typeface="Inter"/>
                <a:sym typeface="Inter"/>
              </a:rPr>
              <a:t>TDD with Agent mode</a:t>
            </a:r>
            <a:endParaRPr b="0" i="0" sz="800" u="none" cap="none" strike="noStrike">
              <a:solidFill>
                <a:schemeClr val="dk1"/>
              </a:solidFill>
              <a:latin typeface="Calibri"/>
              <a:ea typeface="Calibri"/>
              <a:cs typeface="Calibri"/>
              <a:sym typeface="Calibri"/>
            </a:endParaRPr>
          </a:p>
        </p:txBody>
      </p:sp>
      <p:sp>
        <p:nvSpPr>
          <p:cNvPr id="391" name="Google Shape;391;p18"/>
          <p:cNvSpPr/>
          <p:nvPr/>
        </p:nvSpPr>
        <p:spPr>
          <a:xfrm>
            <a:off x="4572000" y="4846320"/>
            <a:ext cx="4069080" cy="201168"/>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6C6C6C"/>
              </a:buClr>
              <a:buSzPts val="800"/>
              <a:buFont typeface="Inter"/>
              <a:buNone/>
            </a:pPr>
            <a:r>
              <a:rPr b="0" i="0" lang="en-US" sz="800" u="none" cap="none" strike="noStrike">
                <a:solidFill>
                  <a:srgbClr val="6C6C6C"/>
                </a:solidFill>
                <a:latin typeface="Inter"/>
                <a:ea typeface="Inter"/>
                <a:cs typeface="Inter"/>
                <a:sym typeface="Inter"/>
              </a:rPr>
              <a:t>18 / 24</a:t>
            </a:r>
            <a:endParaRPr b="0" i="0" sz="800" u="none" cap="none" strike="noStrike">
              <a:solidFill>
                <a:schemeClr val="dk1"/>
              </a:solidFill>
              <a:latin typeface="Calibri"/>
              <a:ea typeface="Calibri"/>
              <a:cs typeface="Calibri"/>
              <a:sym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396" name="Shape 396"/>
        <p:cNvGrpSpPr/>
        <p:nvPr/>
      </p:nvGrpSpPr>
      <p:grpSpPr>
        <a:xfrm>
          <a:off x="0" y="0"/>
          <a:ext cx="0" cy="0"/>
          <a:chOff x="0" y="0"/>
          <a:chExt cx="0" cy="0"/>
        </a:xfrm>
      </p:grpSpPr>
      <p:sp>
        <p:nvSpPr>
          <p:cNvPr id="397" name="Google Shape;397;p19"/>
          <p:cNvSpPr/>
          <p:nvPr/>
        </p:nvSpPr>
        <p:spPr>
          <a:xfrm>
            <a:off x="502920" y="384048"/>
            <a:ext cx="81381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SAFETY VALVE</a:t>
            </a:r>
            <a:endParaRPr b="0" i="0" sz="750" u="none" cap="none" strike="noStrike">
              <a:solidFill>
                <a:schemeClr val="dk1"/>
              </a:solidFill>
              <a:latin typeface="Calibri"/>
              <a:ea typeface="Calibri"/>
              <a:cs typeface="Calibri"/>
              <a:sym typeface="Calibri"/>
            </a:endParaRPr>
          </a:p>
        </p:txBody>
      </p:sp>
      <p:sp>
        <p:nvSpPr>
          <p:cNvPr id="398" name="Google Shape;398;p19"/>
          <p:cNvSpPr/>
          <p:nvPr/>
        </p:nvSpPr>
        <p:spPr>
          <a:xfrm>
            <a:off x="502920" y="621792"/>
            <a:ext cx="8138160" cy="77724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200"/>
              <a:buFont typeface="Inter"/>
              <a:buNone/>
            </a:pPr>
            <a:r>
              <a:rPr b="0" i="0" lang="en-US" sz="3200" u="none" cap="none" strike="noStrike">
                <a:solidFill>
                  <a:srgbClr val="FFFFFF"/>
                </a:solidFill>
                <a:latin typeface="Inter"/>
                <a:ea typeface="Inter"/>
                <a:cs typeface="Inter"/>
                <a:sym typeface="Inter"/>
              </a:rPr>
              <a:t>Setting a retry limit</a:t>
            </a:r>
            <a:endParaRPr b="0" i="0" sz="3200" u="none" cap="none" strike="noStrike">
              <a:solidFill>
                <a:schemeClr val="dk1"/>
              </a:solidFill>
              <a:latin typeface="Calibri"/>
              <a:ea typeface="Calibri"/>
              <a:cs typeface="Calibri"/>
              <a:sym typeface="Calibri"/>
            </a:endParaRPr>
          </a:p>
        </p:txBody>
      </p:sp>
      <p:sp>
        <p:nvSpPr>
          <p:cNvPr id="399" name="Google Shape;399;p19"/>
          <p:cNvSpPr/>
          <p:nvPr/>
        </p:nvSpPr>
        <p:spPr>
          <a:xfrm>
            <a:off x="502920" y="1417320"/>
            <a:ext cx="100584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0" name="Google Shape;400;p19"/>
          <p:cNvSpPr/>
          <p:nvPr/>
        </p:nvSpPr>
        <p:spPr>
          <a:xfrm>
            <a:off x="502920" y="1828800"/>
            <a:ext cx="2286000" cy="192024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14000"/>
              <a:buFont typeface="Inter"/>
              <a:buNone/>
            </a:pPr>
            <a:r>
              <a:rPr b="0" i="0" lang="en-US" sz="14000" u="none" cap="none" strike="noStrike">
                <a:solidFill>
                  <a:srgbClr val="E8339A"/>
                </a:solidFill>
                <a:latin typeface="Inter"/>
                <a:ea typeface="Inter"/>
                <a:cs typeface="Inter"/>
                <a:sym typeface="Inter"/>
              </a:rPr>
              <a:t>5</a:t>
            </a:r>
            <a:endParaRPr b="0" i="0" sz="14000" u="none" cap="none" strike="noStrike">
              <a:solidFill>
                <a:schemeClr val="dk1"/>
              </a:solidFill>
              <a:latin typeface="Calibri"/>
              <a:ea typeface="Calibri"/>
              <a:cs typeface="Calibri"/>
              <a:sym typeface="Calibri"/>
            </a:endParaRPr>
          </a:p>
        </p:txBody>
      </p:sp>
      <p:sp>
        <p:nvSpPr>
          <p:cNvPr id="401" name="Google Shape;401;p19"/>
          <p:cNvSpPr/>
          <p:nvPr/>
        </p:nvSpPr>
        <p:spPr>
          <a:xfrm>
            <a:off x="502920" y="3977640"/>
            <a:ext cx="292608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800"/>
              <a:buFont typeface="Inter"/>
              <a:buNone/>
            </a:pPr>
            <a:r>
              <a:rPr b="0" i="0" lang="en-US" sz="800" u="none" cap="none" strike="noStrike">
                <a:solidFill>
                  <a:srgbClr val="E8339A"/>
                </a:solidFill>
                <a:latin typeface="Inter"/>
                <a:ea typeface="Inter"/>
                <a:cs typeface="Inter"/>
                <a:sym typeface="Inter"/>
              </a:rPr>
              <a:t>ITERATIONS  ·  DEFAULT</a:t>
            </a:r>
            <a:endParaRPr b="0" i="0" sz="800" u="none" cap="none" strike="noStrike">
              <a:solidFill>
                <a:schemeClr val="dk1"/>
              </a:solidFill>
              <a:latin typeface="Calibri"/>
              <a:ea typeface="Calibri"/>
              <a:cs typeface="Calibri"/>
              <a:sym typeface="Calibri"/>
            </a:endParaRPr>
          </a:p>
        </p:txBody>
      </p:sp>
      <p:sp>
        <p:nvSpPr>
          <p:cNvPr id="402" name="Google Shape;402;p19"/>
          <p:cNvSpPr/>
          <p:nvPr/>
        </p:nvSpPr>
        <p:spPr>
          <a:xfrm>
            <a:off x="3977640" y="1783080"/>
            <a:ext cx="4663440" cy="640080"/>
          </a:xfrm>
          <a:prstGeom prst="rect">
            <a:avLst/>
          </a:prstGeom>
          <a:noFill/>
          <a:ln>
            <a:noFill/>
          </a:ln>
        </p:spPr>
        <p:txBody>
          <a:bodyPr anchorCtr="0" anchor="t" bIns="0" lIns="0" spcFirstLastPara="1" rIns="0" wrap="square" tIns="0">
            <a:noAutofit/>
          </a:bodyPr>
          <a:lstStyle/>
          <a:p>
            <a:pPr indent="0" lvl="0" marL="0" marR="0" rtl="0" algn="l">
              <a:lnSpc>
                <a:spcPct val="125000"/>
              </a:lnSpc>
              <a:spcBef>
                <a:spcPts val="0"/>
              </a:spcBef>
              <a:spcAft>
                <a:spcPts val="0"/>
              </a:spcAft>
              <a:buClr>
                <a:srgbClr val="FFFFFF"/>
              </a:buClr>
              <a:buSzPts val="1900"/>
              <a:buFont typeface="Inter"/>
              <a:buNone/>
            </a:pPr>
            <a:r>
              <a:rPr b="0" i="0" lang="en-US" sz="1900" u="none" cap="none" strike="noStrike">
                <a:solidFill>
                  <a:srgbClr val="FFFFFF"/>
                </a:solidFill>
                <a:latin typeface="Inter"/>
                <a:ea typeface="Inter"/>
                <a:cs typeface="Inter"/>
                <a:sym typeface="Inter"/>
              </a:rPr>
              <a:t>loop_limit caps the automatic follow-up loop.</a:t>
            </a:r>
            <a:endParaRPr b="0" i="0" sz="1900" u="none" cap="none" strike="noStrike">
              <a:solidFill>
                <a:schemeClr val="dk1"/>
              </a:solidFill>
              <a:latin typeface="Calibri"/>
              <a:ea typeface="Calibri"/>
              <a:cs typeface="Calibri"/>
              <a:sym typeface="Calibri"/>
            </a:endParaRPr>
          </a:p>
        </p:txBody>
      </p:sp>
      <p:sp>
        <p:nvSpPr>
          <p:cNvPr id="403" name="Google Shape;403;p19"/>
          <p:cNvSpPr/>
          <p:nvPr/>
        </p:nvSpPr>
        <p:spPr>
          <a:xfrm>
            <a:off x="3977640" y="2606040"/>
            <a:ext cx="228600" cy="34747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300"/>
              <a:buFont typeface="Inter"/>
              <a:buNone/>
            </a:pPr>
            <a:r>
              <a:rPr b="0" i="0" lang="en-US" sz="1300" u="none" cap="none" strike="noStrike">
                <a:solidFill>
                  <a:srgbClr val="E8339A"/>
                </a:solidFill>
                <a:latin typeface="Inter"/>
                <a:ea typeface="Inter"/>
                <a:cs typeface="Inter"/>
                <a:sym typeface="Inter"/>
              </a:rPr>
              <a:t>—</a:t>
            </a:r>
            <a:endParaRPr b="0" i="0" sz="1300" u="none" cap="none" strike="noStrike">
              <a:solidFill>
                <a:schemeClr val="dk1"/>
              </a:solidFill>
              <a:latin typeface="Calibri"/>
              <a:ea typeface="Calibri"/>
              <a:cs typeface="Calibri"/>
              <a:sym typeface="Calibri"/>
            </a:endParaRPr>
          </a:p>
        </p:txBody>
      </p:sp>
      <p:sp>
        <p:nvSpPr>
          <p:cNvPr id="404" name="Google Shape;404;p19"/>
          <p:cNvSpPr/>
          <p:nvPr/>
        </p:nvSpPr>
        <p:spPr>
          <a:xfrm>
            <a:off x="4251960" y="2606040"/>
            <a:ext cx="4389120" cy="50292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Without a cap, Agent loops indefinitely when it can’t reach green.</a:t>
            </a:r>
            <a:endParaRPr b="0" i="0" sz="1200" u="none" cap="none" strike="noStrike">
              <a:solidFill>
                <a:schemeClr val="dk1"/>
              </a:solidFill>
              <a:latin typeface="Calibri"/>
              <a:ea typeface="Calibri"/>
              <a:cs typeface="Calibri"/>
              <a:sym typeface="Calibri"/>
            </a:endParaRPr>
          </a:p>
        </p:txBody>
      </p:sp>
      <p:sp>
        <p:nvSpPr>
          <p:cNvPr id="405" name="Google Shape;405;p19"/>
          <p:cNvSpPr/>
          <p:nvPr/>
        </p:nvSpPr>
        <p:spPr>
          <a:xfrm>
            <a:off x="3977640" y="3099816"/>
            <a:ext cx="228600" cy="34747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300"/>
              <a:buFont typeface="Inter"/>
              <a:buNone/>
            </a:pPr>
            <a:r>
              <a:rPr b="0" i="0" lang="en-US" sz="1300" u="none" cap="none" strike="noStrike">
                <a:solidFill>
                  <a:srgbClr val="E8339A"/>
                </a:solidFill>
                <a:latin typeface="Inter"/>
                <a:ea typeface="Inter"/>
                <a:cs typeface="Inter"/>
                <a:sym typeface="Inter"/>
              </a:rPr>
              <a:t>—</a:t>
            </a:r>
            <a:endParaRPr b="0" i="0" sz="1300" u="none" cap="none" strike="noStrike">
              <a:solidFill>
                <a:schemeClr val="dk1"/>
              </a:solidFill>
              <a:latin typeface="Calibri"/>
              <a:ea typeface="Calibri"/>
              <a:cs typeface="Calibri"/>
              <a:sym typeface="Calibri"/>
            </a:endParaRPr>
          </a:p>
        </p:txBody>
      </p:sp>
      <p:sp>
        <p:nvSpPr>
          <p:cNvPr id="406" name="Google Shape;406;p19"/>
          <p:cNvSpPr/>
          <p:nvPr/>
        </p:nvSpPr>
        <p:spPr>
          <a:xfrm>
            <a:off x="4252022" y="3022153"/>
            <a:ext cx="4389000" cy="502800"/>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The 5 you saw on slide 12 is already set. This is the recap.</a:t>
            </a:r>
            <a:endParaRPr b="0" i="0" sz="1200" u="none" cap="none" strike="noStrike">
              <a:solidFill>
                <a:schemeClr val="dk1"/>
              </a:solidFill>
              <a:latin typeface="Calibri"/>
              <a:ea typeface="Calibri"/>
              <a:cs typeface="Calibri"/>
              <a:sym typeface="Calibri"/>
            </a:endParaRPr>
          </a:p>
        </p:txBody>
      </p:sp>
      <p:sp>
        <p:nvSpPr>
          <p:cNvPr id="407" name="Google Shape;407;p19"/>
          <p:cNvSpPr/>
          <p:nvPr/>
        </p:nvSpPr>
        <p:spPr>
          <a:xfrm>
            <a:off x="3977640" y="3593592"/>
            <a:ext cx="228600" cy="34747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300"/>
              <a:buFont typeface="Inter"/>
              <a:buNone/>
            </a:pPr>
            <a:r>
              <a:rPr b="0" i="0" lang="en-US" sz="1300" u="none" cap="none" strike="noStrike">
                <a:solidFill>
                  <a:srgbClr val="E8339A"/>
                </a:solidFill>
                <a:latin typeface="Inter"/>
                <a:ea typeface="Inter"/>
                <a:cs typeface="Inter"/>
                <a:sym typeface="Inter"/>
              </a:rPr>
              <a:t>—</a:t>
            </a:r>
            <a:endParaRPr b="0" i="0" sz="1300" u="none" cap="none" strike="noStrike">
              <a:solidFill>
                <a:schemeClr val="dk1"/>
              </a:solidFill>
              <a:latin typeface="Calibri"/>
              <a:ea typeface="Calibri"/>
              <a:cs typeface="Calibri"/>
              <a:sym typeface="Calibri"/>
            </a:endParaRPr>
          </a:p>
        </p:txBody>
      </p:sp>
      <p:sp>
        <p:nvSpPr>
          <p:cNvPr id="408" name="Google Shape;408;p19"/>
          <p:cNvSpPr/>
          <p:nvPr/>
        </p:nvSpPr>
        <p:spPr>
          <a:xfrm>
            <a:off x="4251960" y="3593592"/>
            <a:ext cx="4389120" cy="50292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If the cap trips, a human should look. Usually means the spec is underdetermined.</a:t>
            </a:r>
            <a:endParaRPr b="0" i="0" sz="1200" u="none" cap="none" strike="noStrike">
              <a:solidFill>
                <a:schemeClr val="dk1"/>
              </a:solidFill>
              <a:latin typeface="Calibri"/>
              <a:ea typeface="Calibri"/>
              <a:cs typeface="Calibri"/>
              <a:sym typeface="Calibri"/>
            </a:endParaRPr>
          </a:p>
        </p:txBody>
      </p:sp>
      <p:sp>
        <p:nvSpPr>
          <p:cNvPr id="409" name="Google Shape;409;p19"/>
          <p:cNvSpPr/>
          <p:nvPr/>
        </p:nvSpPr>
        <p:spPr>
          <a:xfrm>
            <a:off x="3977640" y="4087368"/>
            <a:ext cx="228600" cy="34747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300"/>
              <a:buFont typeface="Inter"/>
              <a:buNone/>
            </a:pPr>
            <a:r>
              <a:rPr b="0" i="0" lang="en-US" sz="1300" u="none" cap="none" strike="noStrike">
                <a:solidFill>
                  <a:srgbClr val="E8339A"/>
                </a:solidFill>
                <a:latin typeface="Inter"/>
                <a:ea typeface="Inter"/>
                <a:cs typeface="Inter"/>
                <a:sym typeface="Inter"/>
              </a:rPr>
              <a:t>—</a:t>
            </a:r>
            <a:endParaRPr b="0" i="0" sz="1300" u="none" cap="none" strike="noStrike">
              <a:solidFill>
                <a:schemeClr val="dk1"/>
              </a:solidFill>
              <a:latin typeface="Calibri"/>
              <a:ea typeface="Calibri"/>
              <a:cs typeface="Calibri"/>
              <a:sym typeface="Calibri"/>
            </a:endParaRPr>
          </a:p>
        </p:txBody>
      </p:sp>
      <p:sp>
        <p:nvSpPr>
          <p:cNvPr id="410" name="Google Shape;410;p19"/>
          <p:cNvSpPr/>
          <p:nvPr/>
        </p:nvSpPr>
        <p:spPr>
          <a:xfrm>
            <a:off x="4251960" y="4087368"/>
            <a:ext cx="4389120" cy="50292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Set loop_limit to null only for long CI-style loops, not interactive work.</a:t>
            </a:r>
            <a:endParaRPr b="0" i="0" sz="1200" u="none" cap="none" strike="noStrike">
              <a:solidFill>
                <a:schemeClr val="dk1"/>
              </a:solidFill>
              <a:latin typeface="Calibri"/>
              <a:ea typeface="Calibri"/>
              <a:cs typeface="Calibri"/>
              <a:sym typeface="Calibri"/>
            </a:endParaRPr>
          </a:p>
        </p:txBody>
      </p:sp>
      <p:sp>
        <p:nvSpPr>
          <p:cNvPr id="411" name="Google Shape;411;p19"/>
          <p:cNvSpPr/>
          <p:nvPr/>
        </p:nvSpPr>
        <p:spPr>
          <a:xfrm>
            <a:off x="502920" y="4846320"/>
            <a:ext cx="406908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C6C6C"/>
              </a:buClr>
              <a:buSzPts val="800"/>
              <a:buFont typeface="Inter"/>
              <a:buNone/>
            </a:pPr>
            <a:r>
              <a:rPr b="0" i="0" lang="en-US" sz="800" u="none" cap="none" strike="noStrike">
                <a:solidFill>
                  <a:srgbClr val="6C6C6C"/>
                </a:solidFill>
                <a:latin typeface="Inter"/>
                <a:ea typeface="Inter"/>
                <a:cs typeface="Inter"/>
                <a:sym typeface="Inter"/>
              </a:rPr>
              <a:t>TDD with Agent mode</a:t>
            </a:r>
            <a:endParaRPr b="0" i="0" sz="800" u="none" cap="none" strike="noStrike">
              <a:solidFill>
                <a:schemeClr val="dk1"/>
              </a:solidFill>
              <a:latin typeface="Calibri"/>
              <a:ea typeface="Calibri"/>
              <a:cs typeface="Calibri"/>
              <a:sym typeface="Calibri"/>
            </a:endParaRPr>
          </a:p>
        </p:txBody>
      </p:sp>
      <p:sp>
        <p:nvSpPr>
          <p:cNvPr id="412" name="Google Shape;412;p19"/>
          <p:cNvSpPr/>
          <p:nvPr/>
        </p:nvSpPr>
        <p:spPr>
          <a:xfrm>
            <a:off x="4572000" y="4846320"/>
            <a:ext cx="4069080" cy="201168"/>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6C6C6C"/>
              </a:buClr>
              <a:buSzPts val="800"/>
              <a:buFont typeface="Inter"/>
              <a:buNone/>
            </a:pPr>
            <a:r>
              <a:rPr b="0" i="0" lang="en-US" sz="800" u="none" cap="none" strike="noStrike">
                <a:solidFill>
                  <a:srgbClr val="6C6C6C"/>
                </a:solidFill>
                <a:latin typeface="Inter"/>
                <a:ea typeface="Inter"/>
                <a:cs typeface="Inter"/>
                <a:sym typeface="Inter"/>
              </a:rPr>
              <a:t>19 / 24</a:t>
            </a:r>
            <a:endParaRPr b="0" i="0" sz="800" u="none" cap="none" strike="noStrike">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26" name="Shape 26"/>
        <p:cNvGrpSpPr/>
        <p:nvPr/>
      </p:nvGrpSpPr>
      <p:grpSpPr>
        <a:xfrm>
          <a:off x="0" y="0"/>
          <a:ext cx="0" cy="0"/>
          <a:chOff x="0" y="0"/>
          <a:chExt cx="0" cy="0"/>
        </a:xfrm>
      </p:grpSpPr>
      <p:sp>
        <p:nvSpPr>
          <p:cNvPr id="27" name="Google Shape;27;p2"/>
          <p:cNvSpPr/>
          <p:nvPr/>
        </p:nvSpPr>
        <p:spPr>
          <a:xfrm>
            <a:off x="502920" y="384048"/>
            <a:ext cx="81381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AGENDA</a:t>
            </a:r>
            <a:endParaRPr b="0" i="0" sz="750" u="none" cap="none" strike="noStrike">
              <a:solidFill>
                <a:schemeClr val="dk1"/>
              </a:solidFill>
              <a:latin typeface="Calibri"/>
              <a:ea typeface="Calibri"/>
              <a:cs typeface="Calibri"/>
              <a:sym typeface="Calibri"/>
            </a:endParaRPr>
          </a:p>
        </p:txBody>
      </p:sp>
      <p:sp>
        <p:nvSpPr>
          <p:cNvPr id="28" name="Google Shape;28;p2"/>
          <p:cNvSpPr/>
          <p:nvPr/>
        </p:nvSpPr>
        <p:spPr>
          <a:xfrm>
            <a:off x="502920" y="621792"/>
            <a:ext cx="8138160" cy="77724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600"/>
              <a:buFont typeface="Inter"/>
              <a:buNone/>
            </a:pPr>
            <a:r>
              <a:rPr b="0" i="0" lang="en-US" sz="3600" u="none" cap="none" strike="noStrike">
                <a:solidFill>
                  <a:srgbClr val="FFFFFF"/>
                </a:solidFill>
                <a:latin typeface="Inter"/>
                <a:ea typeface="Inter"/>
                <a:cs typeface="Inter"/>
                <a:sym typeface="Inter"/>
              </a:rPr>
              <a:t>What we’ll cover</a:t>
            </a:r>
            <a:endParaRPr b="0" i="0" sz="3600" u="none" cap="none" strike="noStrike">
              <a:solidFill>
                <a:schemeClr val="dk1"/>
              </a:solidFill>
              <a:latin typeface="Calibri"/>
              <a:ea typeface="Calibri"/>
              <a:cs typeface="Calibri"/>
              <a:sym typeface="Calibri"/>
            </a:endParaRPr>
          </a:p>
        </p:txBody>
      </p:sp>
      <p:sp>
        <p:nvSpPr>
          <p:cNvPr id="29" name="Google Shape;29;p2"/>
          <p:cNvSpPr/>
          <p:nvPr/>
        </p:nvSpPr>
        <p:spPr>
          <a:xfrm>
            <a:off x="502920" y="1417320"/>
            <a:ext cx="100584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 name="Google Shape;30;p2"/>
          <p:cNvSpPr/>
          <p:nvPr/>
        </p:nvSpPr>
        <p:spPr>
          <a:xfrm>
            <a:off x="502920" y="1737360"/>
            <a:ext cx="685800" cy="56692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2000"/>
              <a:buFont typeface="Inter"/>
              <a:buNone/>
            </a:pPr>
            <a:r>
              <a:rPr b="0" i="0" lang="en-US" sz="2000" u="none" cap="none" strike="noStrike">
                <a:solidFill>
                  <a:srgbClr val="E8339A"/>
                </a:solidFill>
                <a:latin typeface="Inter"/>
                <a:ea typeface="Inter"/>
                <a:cs typeface="Inter"/>
                <a:sym typeface="Inter"/>
              </a:rPr>
              <a:t>01</a:t>
            </a:r>
            <a:endParaRPr b="0" i="0" sz="2000" u="none" cap="none" strike="noStrike">
              <a:solidFill>
                <a:schemeClr val="dk1"/>
              </a:solidFill>
              <a:latin typeface="Calibri"/>
              <a:ea typeface="Calibri"/>
              <a:cs typeface="Calibri"/>
              <a:sym typeface="Calibri"/>
            </a:endParaRPr>
          </a:p>
        </p:txBody>
      </p:sp>
      <p:sp>
        <p:nvSpPr>
          <p:cNvPr id="31" name="Google Shape;31;p2"/>
          <p:cNvSpPr/>
          <p:nvPr/>
        </p:nvSpPr>
        <p:spPr>
          <a:xfrm>
            <a:off x="1280160" y="1737360"/>
            <a:ext cx="7360920" cy="56692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600"/>
              <a:buFont typeface="Inter"/>
              <a:buNone/>
            </a:pPr>
            <a:r>
              <a:rPr b="0" i="0" lang="en-US" sz="1600" u="none" cap="none" strike="noStrike">
                <a:solidFill>
                  <a:srgbClr val="FFFFFF"/>
                </a:solidFill>
                <a:latin typeface="Inter"/>
                <a:ea typeface="Inter"/>
                <a:cs typeface="Inter"/>
                <a:sym typeface="Inter"/>
              </a:rPr>
              <a:t>Why tests and Agent mode pair so well</a:t>
            </a:r>
            <a:endParaRPr b="0" i="0" sz="1600" u="none" cap="none" strike="noStrike">
              <a:solidFill>
                <a:schemeClr val="dk1"/>
              </a:solidFill>
              <a:latin typeface="Calibri"/>
              <a:ea typeface="Calibri"/>
              <a:cs typeface="Calibri"/>
              <a:sym typeface="Calibri"/>
            </a:endParaRPr>
          </a:p>
        </p:txBody>
      </p:sp>
      <p:sp>
        <p:nvSpPr>
          <p:cNvPr id="32" name="Google Shape;32;p2"/>
          <p:cNvSpPr/>
          <p:nvPr/>
        </p:nvSpPr>
        <p:spPr>
          <a:xfrm>
            <a:off x="502920" y="2304288"/>
            <a:ext cx="685800" cy="56692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2000"/>
              <a:buFont typeface="Inter"/>
              <a:buNone/>
            </a:pPr>
            <a:r>
              <a:rPr b="0" i="0" lang="en-US" sz="2000" u="none" cap="none" strike="noStrike">
                <a:solidFill>
                  <a:srgbClr val="E8339A"/>
                </a:solidFill>
                <a:latin typeface="Inter"/>
                <a:ea typeface="Inter"/>
                <a:cs typeface="Inter"/>
                <a:sym typeface="Inter"/>
              </a:rPr>
              <a:t>02</a:t>
            </a:r>
            <a:endParaRPr b="0" i="0" sz="2000" u="none" cap="none" strike="noStrike">
              <a:solidFill>
                <a:schemeClr val="dk1"/>
              </a:solidFill>
              <a:latin typeface="Calibri"/>
              <a:ea typeface="Calibri"/>
              <a:cs typeface="Calibri"/>
              <a:sym typeface="Calibri"/>
            </a:endParaRPr>
          </a:p>
        </p:txBody>
      </p:sp>
      <p:sp>
        <p:nvSpPr>
          <p:cNvPr id="33" name="Google Shape;33;p2"/>
          <p:cNvSpPr/>
          <p:nvPr/>
        </p:nvSpPr>
        <p:spPr>
          <a:xfrm>
            <a:off x="1280160" y="2304288"/>
            <a:ext cx="7360920" cy="56692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600"/>
              <a:buFont typeface="Inter"/>
              <a:buNone/>
            </a:pPr>
            <a:r>
              <a:rPr b="0" i="0" lang="en-US" sz="1600" u="none" cap="none" strike="noStrike">
                <a:solidFill>
                  <a:srgbClr val="FFFFFF"/>
                </a:solidFill>
                <a:latin typeface="Inter"/>
                <a:ea typeface="Inter"/>
                <a:cs typeface="Inter"/>
                <a:sym typeface="Inter"/>
              </a:rPr>
              <a:t>The test loop: write tests, commit, let Agent implement</a:t>
            </a:r>
            <a:endParaRPr b="0" i="0" sz="1600" u="none" cap="none" strike="noStrike">
              <a:solidFill>
                <a:schemeClr val="dk1"/>
              </a:solidFill>
              <a:latin typeface="Calibri"/>
              <a:ea typeface="Calibri"/>
              <a:cs typeface="Calibri"/>
              <a:sym typeface="Calibri"/>
            </a:endParaRPr>
          </a:p>
        </p:txBody>
      </p:sp>
      <p:sp>
        <p:nvSpPr>
          <p:cNvPr id="34" name="Google Shape;34;p2"/>
          <p:cNvSpPr/>
          <p:nvPr/>
        </p:nvSpPr>
        <p:spPr>
          <a:xfrm>
            <a:off x="502920" y="2871216"/>
            <a:ext cx="685800" cy="56692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2000"/>
              <a:buFont typeface="Inter"/>
              <a:buNone/>
            </a:pPr>
            <a:r>
              <a:rPr b="0" i="0" lang="en-US" sz="2000" u="none" cap="none" strike="noStrike">
                <a:solidFill>
                  <a:srgbClr val="E8339A"/>
                </a:solidFill>
                <a:latin typeface="Inter"/>
                <a:ea typeface="Inter"/>
                <a:cs typeface="Inter"/>
                <a:sym typeface="Inter"/>
              </a:rPr>
              <a:t>03</a:t>
            </a:r>
            <a:endParaRPr b="0" i="0" sz="2000" u="none" cap="none" strike="noStrike">
              <a:solidFill>
                <a:schemeClr val="dk1"/>
              </a:solidFill>
              <a:latin typeface="Calibri"/>
              <a:ea typeface="Calibri"/>
              <a:cs typeface="Calibri"/>
              <a:sym typeface="Calibri"/>
            </a:endParaRPr>
          </a:p>
        </p:txBody>
      </p:sp>
      <p:sp>
        <p:nvSpPr>
          <p:cNvPr id="35" name="Google Shape;35;p2"/>
          <p:cNvSpPr/>
          <p:nvPr/>
        </p:nvSpPr>
        <p:spPr>
          <a:xfrm>
            <a:off x="1280160" y="2871216"/>
            <a:ext cx="7360920" cy="56692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600"/>
              <a:buFont typeface="Inter"/>
              <a:buNone/>
            </a:pPr>
            <a:r>
              <a:rPr b="0" i="0" lang="en-US" sz="1600" u="none" cap="none" strike="noStrike">
                <a:solidFill>
                  <a:srgbClr val="FFFFFF"/>
                </a:solidFill>
                <a:latin typeface="Inter"/>
                <a:ea typeface="Inter"/>
                <a:cs typeface="Inter"/>
                <a:sym typeface="Inter"/>
              </a:rPr>
              <a:t>Configuring a hook to close the loop automatically</a:t>
            </a:r>
            <a:endParaRPr b="0" i="0" sz="1600" u="none" cap="none" strike="noStrike">
              <a:solidFill>
                <a:schemeClr val="dk1"/>
              </a:solidFill>
              <a:latin typeface="Calibri"/>
              <a:ea typeface="Calibri"/>
              <a:cs typeface="Calibri"/>
              <a:sym typeface="Calibri"/>
            </a:endParaRPr>
          </a:p>
        </p:txBody>
      </p:sp>
      <p:sp>
        <p:nvSpPr>
          <p:cNvPr id="36" name="Google Shape;36;p2"/>
          <p:cNvSpPr/>
          <p:nvPr/>
        </p:nvSpPr>
        <p:spPr>
          <a:xfrm>
            <a:off x="502920" y="3438144"/>
            <a:ext cx="685800" cy="56692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2000"/>
              <a:buFont typeface="Inter"/>
              <a:buNone/>
            </a:pPr>
            <a:r>
              <a:rPr b="0" i="0" lang="en-US" sz="2000" u="none" cap="none" strike="noStrike">
                <a:solidFill>
                  <a:srgbClr val="E8339A"/>
                </a:solidFill>
                <a:latin typeface="Inter"/>
                <a:ea typeface="Inter"/>
                <a:cs typeface="Inter"/>
                <a:sym typeface="Inter"/>
              </a:rPr>
              <a:t>04</a:t>
            </a:r>
            <a:endParaRPr b="0" i="0" sz="2000" u="none" cap="none" strike="noStrike">
              <a:solidFill>
                <a:schemeClr val="dk1"/>
              </a:solidFill>
              <a:latin typeface="Calibri"/>
              <a:ea typeface="Calibri"/>
              <a:cs typeface="Calibri"/>
              <a:sym typeface="Calibri"/>
            </a:endParaRPr>
          </a:p>
        </p:txBody>
      </p:sp>
      <p:sp>
        <p:nvSpPr>
          <p:cNvPr id="37" name="Google Shape;37;p2"/>
          <p:cNvSpPr/>
          <p:nvPr/>
        </p:nvSpPr>
        <p:spPr>
          <a:xfrm>
            <a:off x="1280160" y="3438144"/>
            <a:ext cx="7360920" cy="56692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600"/>
              <a:buFont typeface="Inter"/>
              <a:buNone/>
            </a:pPr>
            <a:r>
              <a:rPr b="0" i="0" lang="en-US" sz="1600" u="none" cap="none" strike="noStrike">
                <a:solidFill>
                  <a:srgbClr val="FFFFFF"/>
                </a:solidFill>
                <a:latin typeface="Inter"/>
                <a:ea typeface="Inter"/>
                <a:cs typeface="Inter"/>
                <a:sym typeface="Inter"/>
              </a:rPr>
              <a:t>Live demo</a:t>
            </a:r>
            <a:endParaRPr b="0" i="0" sz="1600" u="none" cap="none" strike="noStrike">
              <a:solidFill>
                <a:schemeClr val="dk1"/>
              </a:solidFill>
              <a:latin typeface="Calibri"/>
              <a:ea typeface="Calibri"/>
              <a:cs typeface="Calibri"/>
              <a:sym typeface="Calibri"/>
            </a:endParaRPr>
          </a:p>
        </p:txBody>
      </p:sp>
      <p:sp>
        <p:nvSpPr>
          <p:cNvPr id="38" name="Google Shape;38;p2"/>
          <p:cNvSpPr/>
          <p:nvPr/>
        </p:nvSpPr>
        <p:spPr>
          <a:xfrm>
            <a:off x="502920" y="4005072"/>
            <a:ext cx="685800" cy="56692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2000"/>
              <a:buFont typeface="Inter"/>
              <a:buNone/>
            </a:pPr>
            <a:r>
              <a:rPr b="0" i="0" lang="en-US" sz="2000" u="none" cap="none" strike="noStrike">
                <a:solidFill>
                  <a:srgbClr val="E8339A"/>
                </a:solidFill>
                <a:latin typeface="Inter"/>
                <a:ea typeface="Inter"/>
                <a:cs typeface="Inter"/>
                <a:sym typeface="Inter"/>
              </a:rPr>
              <a:t>05</a:t>
            </a:r>
            <a:endParaRPr b="0" i="0" sz="2000" u="none" cap="none" strike="noStrike">
              <a:solidFill>
                <a:schemeClr val="dk1"/>
              </a:solidFill>
              <a:latin typeface="Calibri"/>
              <a:ea typeface="Calibri"/>
              <a:cs typeface="Calibri"/>
              <a:sym typeface="Calibri"/>
            </a:endParaRPr>
          </a:p>
        </p:txBody>
      </p:sp>
      <p:sp>
        <p:nvSpPr>
          <p:cNvPr id="39" name="Google Shape;39;p2"/>
          <p:cNvSpPr/>
          <p:nvPr/>
        </p:nvSpPr>
        <p:spPr>
          <a:xfrm>
            <a:off x="1280160" y="4005072"/>
            <a:ext cx="7360920" cy="56692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600"/>
              <a:buFont typeface="Inter"/>
              <a:buNone/>
            </a:pPr>
            <a:r>
              <a:rPr b="0" i="0" lang="en-US" sz="1600" u="none" cap="none" strike="noStrike">
                <a:solidFill>
                  <a:srgbClr val="FFFFFF"/>
                </a:solidFill>
                <a:latin typeface="Inter"/>
                <a:ea typeface="Inter"/>
                <a:cs typeface="Inter"/>
                <a:sym typeface="Inter"/>
              </a:rPr>
              <a:t>Where this workflow breaks down</a:t>
            </a:r>
            <a:endParaRPr b="0" i="0" sz="1600" u="none" cap="none" strike="noStrike">
              <a:solidFill>
                <a:schemeClr val="dk1"/>
              </a:solidFill>
              <a:latin typeface="Calibri"/>
              <a:ea typeface="Calibri"/>
              <a:cs typeface="Calibri"/>
              <a:sym typeface="Calibri"/>
            </a:endParaRPr>
          </a:p>
        </p:txBody>
      </p:sp>
      <p:sp>
        <p:nvSpPr>
          <p:cNvPr id="40" name="Google Shape;40;p2"/>
          <p:cNvSpPr/>
          <p:nvPr/>
        </p:nvSpPr>
        <p:spPr>
          <a:xfrm>
            <a:off x="502920" y="4846320"/>
            <a:ext cx="406908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C6C6C"/>
              </a:buClr>
              <a:buSzPts val="800"/>
              <a:buFont typeface="Inter"/>
              <a:buNone/>
            </a:pPr>
            <a:r>
              <a:rPr b="0" i="0" lang="en-US" sz="800" u="none" cap="none" strike="noStrike">
                <a:solidFill>
                  <a:srgbClr val="6C6C6C"/>
                </a:solidFill>
                <a:latin typeface="Inter"/>
                <a:ea typeface="Inter"/>
                <a:cs typeface="Inter"/>
                <a:sym typeface="Inter"/>
              </a:rPr>
              <a:t>TDD with Agent mode</a:t>
            </a:r>
            <a:endParaRPr b="0" i="0" sz="800" u="none" cap="none" strike="noStrike">
              <a:solidFill>
                <a:schemeClr val="dk1"/>
              </a:solidFill>
              <a:latin typeface="Calibri"/>
              <a:ea typeface="Calibri"/>
              <a:cs typeface="Calibri"/>
              <a:sym typeface="Calibri"/>
            </a:endParaRPr>
          </a:p>
        </p:txBody>
      </p:sp>
      <p:sp>
        <p:nvSpPr>
          <p:cNvPr id="41" name="Google Shape;41;p2"/>
          <p:cNvSpPr/>
          <p:nvPr/>
        </p:nvSpPr>
        <p:spPr>
          <a:xfrm>
            <a:off x="4572000" y="4846320"/>
            <a:ext cx="4069080" cy="201168"/>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6C6C6C"/>
              </a:buClr>
              <a:buSzPts val="800"/>
              <a:buFont typeface="Inter"/>
              <a:buNone/>
            </a:pPr>
            <a:r>
              <a:rPr b="0" i="0" lang="en-US" sz="800" u="none" cap="none" strike="noStrike">
                <a:solidFill>
                  <a:srgbClr val="6C6C6C"/>
                </a:solidFill>
                <a:latin typeface="Inter"/>
                <a:ea typeface="Inter"/>
                <a:cs typeface="Inter"/>
                <a:sym typeface="Inter"/>
              </a:rPr>
              <a:t>02 / 24</a:t>
            </a:r>
            <a:endParaRPr b="0" i="0" sz="800" u="none" cap="none" strike="noStrike">
              <a:solidFill>
                <a:schemeClr val="dk1"/>
              </a:solidFill>
              <a:latin typeface="Calibri"/>
              <a:ea typeface="Calibri"/>
              <a:cs typeface="Calibri"/>
              <a:sym typeface="Calibri"/>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417" name="Shape 417"/>
        <p:cNvGrpSpPr/>
        <p:nvPr/>
      </p:nvGrpSpPr>
      <p:grpSpPr>
        <a:xfrm>
          <a:off x="0" y="0"/>
          <a:ext cx="0" cy="0"/>
          <a:chOff x="0" y="0"/>
          <a:chExt cx="0" cy="0"/>
        </a:xfrm>
      </p:grpSpPr>
      <p:sp>
        <p:nvSpPr>
          <p:cNvPr id="418" name="Google Shape;418;p20"/>
          <p:cNvSpPr/>
          <p:nvPr/>
        </p:nvSpPr>
        <p:spPr>
          <a:xfrm>
            <a:off x="502920" y="384048"/>
            <a:ext cx="81381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EXPECT THIS</a:t>
            </a:r>
            <a:endParaRPr b="0" i="0" sz="750" u="none" cap="none" strike="noStrike">
              <a:solidFill>
                <a:schemeClr val="dk1"/>
              </a:solidFill>
              <a:latin typeface="Calibri"/>
              <a:ea typeface="Calibri"/>
              <a:cs typeface="Calibri"/>
              <a:sym typeface="Calibri"/>
            </a:endParaRPr>
          </a:p>
        </p:txBody>
      </p:sp>
      <p:sp>
        <p:nvSpPr>
          <p:cNvPr id="419" name="Google Shape;419;p20"/>
          <p:cNvSpPr/>
          <p:nvPr/>
        </p:nvSpPr>
        <p:spPr>
          <a:xfrm>
            <a:off x="502920" y="621792"/>
            <a:ext cx="8138160" cy="77724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200"/>
              <a:buFont typeface="Inter"/>
              <a:buNone/>
            </a:pPr>
            <a:r>
              <a:rPr b="0" i="0" lang="en-US" sz="3200" u="none" cap="none" strike="noStrike">
                <a:solidFill>
                  <a:srgbClr val="FFFFFF"/>
                </a:solidFill>
                <a:latin typeface="Inter"/>
                <a:ea typeface="Inter"/>
                <a:cs typeface="Inter"/>
                <a:sym typeface="Inter"/>
              </a:rPr>
              <a:t>What Agent actually writes</a:t>
            </a:r>
            <a:endParaRPr b="0" i="0" sz="3200" u="none" cap="none" strike="noStrike">
              <a:solidFill>
                <a:schemeClr val="dk1"/>
              </a:solidFill>
              <a:latin typeface="Calibri"/>
              <a:ea typeface="Calibri"/>
              <a:cs typeface="Calibri"/>
              <a:sym typeface="Calibri"/>
            </a:endParaRPr>
          </a:p>
        </p:txBody>
      </p:sp>
      <p:sp>
        <p:nvSpPr>
          <p:cNvPr id="420" name="Google Shape;420;p20"/>
          <p:cNvSpPr/>
          <p:nvPr/>
        </p:nvSpPr>
        <p:spPr>
          <a:xfrm>
            <a:off x="502920" y="1417320"/>
            <a:ext cx="100584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1" name="Google Shape;421;p20"/>
          <p:cNvSpPr/>
          <p:nvPr/>
        </p:nvSpPr>
        <p:spPr>
          <a:xfrm>
            <a:off x="502920" y="1783080"/>
            <a:ext cx="2103120" cy="6400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800"/>
              <a:buFont typeface="Inter"/>
              <a:buNone/>
            </a:pPr>
            <a:r>
              <a:rPr b="0" i="0" lang="en-US" sz="800" u="none" cap="none" strike="noStrike">
                <a:solidFill>
                  <a:srgbClr val="E8339A"/>
                </a:solidFill>
                <a:latin typeface="Inter"/>
                <a:ea typeface="Inter"/>
                <a:cs typeface="Inter"/>
                <a:sym typeface="Inter"/>
              </a:rPr>
              <a:t>LOOKS DIFFERENT</a:t>
            </a:r>
            <a:endParaRPr b="0" i="0" sz="800" u="none" cap="none" strike="noStrike">
              <a:solidFill>
                <a:schemeClr val="dk1"/>
              </a:solidFill>
              <a:latin typeface="Calibri"/>
              <a:ea typeface="Calibri"/>
              <a:cs typeface="Calibri"/>
              <a:sym typeface="Calibri"/>
            </a:endParaRPr>
          </a:p>
        </p:txBody>
      </p:sp>
      <p:sp>
        <p:nvSpPr>
          <p:cNvPr id="422" name="Google Shape;422;p20"/>
          <p:cNvSpPr/>
          <p:nvPr/>
        </p:nvSpPr>
        <p:spPr>
          <a:xfrm>
            <a:off x="2697480" y="1783080"/>
            <a:ext cx="5943600" cy="640080"/>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FFFFFF"/>
              </a:buClr>
              <a:buSzPts val="1400"/>
              <a:buFont typeface="Inter"/>
              <a:buNone/>
            </a:pPr>
            <a:r>
              <a:rPr b="0" i="0" lang="en-US" sz="1400" u="none" cap="none" strike="noStrike">
                <a:solidFill>
                  <a:srgbClr val="FFFFFF"/>
                </a:solidFill>
                <a:latin typeface="Inter"/>
                <a:ea typeface="Inter"/>
                <a:cs typeface="Inter"/>
                <a:sym typeface="Inter"/>
              </a:rPr>
              <a:t>Often more verbose in some places, more concise in others.</a:t>
            </a:r>
            <a:endParaRPr b="0" i="0" sz="1400" u="none" cap="none" strike="noStrike">
              <a:solidFill>
                <a:schemeClr val="dk1"/>
              </a:solidFill>
              <a:latin typeface="Calibri"/>
              <a:ea typeface="Calibri"/>
              <a:cs typeface="Calibri"/>
              <a:sym typeface="Calibri"/>
            </a:endParaRPr>
          </a:p>
        </p:txBody>
      </p:sp>
      <p:sp>
        <p:nvSpPr>
          <p:cNvPr id="423" name="Google Shape;423;p20"/>
          <p:cNvSpPr/>
          <p:nvPr/>
        </p:nvSpPr>
        <p:spPr>
          <a:xfrm>
            <a:off x="502920" y="2423160"/>
            <a:ext cx="2103120" cy="6400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800"/>
              <a:buFont typeface="Inter"/>
              <a:buNone/>
            </a:pPr>
            <a:r>
              <a:rPr b="0" i="0" lang="en-US" sz="800" u="none" cap="none" strike="noStrike">
                <a:solidFill>
                  <a:srgbClr val="E8339A"/>
                </a:solidFill>
                <a:latin typeface="Inter"/>
                <a:ea typeface="Inter"/>
                <a:cs typeface="Inter"/>
                <a:sym typeface="Inter"/>
              </a:rPr>
              <a:t>OVER-ENGINEERS</a:t>
            </a:r>
            <a:endParaRPr b="0" i="0" sz="800" u="none" cap="none" strike="noStrike">
              <a:solidFill>
                <a:schemeClr val="dk1"/>
              </a:solidFill>
              <a:latin typeface="Calibri"/>
              <a:ea typeface="Calibri"/>
              <a:cs typeface="Calibri"/>
              <a:sym typeface="Calibri"/>
            </a:endParaRPr>
          </a:p>
        </p:txBody>
      </p:sp>
      <p:sp>
        <p:nvSpPr>
          <p:cNvPr id="424" name="Google Shape;424;p20"/>
          <p:cNvSpPr/>
          <p:nvPr/>
        </p:nvSpPr>
        <p:spPr>
          <a:xfrm>
            <a:off x="2697480" y="2423160"/>
            <a:ext cx="5943600" cy="640080"/>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FFFFFF"/>
              </a:buClr>
              <a:buSzPts val="1400"/>
              <a:buFont typeface="Inter"/>
              <a:buNone/>
            </a:pPr>
            <a:r>
              <a:rPr b="0" i="0" lang="en-US" sz="1400" u="none" cap="none" strike="noStrike">
                <a:solidFill>
                  <a:srgbClr val="FFFFFF"/>
                </a:solidFill>
                <a:latin typeface="Inter"/>
                <a:ea typeface="Inter"/>
                <a:cs typeface="Inter"/>
                <a:sym typeface="Inter"/>
              </a:rPr>
              <a:t>Adds abstractions when tests verify behavior but don’t constrain structure.</a:t>
            </a:r>
            <a:endParaRPr b="0" i="0" sz="1400" u="none" cap="none" strike="noStrike">
              <a:solidFill>
                <a:schemeClr val="dk1"/>
              </a:solidFill>
              <a:latin typeface="Calibri"/>
              <a:ea typeface="Calibri"/>
              <a:cs typeface="Calibri"/>
              <a:sym typeface="Calibri"/>
            </a:endParaRPr>
          </a:p>
        </p:txBody>
      </p:sp>
      <p:sp>
        <p:nvSpPr>
          <p:cNvPr id="425" name="Google Shape;425;p20"/>
          <p:cNvSpPr/>
          <p:nvPr/>
        </p:nvSpPr>
        <p:spPr>
          <a:xfrm>
            <a:off x="502920" y="3063240"/>
            <a:ext cx="2103120" cy="6400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800"/>
              <a:buFont typeface="Inter"/>
              <a:buNone/>
            </a:pPr>
            <a:r>
              <a:rPr b="0" i="0" lang="en-US" sz="800" u="none" cap="none" strike="noStrike">
                <a:solidFill>
                  <a:srgbClr val="E8339A"/>
                </a:solidFill>
                <a:latin typeface="Inter"/>
                <a:ea typeface="Inter"/>
                <a:cs typeface="Inter"/>
                <a:sym typeface="Inter"/>
              </a:rPr>
              <a:t>UNDER-HANDLES</a:t>
            </a:r>
            <a:endParaRPr b="0" i="0" sz="800" u="none" cap="none" strike="noStrike">
              <a:solidFill>
                <a:schemeClr val="dk1"/>
              </a:solidFill>
              <a:latin typeface="Calibri"/>
              <a:ea typeface="Calibri"/>
              <a:cs typeface="Calibri"/>
              <a:sym typeface="Calibri"/>
            </a:endParaRPr>
          </a:p>
        </p:txBody>
      </p:sp>
      <p:sp>
        <p:nvSpPr>
          <p:cNvPr id="426" name="Google Shape;426;p20"/>
          <p:cNvSpPr/>
          <p:nvPr/>
        </p:nvSpPr>
        <p:spPr>
          <a:xfrm>
            <a:off x="2697480" y="3063240"/>
            <a:ext cx="5943600" cy="640080"/>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FFFFFF"/>
              </a:buClr>
              <a:buSzPts val="1400"/>
              <a:buFont typeface="Inter"/>
              <a:buNone/>
            </a:pPr>
            <a:r>
              <a:rPr b="0" i="0" lang="en-US" sz="1400" u="none" cap="none" strike="noStrike">
                <a:solidFill>
                  <a:srgbClr val="FFFFFF"/>
                </a:solidFill>
                <a:latin typeface="Inter"/>
                <a:ea typeface="Inter"/>
                <a:cs typeface="Inter"/>
                <a:sym typeface="Inter"/>
              </a:rPr>
              <a:t>Implements exactly what tests require. Nothing outside them.</a:t>
            </a:r>
            <a:endParaRPr b="0" i="0" sz="1400" u="none" cap="none" strike="noStrike">
              <a:solidFill>
                <a:schemeClr val="dk1"/>
              </a:solidFill>
              <a:latin typeface="Calibri"/>
              <a:ea typeface="Calibri"/>
              <a:cs typeface="Calibri"/>
              <a:sym typeface="Calibri"/>
            </a:endParaRPr>
          </a:p>
        </p:txBody>
      </p:sp>
      <p:sp>
        <p:nvSpPr>
          <p:cNvPr id="427" name="Google Shape;427;p20"/>
          <p:cNvSpPr/>
          <p:nvPr/>
        </p:nvSpPr>
        <p:spPr>
          <a:xfrm>
            <a:off x="502920" y="3703320"/>
            <a:ext cx="2103120" cy="6400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800"/>
              <a:buFont typeface="Inter"/>
              <a:buNone/>
            </a:pPr>
            <a:r>
              <a:rPr b="0" i="0" lang="en-US" sz="800" u="none" cap="none" strike="noStrike">
                <a:solidFill>
                  <a:srgbClr val="E8339A"/>
                </a:solidFill>
                <a:latin typeface="Inter"/>
                <a:ea typeface="Inter"/>
                <a:cs typeface="Inter"/>
                <a:sym typeface="Inter"/>
              </a:rPr>
              <a:t>COPIES CONVENTIONS</a:t>
            </a:r>
            <a:endParaRPr b="0" i="0" sz="800" u="none" cap="none" strike="noStrike">
              <a:solidFill>
                <a:schemeClr val="dk1"/>
              </a:solidFill>
              <a:latin typeface="Calibri"/>
              <a:ea typeface="Calibri"/>
              <a:cs typeface="Calibri"/>
              <a:sym typeface="Calibri"/>
            </a:endParaRPr>
          </a:p>
        </p:txBody>
      </p:sp>
      <p:sp>
        <p:nvSpPr>
          <p:cNvPr id="428" name="Google Shape;428;p20"/>
          <p:cNvSpPr/>
          <p:nvPr/>
        </p:nvSpPr>
        <p:spPr>
          <a:xfrm>
            <a:off x="2697480" y="3703320"/>
            <a:ext cx="5943600" cy="640080"/>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FFFFFF"/>
              </a:buClr>
              <a:buSzPts val="1400"/>
              <a:buFont typeface="Inter"/>
              <a:buNone/>
            </a:pPr>
            <a:r>
              <a:rPr b="0" i="0" lang="en-US" sz="1400" u="none" cap="none" strike="noStrike">
                <a:solidFill>
                  <a:srgbClr val="FFFFFF"/>
                </a:solidFill>
                <a:latin typeface="Inter"/>
                <a:ea typeface="Inter"/>
                <a:cs typeface="Inter"/>
                <a:sym typeface="Inter"/>
              </a:rPr>
              <a:t>Mirrors existing handlers in the codebase. A useful quiet feature.</a:t>
            </a:r>
            <a:endParaRPr b="0" i="0" sz="1400" u="none" cap="none" strike="noStrike">
              <a:solidFill>
                <a:schemeClr val="dk1"/>
              </a:solidFill>
              <a:latin typeface="Calibri"/>
              <a:ea typeface="Calibri"/>
              <a:cs typeface="Calibri"/>
              <a:sym typeface="Calibri"/>
            </a:endParaRPr>
          </a:p>
        </p:txBody>
      </p:sp>
      <p:sp>
        <p:nvSpPr>
          <p:cNvPr id="429" name="Google Shape;429;p20"/>
          <p:cNvSpPr/>
          <p:nvPr/>
        </p:nvSpPr>
        <p:spPr>
          <a:xfrm>
            <a:off x="502920" y="4846320"/>
            <a:ext cx="406908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C6C6C"/>
              </a:buClr>
              <a:buSzPts val="800"/>
              <a:buFont typeface="Inter"/>
              <a:buNone/>
            </a:pPr>
            <a:r>
              <a:rPr b="0" i="0" lang="en-US" sz="800" u="none" cap="none" strike="noStrike">
                <a:solidFill>
                  <a:srgbClr val="6C6C6C"/>
                </a:solidFill>
                <a:latin typeface="Inter"/>
                <a:ea typeface="Inter"/>
                <a:cs typeface="Inter"/>
                <a:sym typeface="Inter"/>
              </a:rPr>
              <a:t>TDD with Agent mode</a:t>
            </a:r>
            <a:endParaRPr b="0" i="0" sz="800" u="none" cap="none" strike="noStrike">
              <a:solidFill>
                <a:schemeClr val="dk1"/>
              </a:solidFill>
              <a:latin typeface="Calibri"/>
              <a:ea typeface="Calibri"/>
              <a:cs typeface="Calibri"/>
              <a:sym typeface="Calibri"/>
            </a:endParaRPr>
          </a:p>
        </p:txBody>
      </p:sp>
      <p:sp>
        <p:nvSpPr>
          <p:cNvPr id="430" name="Google Shape;430;p20"/>
          <p:cNvSpPr/>
          <p:nvPr/>
        </p:nvSpPr>
        <p:spPr>
          <a:xfrm>
            <a:off x="4572000" y="4846320"/>
            <a:ext cx="4069080" cy="201168"/>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6C6C6C"/>
              </a:buClr>
              <a:buSzPts val="800"/>
              <a:buFont typeface="Inter"/>
              <a:buNone/>
            </a:pPr>
            <a:r>
              <a:rPr b="0" i="0" lang="en-US" sz="800" u="none" cap="none" strike="noStrike">
                <a:solidFill>
                  <a:srgbClr val="6C6C6C"/>
                </a:solidFill>
                <a:latin typeface="Inter"/>
                <a:ea typeface="Inter"/>
                <a:cs typeface="Inter"/>
                <a:sym typeface="Inter"/>
              </a:rPr>
              <a:t>20 / 24</a:t>
            </a:r>
            <a:endParaRPr b="0" i="0" sz="800" u="none" cap="none" strike="noStrike">
              <a:solidFill>
                <a:schemeClr val="dk1"/>
              </a:solidFill>
              <a:latin typeface="Calibri"/>
              <a:ea typeface="Calibri"/>
              <a:cs typeface="Calibri"/>
              <a:sym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435" name="Shape 435"/>
        <p:cNvGrpSpPr/>
        <p:nvPr/>
      </p:nvGrpSpPr>
      <p:grpSpPr>
        <a:xfrm>
          <a:off x="0" y="0"/>
          <a:ext cx="0" cy="0"/>
          <a:chOff x="0" y="0"/>
          <a:chExt cx="0" cy="0"/>
        </a:xfrm>
      </p:grpSpPr>
      <p:sp>
        <p:nvSpPr>
          <p:cNvPr id="436" name="Google Shape;436;p21"/>
          <p:cNvSpPr/>
          <p:nvPr/>
        </p:nvSpPr>
        <p:spPr>
          <a:xfrm>
            <a:off x="502920" y="384048"/>
            <a:ext cx="81381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FAILURE MODES</a:t>
            </a:r>
            <a:endParaRPr b="0" i="0" sz="750" u="none" cap="none" strike="noStrike">
              <a:solidFill>
                <a:schemeClr val="dk1"/>
              </a:solidFill>
              <a:latin typeface="Calibri"/>
              <a:ea typeface="Calibri"/>
              <a:cs typeface="Calibri"/>
              <a:sym typeface="Calibri"/>
            </a:endParaRPr>
          </a:p>
        </p:txBody>
      </p:sp>
      <p:sp>
        <p:nvSpPr>
          <p:cNvPr id="437" name="Google Shape;437;p21"/>
          <p:cNvSpPr/>
          <p:nvPr/>
        </p:nvSpPr>
        <p:spPr>
          <a:xfrm>
            <a:off x="502920" y="621792"/>
            <a:ext cx="8138160" cy="77724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200"/>
              <a:buFont typeface="Inter"/>
              <a:buNone/>
            </a:pPr>
            <a:r>
              <a:rPr b="0" i="0" lang="en-US" sz="3200" u="none" cap="none" strike="noStrike">
                <a:solidFill>
                  <a:srgbClr val="FFFFFF"/>
                </a:solidFill>
                <a:latin typeface="Inter"/>
                <a:ea typeface="Inter"/>
                <a:cs typeface="Inter"/>
                <a:sym typeface="Inter"/>
              </a:rPr>
              <a:t>Where this workflow breaks</a:t>
            </a:r>
            <a:endParaRPr b="0" i="0" sz="3200" u="none" cap="none" strike="noStrike">
              <a:solidFill>
                <a:schemeClr val="dk1"/>
              </a:solidFill>
              <a:latin typeface="Calibri"/>
              <a:ea typeface="Calibri"/>
              <a:cs typeface="Calibri"/>
              <a:sym typeface="Calibri"/>
            </a:endParaRPr>
          </a:p>
        </p:txBody>
      </p:sp>
      <p:sp>
        <p:nvSpPr>
          <p:cNvPr id="438" name="Google Shape;438;p21"/>
          <p:cNvSpPr/>
          <p:nvPr/>
        </p:nvSpPr>
        <p:spPr>
          <a:xfrm>
            <a:off x="502920" y="1417320"/>
            <a:ext cx="100584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9" name="Google Shape;439;p21"/>
          <p:cNvSpPr/>
          <p:nvPr/>
        </p:nvSpPr>
        <p:spPr>
          <a:xfrm>
            <a:off x="502920" y="1783080"/>
            <a:ext cx="3977640" cy="132588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0" name="Google Shape;440;p21"/>
          <p:cNvSpPr/>
          <p:nvPr/>
        </p:nvSpPr>
        <p:spPr>
          <a:xfrm>
            <a:off x="502920" y="1783080"/>
            <a:ext cx="397764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1" name="Google Shape;441;p21"/>
          <p:cNvSpPr/>
          <p:nvPr/>
        </p:nvSpPr>
        <p:spPr>
          <a:xfrm>
            <a:off x="731520" y="1984248"/>
            <a:ext cx="3520440" cy="36576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FFFF"/>
              </a:buClr>
              <a:buSzPts val="1500"/>
              <a:buFont typeface="Inter"/>
              <a:buNone/>
            </a:pPr>
            <a:r>
              <a:rPr b="0" i="0" lang="en-US" sz="1500" u="none" cap="none" strike="noStrike">
                <a:solidFill>
                  <a:srgbClr val="FFFFFF"/>
                </a:solidFill>
                <a:latin typeface="Inter"/>
                <a:ea typeface="Inter"/>
                <a:cs typeface="Inter"/>
                <a:sym typeface="Inter"/>
              </a:rPr>
              <a:t>Flaky tests</a:t>
            </a:r>
            <a:endParaRPr b="0" i="0" sz="1500" u="none" cap="none" strike="noStrike">
              <a:solidFill>
                <a:schemeClr val="dk1"/>
              </a:solidFill>
              <a:latin typeface="Calibri"/>
              <a:ea typeface="Calibri"/>
              <a:cs typeface="Calibri"/>
              <a:sym typeface="Calibri"/>
            </a:endParaRPr>
          </a:p>
        </p:txBody>
      </p:sp>
      <p:sp>
        <p:nvSpPr>
          <p:cNvPr id="442" name="Google Shape;442;p21"/>
          <p:cNvSpPr/>
          <p:nvPr/>
        </p:nvSpPr>
        <p:spPr>
          <a:xfrm>
            <a:off x="731520" y="2377440"/>
            <a:ext cx="3520440" cy="64008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Random failures become “bugs.” Agent keeps iterating against noise.</a:t>
            </a:r>
            <a:endParaRPr b="0" i="0" sz="1200" u="none" cap="none" strike="noStrike">
              <a:solidFill>
                <a:schemeClr val="dk1"/>
              </a:solidFill>
              <a:latin typeface="Calibri"/>
              <a:ea typeface="Calibri"/>
              <a:cs typeface="Calibri"/>
              <a:sym typeface="Calibri"/>
            </a:endParaRPr>
          </a:p>
        </p:txBody>
      </p:sp>
      <p:sp>
        <p:nvSpPr>
          <p:cNvPr id="443" name="Google Shape;443;p21"/>
          <p:cNvSpPr/>
          <p:nvPr/>
        </p:nvSpPr>
        <p:spPr>
          <a:xfrm>
            <a:off x="4663440" y="1783080"/>
            <a:ext cx="3977640" cy="132588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4" name="Google Shape;444;p21"/>
          <p:cNvSpPr/>
          <p:nvPr/>
        </p:nvSpPr>
        <p:spPr>
          <a:xfrm>
            <a:off x="4892040" y="1984248"/>
            <a:ext cx="3520440" cy="36576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FFFF"/>
              </a:buClr>
              <a:buSzPts val="1500"/>
              <a:buFont typeface="Inter"/>
              <a:buNone/>
            </a:pPr>
            <a:r>
              <a:rPr b="0" i="0" lang="en-US" sz="1500" u="none" cap="none" strike="noStrike">
                <a:solidFill>
                  <a:srgbClr val="FFFFFF"/>
                </a:solidFill>
                <a:latin typeface="Inter"/>
                <a:ea typeface="Inter"/>
                <a:cs typeface="Inter"/>
                <a:sym typeface="Inter"/>
              </a:rPr>
              <a:t>Non-determinism</a:t>
            </a:r>
            <a:endParaRPr b="0" i="0" sz="1500" u="none" cap="none" strike="noStrike">
              <a:solidFill>
                <a:schemeClr val="dk1"/>
              </a:solidFill>
              <a:latin typeface="Calibri"/>
              <a:ea typeface="Calibri"/>
              <a:cs typeface="Calibri"/>
              <a:sym typeface="Calibri"/>
            </a:endParaRPr>
          </a:p>
        </p:txBody>
      </p:sp>
      <p:sp>
        <p:nvSpPr>
          <p:cNvPr id="445" name="Google Shape;445;p21"/>
          <p:cNvSpPr/>
          <p:nvPr/>
        </p:nvSpPr>
        <p:spPr>
          <a:xfrm>
            <a:off x="4892040" y="2377440"/>
            <a:ext cx="3520440" cy="64008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Time, randomness, network. The loop exposes what you might have missed by hand.</a:t>
            </a:r>
            <a:endParaRPr b="0" i="0" sz="1200" u="none" cap="none" strike="noStrike">
              <a:solidFill>
                <a:schemeClr val="dk1"/>
              </a:solidFill>
              <a:latin typeface="Calibri"/>
              <a:ea typeface="Calibri"/>
              <a:cs typeface="Calibri"/>
              <a:sym typeface="Calibri"/>
            </a:endParaRPr>
          </a:p>
        </p:txBody>
      </p:sp>
      <p:sp>
        <p:nvSpPr>
          <p:cNvPr id="446" name="Google Shape;446;p21"/>
          <p:cNvSpPr/>
          <p:nvPr/>
        </p:nvSpPr>
        <p:spPr>
          <a:xfrm>
            <a:off x="502920" y="3291840"/>
            <a:ext cx="3977640" cy="132588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7" name="Google Shape;447;p21"/>
          <p:cNvSpPr/>
          <p:nvPr/>
        </p:nvSpPr>
        <p:spPr>
          <a:xfrm>
            <a:off x="731520" y="3493008"/>
            <a:ext cx="3520440" cy="36576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FFFF"/>
              </a:buClr>
              <a:buSzPts val="1500"/>
              <a:buFont typeface="Inter"/>
              <a:buNone/>
            </a:pPr>
            <a:r>
              <a:rPr b="0" i="0" lang="en-US" sz="1500" u="none" cap="none" strike="noStrike">
                <a:solidFill>
                  <a:srgbClr val="FFFFFF"/>
                </a:solidFill>
                <a:latin typeface="Inter"/>
                <a:ea typeface="Inter"/>
                <a:cs typeface="Inter"/>
                <a:sym typeface="Inter"/>
              </a:rPr>
              <a:t>Coupled tests</a:t>
            </a:r>
            <a:endParaRPr b="0" i="0" sz="1500" u="none" cap="none" strike="noStrike">
              <a:solidFill>
                <a:schemeClr val="dk1"/>
              </a:solidFill>
              <a:latin typeface="Calibri"/>
              <a:ea typeface="Calibri"/>
              <a:cs typeface="Calibri"/>
              <a:sym typeface="Calibri"/>
            </a:endParaRPr>
          </a:p>
        </p:txBody>
      </p:sp>
      <p:sp>
        <p:nvSpPr>
          <p:cNvPr id="448" name="Google Shape;448;p21"/>
          <p:cNvSpPr/>
          <p:nvPr/>
        </p:nvSpPr>
        <p:spPr>
          <a:xfrm>
            <a:off x="731520" y="3886200"/>
            <a:ext cx="3520440" cy="64008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Shared state. Fix test A, break test B. The loop oscillates.</a:t>
            </a:r>
            <a:endParaRPr b="0" i="0" sz="1200" u="none" cap="none" strike="noStrike">
              <a:solidFill>
                <a:schemeClr val="dk1"/>
              </a:solidFill>
              <a:latin typeface="Calibri"/>
              <a:ea typeface="Calibri"/>
              <a:cs typeface="Calibri"/>
              <a:sym typeface="Calibri"/>
            </a:endParaRPr>
          </a:p>
        </p:txBody>
      </p:sp>
      <p:sp>
        <p:nvSpPr>
          <p:cNvPr id="449" name="Google Shape;449;p21"/>
          <p:cNvSpPr/>
          <p:nvPr/>
        </p:nvSpPr>
        <p:spPr>
          <a:xfrm>
            <a:off x="4663440" y="3291840"/>
            <a:ext cx="3977640" cy="132588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0" name="Google Shape;450;p21"/>
          <p:cNvSpPr/>
          <p:nvPr/>
        </p:nvSpPr>
        <p:spPr>
          <a:xfrm>
            <a:off x="4892040" y="3493008"/>
            <a:ext cx="3520440" cy="36576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FFFF"/>
              </a:buClr>
              <a:buSzPts val="1500"/>
              <a:buFont typeface="Inter"/>
              <a:buNone/>
            </a:pPr>
            <a:r>
              <a:rPr b="0" i="0" lang="en-US" sz="1500" u="none" cap="none" strike="noStrike">
                <a:solidFill>
                  <a:srgbClr val="FFFFFF"/>
                </a:solidFill>
                <a:latin typeface="Inter"/>
                <a:ea typeface="Inter"/>
                <a:cs typeface="Inter"/>
                <a:sym typeface="Inter"/>
              </a:rPr>
              <a:t>Large suites</a:t>
            </a:r>
            <a:endParaRPr b="0" i="0" sz="1500" u="none" cap="none" strike="noStrike">
              <a:solidFill>
                <a:schemeClr val="dk1"/>
              </a:solidFill>
              <a:latin typeface="Calibri"/>
              <a:ea typeface="Calibri"/>
              <a:cs typeface="Calibri"/>
              <a:sym typeface="Calibri"/>
            </a:endParaRPr>
          </a:p>
        </p:txBody>
      </p:sp>
      <p:sp>
        <p:nvSpPr>
          <p:cNvPr id="451" name="Google Shape;451;p21"/>
          <p:cNvSpPr/>
          <p:nvPr/>
        </p:nvSpPr>
        <p:spPr>
          <a:xfrm>
            <a:off x="4892040" y="3886200"/>
            <a:ext cx="3520440" cy="64008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Every iteration runs the whole thing. Scope the loop, run full suite once at the end.</a:t>
            </a:r>
            <a:endParaRPr b="0" i="0" sz="1200" u="none" cap="none" strike="noStrike">
              <a:solidFill>
                <a:schemeClr val="dk1"/>
              </a:solidFill>
              <a:latin typeface="Calibri"/>
              <a:ea typeface="Calibri"/>
              <a:cs typeface="Calibri"/>
              <a:sym typeface="Calibri"/>
            </a:endParaRPr>
          </a:p>
        </p:txBody>
      </p:sp>
      <p:sp>
        <p:nvSpPr>
          <p:cNvPr id="452" name="Google Shape;452;p21"/>
          <p:cNvSpPr/>
          <p:nvPr/>
        </p:nvSpPr>
        <p:spPr>
          <a:xfrm>
            <a:off x="502920" y="4846320"/>
            <a:ext cx="406908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C6C6C"/>
              </a:buClr>
              <a:buSzPts val="800"/>
              <a:buFont typeface="Inter"/>
              <a:buNone/>
            </a:pPr>
            <a:r>
              <a:rPr b="0" i="0" lang="en-US" sz="800" u="none" cap="none" strike="noStrike">
                <a:solidFill>
                  <a:srgbClr val="6C6C6C"/>
                </a:solidFill>
                <a:latin typeface="Inter"/>
                <a:ea typeface="Inter"/>
                <a:cs typeface="Inter"/>
                <a:sym typeface="Inter"/>
              </a:rPr>
              <a:t>TDD with Agent mode</a:t>
            </a:r>
            <a:endParaRPr b="0" i="0" sz="800" u="none" cap="none" strike="noStrike">
              <a:solidFill>
                <a:schemeClr val="dk1"/>
              </a:solidFill>
              <a:latin typeface="Calibri"/>
              <a:ea typeface="Calibri"/>
              <a:cs typeface="Calibri"/>
              <a:sym typeface="Calibri"/>
            </a:endParaRPr>
          </a:p>
        </p:txBody>
      </p:sp>
      <p:sp>
        <p:nvSpPr>
          <p:cNvPr id="453" name="Google Shape;453;p21"/>
          <p:cNvSpPr/>
          <p:nvPr/>
        </p:nvSpPr>
        <p:spPr>
          <a:xfrm>
            <a:off x="4572000" y="4846320"/>
            <a:ext cx="4069080" cy="201168"/>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6C6C6C"/>
              </a:buClr>
              <a:buSzPts val="800"/>
              <a:buFont typeface="Inter"/>
              <a:buNone/>
            </a:pPr>
            <a:r>
              <a:rPr b="0" i="0" lang="en-US" sz="800" u="none" cap="none" strike="noStrike">
                <a:solidFill>
                  <a:srgbClr val="6C6C6C"/>
                </a:solidFill>
                <a:latin typeface="Inter"/>
                <a:ea typeface="Inter"/>
                <a:cs typeface="Inter"/>
                <a:sym typeface="Inter"/>
              </a:rPr>
              <a:t>21 / 24</a:t>
            </a:r>
            <a:endParaRPr b="0" i="0" sz="800" u="none" cap="none" strike="noStrike">
              <a:solidFill>
                <a:schemeClr val="dk1"/>
              </a:solidFill>
              <a:latin typeface="Calibri"/>
              <a:ea typeface="Calibri"/>
              <a:cs typeface="Calibri"/>
              <a:sym typeface="Calibri"/>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458" name="Shape 458"/>
        <p:cNvGrpSpPr/>
        <p:nvPr/>
      </p:nvGrpSpPr>
      <p:grpSpPr>
        <a:xfrm>
          <a:off x="0" y="0"/>
          <a:ext cx="0" cy="0"/>
          <a:chOff x="0" y="0"/>
          <a:chExt cx="0" cy="0"/>
        </a:xfrm>
      </p:grpSpPr>
      <p:sp>
        <p:nvSpPr>
          <p:cNvPr id="459" name="Google Shape;459;p22"/>
          <p:cNvSpPr/>
          <p:nvPr/>
        </p:nvSpPr>
        <p:spPr>
          <a:xfrm>
            <a:off x="502920" y="384048"/>
            <a:ext cx="81381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JUDGEMENT</a:t>
            </a:r>
            <a:endParaRPr b="0" i="0" sz="750" u="none" cap="none" strike="noStrike">
              <a:solidFill>
                <a:schemeClr val="dk1"/>
              </a:solidFill>
              <a:latin typeface="Calibri"/>
              <a:ea typeface="Calibri"/>
              <a:cs typeface="Calibri"/>
              <a:sym typeface="Calibri"/>
            </a:endParaRPr>
          </a:p>
        </p:txBody>
      </p:sp>
      <p:sp>
        <p:nvSpPr>
          <p:cNvPr id="460" name="Google Shape;460;p22"/>
          <p:cNvSpPr/>
          <p:nvPr/>
        </p:nvSpPr>
        <p:spPr>
          <a:xfrm>
            <a:off x="502920" y="621792"/>
            <a:ext cx="8138160" cy="77724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000"/>
              <a:buFont typeface="Inter"/>
              <a:buNone/>
            </a:pPr>
            <a:r>
              <a:rPr b="0" i="0" lang="en-US" sz="3000" u="none" cap="none" strike="noStrike">
                <a:solidFill>
                  <a:srgbClr val="FFFFFF"/>
                </a:solidFill>
                <a:latin typeface="Inter"/>
                <a:ea typeface="Inter"/>
                <a:cs typeface="Inter"/>
                <a:sym typeface="Inter"/>
              </a:rPr>
              <a:t>When to use this, when not to</a:t>
            </a:r>
            <a:endParaRPr b="0" i="0" sz="3000" u="none" cap="none" strike="noStrike">
              <a:solidFill>
                <a:schemeClr val="dk1"/>
              </a:solidFill>
              <a:latin typeface="Calibri"/>
              <a:ea typeface="Calibri"/>
              <a:cs typeface="Calibri"/>
              <a:sym typeface="Calibri"/>
            </a:endParaRPr>
          </a:p>
        </p:txBody>
      </p:sp>
      <p:sp>
        <p:nvSpPr>
          <p:cNvPr id="461" name="Google Shape;461;p22"/>
          <p:cNvSpPr/>
          <p:nvPr/>
        </p:nvSpPr>
        <p:spPr>
          <a:xfrm>
            <a:off x="502920" y="1417320"/>
            <a:ext cx="100584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2" name="Google Shape;462;p22"/>
          <p:cNvSpPr/>
          <p:nvPr/>
        </p:nvSpPr>
        <p:spPr>
          <a:xfrm>
            <a:off x="502920" y="1783080"/>
            <a:ext cx="3968496" cy="274320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3" name="Google Shape;463;p22"/>
          <p:cNvSpPr/>
          <p:nvPr/>
        </p:nvSpPr>
        <p:spPr>
          <a:xfrm>
            <a:off x="502920" y="1783080"/>
            <a:ext cx="3968496"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4" name="Google Shape;464;p22"/>
          <p:cNvSpPr/>
          <p:nvPr/>
        </p:nvSpPr>
        <p:spPr>
          <a:xfrm>
            <a:off x="731520" y="1920240"/>
            <a:ext cx="3511296" cy="2286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800"/>
              <a:buFont typeface="Inter"/>
              <a:buNone/>
            </a:pPr>
            <a:r>
              <a:rPr b="0" i="0" lang="en-US" sz="800" u="none" cap="none" strike="noStrike">
                <a:solidFill>
                  <a:srgbClr val="E8339A"/>
                </a:solidFill>
                <a:latin typeface="Inter"/>
                <a:ea typeface="Inter"/>
                <a:cs typeface="Inter"/>
                <a:sym typeface="Inter"/>
              </a:rPr>
              <a:t>GOOD FIT</a:t>
            </a:r>
            <a:endParaRPr b="0" i="0" sz="800" u="none" cap="none" strike="noStrike">
              <a:solidFill>
                <a:schemeClr val="dk1"/>
              </a:solidFill>
              <a:latin typeface="Calibri"/>
              <a:ea typeface="Calibri"/>
              <a:cs typeface="Calibri"/>
              <a:sym typeface="Calibri"/>
            </a:endParaRPr>
          </a:p>
        </p:txBody>
      </p:sp>
      <p:sp>
        <p:nvSpPr>
          <p:cNvPr id="465" name="Google Shape;465;p22"/>
          <p:cNvSpPr/>
          <p:nvPr/>
        </p:nvSpPr>
        <p:spPr>
          <a:xfrm>
            <a:off x="731520" y="2331720"/>
            <a:ext cx="274320" cy="36576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300"/>
              <a:buFont typeface="Inter"/>
              <a:buNone/>
            </a:pPr>
            <a:r>
              <a:rPr b="0" i="0" lang="en-US" sz="1300" u="none" cap="none" strike="noStrike">
                <a:solidFill>
                  <a:srgbClr val="E8339A"/>
                </a:solidFill>
                <a:latin typeface="Inter"/>
                <a:ea typeface="Inter"/>
                <a:cs typeface="Inter"/>
                <a:sym typeface="Inter"/>
              </a:rPr>
              <a:t>—</a:t>
            </a:r>
            <a:endParaRPr b="0" i="0" sz="1300" u="none" cap="none" strike="noStrike">
              <a:solidFill>
                <a:schemeClr val="dk1"/>
              </a:solidFill>
              <a:latin typeface="Calibri"/>
              <a:ea typeface="Calibri"/>
              <a:cs typeface="Calibri"/>
              <a:sym typeface="Calibri"/>
            </a:endParaRPr>
          </a:p>
        </p:txBody>
      </p:sp>
      <p:sp>
        <p:nvSpPr>
          <p:cNvPr id="466" name="Google Shape;466;p22"/>
          <p:cNvSpPr/>
          <p:nvPr/>
        </p:nvSpPr>
        <p:spPr>
          <a:xfrm>
            <a:off x="1051560" y="2331720"/>
            <a:ext cx="3191256" cy="64008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FFFFFF"/>
              </a:buClr>
              <a:buSzPts val="1200"/>
              <a:buFont typeface="Inter"/>
              <a:buNone/>
            </a:pPr>
            <a:r>
              <a:rPr b="0" i="0" lang="en-US" sz="1200" u="none" cap="none" strike="noStrike">
                <a:solidFill>
                  <a:srgbClr val="FFFFFF"/>
                </a:solidFill>
                <a:latin typeface="Inter"/>
                <a:ea typeface="Inter"/>
                <a:cs typeface="Inter"/>
                <a:sym typeface="Inter"/>
              </a:rPr>
              <a:t>Well-scoped features with clear behavior.</a:t>
            </a:r>
            <a:endParaRPr b="0" i="0" sz="1200" u="none" cap="none" strike="noStrike">
              <a:solidFill>
                <a:schemeClr val="dk1"/>
              </a:solidFill>
              <a:latin typeface="Calibri"/>
              <a:ea typeface="Calibri"/>
              <a:cs typeface="Calibri"/>
              <a:sym typeface="Calibri"/>
            </a:endParaRPr>
          </a:p>
        </p:txBody>
      </p:sp>
      <p:sp>
        <p:nvSpPr>
          <p:cNvPr id="467" name="Google Shape;467;p22"/>
          <p:cNvSpPr/>
          <p:nvPr/>
        </p:nvSpPr>
        <p:spPr>
          <a:xfrm>
            <a:off x="731520" y="2971800"/>
            <a:ext cx="274320" cy="36576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300"/>
              <a:buFont typeface="Inter"/>
              <a:buNone/>
            </a:pPr>
            <a:r>
              <a:rPr b="0" i="0" lang="en-US" sz="1300" u="none" cap="none" strike="noStrike">
                <a:solidFill>
                  <a:srgbClr val="E8339A"/>
                </a:solidFill>
                <a:latin typeface="Inter"/>
                <a:ea typeface="Inter"/>
                <a:cs typeface="Inter"/>
                <a:sym typeface="Inter"/>
              </a:rPr>
              <a:t>—</a:t>
            </a:r>
            <a:endParaRPr b="0" i="0" sz="1300" u="none" cap="none" strike="noStrike">
              <a:solidFill>
                <a:schemeClr val="dk1"/>
              </a:solidFill>
              <a:latin typeface="Calibri"/>
              <a:ea typeface="Calibri"/>
              <a:cs typeface="Calibri"/>
              <a:sym typeface="Calibri"/>
            </a:endParaRPr>
          </a:p>
        </p:txBody>
      </p:sp>
      <p:sp>
        <p:nvSpPr>
          <p:cNvPr id="468" name="Google Shape;468;p22"/>
          <p:cNvSpPr/>
          <p:nvPr/>
        </p:nvSpPr>
        <p:spPr>
          <a:xfrm>
            <a:off x="1051560" y="2971800"/>
            <a:ext cx="3191256" cy="64008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FFFFFF"/>
              </a:buClr>
              <a:buSzPts val="1200"/>
              <a:buFont typeface="Inter"/>
              <a:buNone/>
            </a:pPr>
            <a:r>
              <a:rPr b="0" i="0" lang="en-US" sz="1200" u="none" cap="none" strike="noStrike">
                <a:solidFill>
                  <a:srgbClr val="FFFFFF"/>
                </a:solidFill>
                <a:latin typeface="Inter"/>
                <a:ea typeface="Inter"/>
                <a:cs typeface="Inter"/>
                <a:sym typeface="Inter"/>
              </a:rPr>
              <a:t>Codebases with healthy test coverage.</a:t>
            </a:r>
            <a:endParaRPr b="0" i="0" sz="1200" u="none" cap="none" strike="noStrike">
              <a:solidFill>
                <a:schemeClr val="dk1"/>
              </a:solidFill>
              <a:latin typeface="Calibri"/>
              <a:ea typeface="Calibri"/>
              <a:cs typeface="Calibri"/>
              <a:sym typeface="Calibri"/>
            </a:endParaRPr>
          </a:p>
        </p:txBody>
      </p:sp>
      <p:sp>
        <p:nvSpPr>
          <p:cNvPr id="469" name="Google Shape;469;p22"/>
          <p:cNvSpPr/>
          <p:nvPr/>
        </p:nvSpPr>
        <p:spPr>
          <a:xfrm>
            <a:off x="731520" y="3611880"/>
            <a:ext cx="274320" cy="36576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300"/>
              <a:buFont typeface="Inter"/>
              <a:buNone/>
            </a:pPr>
            <a:r>
              <a:rPr b="0" i="0" lang="en-US" sz="1300" u="none" cap="none" strike="noStrike">
                <a:solidFill>
                  <a:srgbClr val="E8339A"/>
                </a:solidFill>
                <a:latin typeface="Inter"/>
                <a:ea typeface="Inter"/>
                <a:cs typeface="Inter"/>
                <a:sym typeface="Inter"/>
              </a:rPr>
              <a:t>—</a:t>
            </a:r>
            <a:endParaRPr b="0" i="0" sz="1300" u="none" cap="none" strike="noStrike">
              <a:solidFill>
                <a:schemeClr val="dk1"/>
              </a:solidFill>
              <a:latin typeface="Calibri"/>
              <a:ea typeface="Calibri"/>
              <a:cs typeface="Calibri"/>
              <a:sym typeface="Calibri"/>
            </a:endParaRPr>
          </a:p>
        </p:txBody>
      </p:sp>
      <p:sp>
        <p:nvSpPr>
          <p:cNvPr id="470" name="Google Shape;470;p22"/>
          <p:cNvSpPr/>
          <p:nvPr/>
        </p:nvSpPr>
        <p:spPr>
          <a:xfrm>
            <a:off x="1051560" y="3611880"/>
            <a:ext cx="3191256" cy="64008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FFFFFF"/>
              </a:buClr>
              <a:buSzPts val="1200"/>
              <a:buFont typeface="Inter"/>
              <a:buNone/>
            </a:pPr>
            <a:r>
              <a:rPr b="0" i="0" lang="en-US" sz="1200" u="none" cap="none" strike="noStrike">
                <a:solidFill>
                  <a:srgbClr val="FFFFFF"/>
                </a:solidFill>
                <a:latin typeface="Inter"/>
                <a:ea typeface="Inter"/>
                <a:cs typeface="Inter"/>
                <a:sym typeface="Inter"/>
              </a:rPr>
              <a:t>Refactors where you can write characterisation tests first.</a:t>
            </a:r>
            <a:endParaRPr b="0" i="0" sz="1200" u="none" cap="none" strike="noStrike">
              <a:solidFill>
                <a:schemeClr val="dk1"/>
              </a:solidFill>
              <a:latin typeface="Calibri"/>
              <a:ea typeface="Calibri"/>
              <a:cs typeface="Calibri"/>
              <a:sym typeface="Calibri"/>
            </a:endParaRPr>
          </a:p>
        </p:txBody>
      </p:sp>
      <p:sp>
        <p:nvSpPr>
          <p:cNvPr id="471" name="Google Shape;471;p22"/>
          <p:cNvSpPr/>
          <p:nvPr/>
        </p:nvSpPr>
        <p:spPr>
          <a:xfrm>
            <a:off x="4672584" y="1783080"/>
            <a:ext cx="3968496" cy="274320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2" name="Google Shape;472;p22"/>
          <p:cNvSpPr/>
          <p:nvPr/>
        </p:nvSpPr>
        <p:spPr>
          <a:xfrm>
            <a:off x="4901184" y="1920240"/>
            <a:ext cx="3511296" cy="2286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A8A8A8"/>
              </a:buClr>
              <a:buSzPts val="800"/>
              <a:buFont typeface="Inter"/>
              <a:buNone/>
            </a:pPr>
            <a:r>
              <a:rPr b="0" i="0" lang="en-US" sz="800" u="none" cap="none" strike="noStrike">
                <a:solidFill>
                  <a:srgbClr val="A8A8A8"/>
                </a:solidFill>
                <a:latin typeface="Inter"/>
                <a:ea typeface="Inter"/>
                <a:cs typeface="Inter"/>
                <a:sym typeface="Inter"/>
              </a:rPr>
              <a:t>POOR FIT</a:t>
            </a:r>
            <a:endParaRPr b="0" i="0" sz="800" u="none" cap="none" strike="noStrike">
              <a:solidFill>
                <a:schemeClr val="dk1"/>
              </a:solidFill>
              <a:latin typeface="Calibri"/>
              <a:ea typeface="Calibri"/>
              <a:cs typeface="Calibri"/>
              <a:sym typeface="Calibri"/>
            </a:endParaRPr>
          </a:p>
        </p:txBody>
      </p:sp>
      <p:sp>
        <p:nvSpPr>
          <p:cNvPr id="473" name="Google Shape;473;p22"/>
          <p:cNvSpPr/>
          <p:nvPr/>
        </p:nvSpPr>
        <p:spPr>
          <a:xfrm>
            <a:off x="4901184" y="2331720"/>
            <a:ext cx="274320" cy="36576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1300"/>
              <a:buFont typeface="Inter"/>
              <a:buNone/>
            </a:pPr>
            <a:r>
              <a:rPr b="0" i="0" lang="en-US" sz="1300" u="none" cap="none" strike="noStrike">
                <a:solidFill>
                  <a:srgbClr val="A8A8A8"/>
                </a:solidFill>
                <a:latin typeface="Inter"/>
                <a:ea typeface="Inter"/>
                <a:cs typeface="Inter"/>
                <a:sym typeface="Inter"/>
              </a:rPr>
              <a:t>—</a:t>
            </a:r>
            <a:endParaRPr b="0" i="0" sz="1300" u="none" cap="none" strike="noStrike">
              <a:solidFill>
                <a:schemeClr val="dk1"/>
              </a:solidFill>
              <a:latin typeface="Calibri"/>
              <a:ea typeface="Calibri"/>
              <a:cs typeface="Calibri"/>
              <a:sym typeface="Calibri"/>
            </a:endParaRPr>
          </a:p>
        </p:txBody>
      </p:sp>
      <p:sp>
        <p:nvSpPr>
          <p:cNvPr id="474" name="Google Shape;474;p22"/>
          <p:cNvSpPr/>
          <p:nvPr/>
        </p:nvSpPr>
        <p:spPr>
          <a:xfrm>
            <a:off x="5221224" y="2331720"/>
            <a:ext cx="3191256" cy="64008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Exploratory work. Use skills first (week 3), then TDD.</a:t>
            </a:r>
            <a:endParaRPr b="0" i="0" sz="1200" u="none" cap="none" strike="noStrike">
              <a:solidFill>
                <a:schemeClr val="dk1"/>
              </a:solidFill>
              <a:latin typeface="Calibri"/>
              <a:ea typeface="Calibri"/>
              <a:cs typeface="Calibri"/>
              <a:sym typeface="Calibri"/>
            </a:endParaRPr>
          </a:p>
        </p:txBody>
      </p:sp>
      <p:sp>
        <p:nvSpPr>
          <p:cNvPr id="475" name="Google Shape;475;p22"/>
          <p:cNvSpPr/>
          <p:nvPr/>
        </p:nvSpPr>
        <p:spPr>
          <a:xfrm>
            <a:off x="4901184" y="2971800"/>
            <a:ext cx="274320" cy="36576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1300"/>
              <a:buFont typeface="Inter"/>
              <a:buNone/>
            </a:pPr>
            <a:r>
              <a:rPr b="0" i="0" lang="en-US" sz="1300" u="none" cap="none" strike="noStrike">
                <a:solidFill>
                  <a:srgbClr val="A8A8A8"/>
                </a:solidFill>
                <a:latin typeface="Inter"/>
                <a:ea typeface="Inter"/>
                <a:cs typeface="Inter"/>
                <a:sym typeface="Inter"/>
              </a:rPr>
              <a:t>—</a:t>
            </a:r>
            <a:endParaRPr b="0" i="0" sz="1300" u="none" cap="none" strike="noStrike">
              <a:solidFill>
                <a:schemeClr val="dk1"/>
              </a:solidFill>
              <a:latin typeface="Calibri"/>
              <a:ea typeface="Calibri"/>
              <a:cs typeface="Calibri"/>
              <a:sym typeface="Calibri"/>
            </a:endParaRPr>
          </a:p>
        </p:txBody>
      </p:sp>
      <p:sp>
        <p:nvSpPr>
          <p:cNvPr id="476" name="Google Shape;476;p22"/>
          <p:cNvSpPr/>
          <p:nvPr/>
        </p:nvSpPr>
        <p:spPr>
          <a:xfrm>
            <a:off x="5221224" y="2971800"/>
            <a:ext cx="3191256" cy="64008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UI tweaks and styling. Screenshot review is the loop here.</a:t>
            </a:r>
            <a:endParaRPr b="0" i="0" sz="1200" u="none" cap="none" strike="noStrike">
              <a:solidFill>
                <a:schemeClr val="dk1"/>
              </a:solidFill>
              <a:latin typeface="Calibri"/>
              <a:ea typeface="Calibri"/>
              <a:cs typeface="Calibri"/>
              <a:sym typeface="Calibri"/>
            </a:endParaRPr>
          </a:p>
        </p:txBody>
      </p:sp>
      <p:sp>
        <p:nvSpPr>
          <p:cNvPr id="477" name="Google Shape;477;p22"/>
          <p:cNvSpPr/>
          <p:nvPr/>
        </p:nvSpPr>
        <p:spPr>
          <a:xfrm>
            <a:off x="4901184" y="3611880"/>
            <a:ext cx="274320" cy="36576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1300"/>
              <a:buFont typeface="Inter"/>
              <a:buNone/>
            </a:pPr>
            <a:r>
              <a:rPr b="0" i="0" lang="en-US" sz="1300" u="none" cap="none" strike="noStrike">
                <a:solidFill>
                  <a:srgbClr val="A8A8A8"/>
                </a:solidFill>
                <a:latin typeface="Inter"/>
                <a:ea typeface="Inter"/>
                <a:cs typeface="Inter"/>
                <a:sym typeface="Inter"/>
              </a:rPr>
              <a:t>—</a:t>
            </a:r>
            <a:endParaRPr b="0" i="0" sz="1300" u="none" cap="none" strike="noStrike">
              <a:solidFill>
                <a:schemeClr val="dk1"/>
              </a:solidFill>
              <a:latin typeface="Calibri"/>
              <a:ea typeface="Calibri"/>
              <a:cs typeface="Calibri"/>
              <a:sym typeface="Calibri"/>
            </a:endParaRPr>
          </a:p>
        </p:txBody>
      </p:sp>
      <p:sp>
        <p:nvSpPr>
          <p:cNvPr id="478" name="Google Shape;478;p22"/>
          <p:cNvSpPr/>
          <p:nvPr/>
        </p:nvSpPr>
        <p:spPr>
          <a:xfrm>
            <a:off x="5221224" y="3611880"/>
            <a:ext cx="3191256" cy="64008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Anything where tests can’t capture intent.</a:t>
            </a:r>
            <a:endParaRPr b="0" i="0" sz="1200" u="none" cap="none" strike="noStrike">
              <a:solidFill>
                <a:schemeClr val="dk1"/>
              </a:solidFill>
              <a:latin typeface="Calibri"/>
              <a:ea typeface="Calibri"/>
              <a:cs typeface="Calibri"/>
              <a:sym typeface="Calibri"/>
            </a:endParaRPr>
          </a:p>
        </p:txBody>
      </p:sp>
      <p:sp>
        <p:nvSpPr>
          <p:cNvPr id="479" name="Google Shape;479;p22"/>
          <p:cNvSpPr/>
          <p:nvPr/>
        </p:nvSpPr>
        <p:spPr>
          <a:xfrm>
            <a:off x="502920" y="4846320"/>
            <a:ext cx="406908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C6C6C"/>
              </a:buClr>
              <a:buSzPts val="800"/>
              <a:buFont typeface="Inter"/>
              <a:buNone/>
            </a:pPr>
            <a:r>
              <a:rPr b="0" i="0" lang="en-US" sz="800" u="none" cap="none" strike="noStrike">
                <a:solidFill>
                  <a:srgbClr val="6C6C6C"/>
                </a:solidFill>
                <a:latin typeface="Inter"/>
                <a:ea typeface="Inter"/>
                <a:cs typeface="Inter"/>
                <a:sym typeface="Inter"/>
              </a:rPr>
              <a:t>TDD with Agent mode</a:t>
            </a:r>
            <a:endParaRPr b="0" i="0" sz="800" u="none" cap="none" strike="noStrike">
              <a:solidFill>
                <a:schemeClr val="dk1"/>
              </a:solidFill>
              <a:latin typeface="Calibri"/>
              <a:ea typeface="Calibri"/>
              <a:cs typeface="Calibri"/>
              <a:sym typeface="Calibri"/>
            </a:endParaRPr>
          </a:p>
        </p:txBody>
      </p:sp>
      <p:sp>
        <p:nvSpPr>
          <p:cNvPr id="480" name="Google Shape;480;p22"/>
          <p:cNvSpPr/>
          <p:nvPr/>
        </p:nvSpPr>
        <p:spPr>
          <a:xfrm>
            <a:off x="4572000" y="4846320"/>
            <a:ext cx="4069080" cy="201168"/>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6C6C6C"/>
              </a:buClr>
              <a:buSzPts val="800"/>
              <a:buFont typeface="Inter"/>
              <a:buNone/>
            </a:pPr>
            <a:r>
              <a:rPr b="0" i="0" lang="en-US" sz="800" u="none" cap="none" strike="noStrike">
                <a:solidFill>
                  <a:srgbClr val="6C6C6C"/>
                </a:solidFill>
                <a:latin typeface="Inter"/>
                <a:ea typeface="Inter"/>
                <a:cs typeface="Inter"/>
                <a:sym typeface="Inter"/>
              </a:rPr>
              <a:t>22 / 24</a:t>
            </a:r>
            <a:endParaRPr b="0" i="0" sz="800" u="none" cap="none" strike="noStrike">
              <a:solidFill>
                <a:schemeClr val="dk1"/>
              </a:solidFill>
              <a:latin typeface="Calibri"/>
              <a:ea typeface="Calibri"/>
              <a:cs typeface="Calibri"/>
              <a:sym typeface="Calibri"/>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485" name="Shape 485"/>
        <p:cNvGrpSpPr/>
        <p:nvPr/>
      </p:nvGrpSpPr>
      <p:grpSpPr>
        <a:xfrm>
          <a:off x="0" y="0"/>
          <a:ext cx="0" cy="0"/>
          <a:chOff x="0" y="0"/>
          <a:chExt cx="0" cy="0"/>
        </a:xfrm>
      </p:grpSpPr>
      <p:sp>
        <p:nvSpPr>
          <p:cNvPr id="486" name="Google Shape;486;p23"/>
          <p:cNvSpPr/>
          <p:nvPr/>
        </p:nvSpPr>
        <p:spPr>
          <a:xfrm>
            <a:off x="502920" y="384048"/>
            <a:ext cx="81381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TAKEAWAYS</a:t>
            </a:r>
            <a:endParaRPr b="0" i="0" sz="750" u="none" cap="none" strike="noStrike">
              <a:solidFill>
                <a:schemeClr val="dk1"/>
              </a:solidFill>
              <a:latin typeface="Calibri"/>
              <a:ea typeface="Calibri"/>
              <a:cs typeface="Calibri"/>
              <a:sym typeface="Calibri"/>
            </a:endParaRPr>
          </a:p>
        </p:txBody>
      </p:sp>
      <p:sp>
        <p:nvSpPr>
          <p:cNvPr id="487" name="Google Shape;487;p23"/>
          <p:cNvSpPr/>
          <p:nvPr/>
        </p:nvSpPr>
        <p:spPr>
          <a:xfrm>
            <a:off x="502920" y="621792"/>
            <a:ext cx="8138160" cy="77724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200"/>
              <a:buFont typeface="Inter"/>
              <a:buNone/>
            </a:pPr>
            <a:r>
              <a:rPr b="0" i="0" lang="en-US" sz="3200" u="none" cap="none" strike="noStrike">
                <a:solidFill>
                  <a:srgbClr val="FFFFFF"/>
                </a:solidFill>
                <a:latin typeface="Inter"/>
                <a:ea typeface="Inter"/>
                <a:cs typeface="Inter"/>
                <a:sym typeface="Inter"/>
              </a:rPr>
              <a:t>If you remember four things</a:t>
            </a:r>
            <a:endParaRPr b="0" i="0" sz="3200" u="none" cap="none" strike="noStrike">
              <a:solidFill>
                <a:schemeClr val="dk1"/>
              </a:solidFill>
              <a:latin typeface="Calibri"/>
              <a:ea typeface="Calibri"/>
              <a:cs typeface="Calibri"/>
              <a:sym typeface="Calibri"/>
            </a:endParaRPr>
          </a:p>
        </p:txBody>
      </p:sp>
      <p:sp>
        <p:nvSpPr>
          <p:cNvPr id="488" name="Google Shape;488;p23"/>
          <p:cNvSpPr/>
          <p:nvPr/>
        </p:nvSpPr>
        <p:spPr>
          <a:xfrm>
            <a:off x="502920" y="1417320"/>
            <a:ext cx="100584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9" name="Google Shape;489;p23"/>
          <p:cNvSpPr/>
          <p:nvPr/>
        </p:nvSpPr>
        <p:spPr>
          <a:xfrm>
            <a:off x="502920" y="1828800"/>
            <a:ext cx="685800" cy="62179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2200"/>
              <a:buFont typeface="Inter"/>
              <a:buNone/>
            </a:pPr>
            <a:r>
              <a:rPr b="0" i="0" lang="en-US" sz="2200" u="none" cap="none" strike="noStrike">
                <a:solidFill>
                  <a:srgbClr val="E8339A"/>
                </a:solidFill>
                <a:latin typeface="Inter"/>
                <a:ea typeface="Inter"/>
                <a:cs typeface="Inter"/>
                <a:sym typeface="Inter"/>
              </a:rPr>
              <a:t>01</a:t>
            </a:r>
            <a:endParaRPr b="0" i="0" sz="2200" u="none" cap="none" strike="noStrike">
              <a:solidFill>
                <a:schemeClr val="dk1"/>
              </a:solidFill>
              <a:latin typeface="Calibri"/>
              <a:ea typeface="Calibri"/>
              <a:cs typeface="Calibri"/>
              <a:sym typeface="Calibri"/>
            </a:endParaRPr>
          </a:p>
        </p:txBody>
      </p:sp>
      <p:sp>
        <p:nvSpPr>
          <p:cNvPr id="490" name="Google Shape;490;p23"/>
          <p:cNvSpPr/>
          <p:nvPr/>
        </p:nvSpPr>
        <p:spPr>
          <a:xfrm>
            <a:off x="1280160" y="1828800"/>
            <a:ext cx="7360920" cy="621792"/>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FFFFFF"/>
              </a:buClr>
              <a:buSzPts val="1500"/>
              <a:buFont typeface="Inter"/>
              <a:buNone/>
            </a:pPr>
            <a:r>
              <a:rPr b="0" i="0" lang="en-US" sz="1500" u="none" cap="none" strike="noStrike">
                <a:solidFill>
                  <a:srgbClr val="FFFFFF"/>
                </a:solidFill>
                <a:latin typeface="Inter"/>
                <a:ea typeface="Inter"/>
                <a:cs typeface="Inter"/>
                <a:sym typeface="Inter"/>
              </a:rPr>
              <a:t>Tests are the clearest “done” condition you can give Agent.</a:t>
            </a:r>
            <a:endParaRPr b="0" i="0" sz="1500" u="none" cap="none" strike="noStrike">
              <a:solidFill>
                <a:schemeClr val="dk1"/>
              </a:solidFill>
              <a:latin typeface="Calibri"/>
              <a:ea typeface="Calibri"/>
              <a:cs typeface="Calibri"/>
              <a:sym typeface="Calibri"/>
            </a:endParaRPr>
          </a:p>
        </p:txBody>
      </p:sp>
      <p:sp>
        <p:nvSpPr>
          <p:cNvPr id="491" name="Google Shape;491;p23"/>
          <p:cNvSpPr/>
          <p:nvPr/>
        </p:nvSpPr>
        <p:spPr>
          <a:xfrm>
            <a:off x="502920" y="2450592"/>
            <a:ext cx="685800" cy="62179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2200"/>
              <a:buFont typeface="Inter"/>
              <a:buNone/>
            </a:pPr>
            <a:r>
              <a:rPr b="0" i="0" lang="en-US" sz="2200" u="none" cap="none" strike="noStrike">
                <a:solidFill>
                  <a:srgbClr val="E8339A"/>
                </a:solidFill>
                <a:latin typeface="Inter"/>
                <a:ea typeface="Inter"/>
                <a:cs typeface="Inter"/>
                <a:sym typeface="Inter"/>
              </a:rPr>
              <a:t>02</a:t>
            </a:r>
            <a:endParaRPr b="0" i="0" sz="2200" u="none" cap="none" strike="noStrike">
              <a:solidFill>
                <a:schemeClr val="dk1"/>
              </a:solidFill>
              <a:latin typeface="Calibri"/>
              <a:ea typeface="Calibri"/>
              <a:cs typeface="Calibri"/>
              <a:sym typeface="Calibri"/>
            </a:endParaRPr>
          </a:p>
        </p:txBody>
      </p:sp>
      <p:sp>
        <p:nvSpPr>
          <p:cNvPr id="492" name="Google Shape;492;p23"/>
          <p:cNvSpPr/>
          <p:nvPr/>
        </p:nvSpPr>
        <p:spPr>
          <a:xfrm>
            <a:off x="1280160" y="2450592"/>
            <a:ext cx="7360920" cy="621792"/>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FFFFFF"/>
              </a:buClr>
              <a:buSzPts val="1500"/>
              <a:buFont typeface="Inter"/>
              <a:buNone/>
            </a:pPr>
            <a:r>
              <a:rPr b="0" i="0" lang="en-US" sz="1500" u="none" cap="none" strike="noStrike">
                <a:solidFill>
                  <a:srgbClr val="FFFFFF"/>
                </a:solidFill>
                <a:latin typeface="Inter"/>
                <a:ea typeface="Inter"/>
                <a:cs typeface="Inter"/>
                <a:sym typeface="Inter"/>
              </a:rPr>
              <a:t>Commit tests first, write the constraint into the prompt, let the hook close the loop.</a:t>
            </a:r>
            <a:endParaRPr b="0" i="0" sz="1500" u="none" cap="none" strike="noStrike">
              <a:solidFill>
                <a:schemeClr val="dk1"/>
              </a:solidFill>
              <a:latin typeface="Calibri"/>
              <a:ea typeface="Calibri"/>
              <a:cs typeface="Calibri"/>
              <a:sym typeface="Calibri"/>
            </a:endParaRPr>
          </a:p>
        </p:txBody>
      </p:sp>
      <p:sp>
        <p:nvSpPr>
          <p:cNvPr id="493" name="Google Shape;493;p23"/>
          <p:cNvSpPr/>
          <p:nvPr/>
        </p:nvSpPr>
        <p:spPr>
          <a:xfrm>
            <a:off x="502920" y="3072384"/>
            <a:ext cx="685800" cy="62179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2200"/>
              <a:buFont typeface="Inter"/>
              <a:buNone/>
            </a:pPr>
            <a:r>
              <a:rPr b="0" i="0" lang="en-US" sz="2200" u="none" cap="none" strike="noStrike">
                <a:solidFill>
                  <a:srgbClr val="E8339A"/>
                </a:solidFill>
                <a:latin typeface="Inter"/>
                <a:ea typeface="Inter"/>
                <a:cs typeface="Inter"/>
                <a:sym typeface="Inter"/>
              </a:rPr>
              <a:t>03</a:t>
            </a:r>
            <a:endParaRPr b="0" i="0" sz="2200" u="none" cap="none" strike="noStrike">
              <a:solidFill>
                <a:schemeClr val="dk1"/>
              </a:solidFill>
              <a:latin typeface="Calibri"/>
              <a:ea typeface="Calibri"/>
              <a:cs typeface="Calibri"/>
              <a:sym typeface="Calibri"/>
            </a:endParaRPr>
          </a:p>
        </p:txBody>
      </p:sp>
      <p:sp>
        <p:nvSpPr>
          <p:cNvPr id="494" name="Google Shape;494;p23"/>
          <p:cNvSpPr/>
          <p:nvPr/>
        </p:nvSpPr>
        <p:spPr>
          <a:xfrm>
            <a:off x="1280160" y="3072384"/>
            <a:ext cx="7360920" cy="621792"/>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FFFFFF"/>
              </a:buClr>
              <a:buSzPts val="1500"/>
              <a:buFont typeface="Inter"/>
              <a:buNone/>
            </a:pPr>
            <a:r>
              <a:rPr b="0" i="0" lang="en-US" sz="1500" u="none" cap="none" strike="noStrike">
                <a:solidFill>
                  <a:srgbClr val="FFFFFF"/>
                </a:solidFill>
                <a:latin typeface="Inter"/>
                <a:ea typeface="Inter"/>
                <a:cs typeface="Inter"/>
                <a:sym typeface="Inter"/>
              </a:rPr>
              <a:t>Always include “Do NOT modify the test files.”</a:t>
            </a:r>
            <a:endParaRPr b="0" i="0" sz="1500" u="none" cap="none" strike="noStrike">
              <a:solidFill>
                <a:schemeClr val="dk1"/>
              </a:solidFill>
              <a:latin typeface="Calibri"/>
              <a:ea typeface="Calibri"/>
              <a:cs typeface="Calibri"/>
              <a:sym typeface="Calibri"/>
            </a:endParaRPr>
          </a:p>
        </p:txBody>
      </p:sp>
      <p:sp>
        <p:nvSpPr>
          <p:cNvPr id="495" name="Google Shape;495;p23"/>
          <p:cNvSpPr/>
          <p:nvPr/>
        </p:nvSpPr>
        <p:spPr>
          <a:xfrm>
            <a:off x="502920" y="3694176"/>
            <a:ext cx="685800" cy="62179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2200"/>
              <a:buFont typeface="Inter"/>
              <a:buNone/>
            </a:pPr>
            <a:r>
              <a:rPr b="0" i="0" lang="en-US" sz="2200" u="none" cap="none" strike="noStrike">
                <a:solidFill>
                  <a:srgbClr val="E8339A"/>
                </a:solidFill>
                <a:latin typeface="Inter"/>
                <a:ea typeface="Inter"/>
                <a:cs typeface="Inter"/>
                <a:sym typeface="Inter"/>
              </a:rPr>
              <a:t>04</a:t>
            </a:r>
            <a:endParaRPr b="0" i="0" sz="2200" u="none" cap="none" strike="noStrike">
              <a:solidFill>
                <a:schemeClr val="dk1"/>
              </a:solidFill>
              <a:latin typeface="Calibri"/>
              <a:ea typeface="Calibri"/>
              <a:cs typeface="Calibri"/>
              <a:sym typeface="Calibri"/>
            </a:endParaRPr>
          </a:p>
        </p:txBody>
      </p:sp>
      <p:sp>
        <p:nvSpPr>
          <p:cNvPr id="496" name="Google Shape;496;p23"/>
          <p:cNvSpPr/>
          <p:nvPr/>
        </p:nvSpPr>
        <p:spPr>
          <a:xfrm>
            <a:off x="1280160" y="3694176"/>
            <a:ext cx="7360920" cy="621792"/>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FFFFFF"/>
              </a:buClr>
              <a:buSzPts val="1500"/>
              <a:buFont typeface="Inter"/>
              <a:buNone/>
            </a:pPr>
            <a:r>
              <a:rPr b="0" i="0" lang="en-US" sz="1500" u="none" cap="none" strike="noStrike">
                <a:solidFill>
                  <a:srgbClr val="FFFFFF"/>
                </a:solidFill>
                <a:latin typeface="Inter"/>
                <a:ea typeface="Inter"/>
                <a:cs typeface="Inter"/>
                <a:sym typeface="Inter"/>
              </a:rPr>
              <a:t>This is the workflow most worth practicing this week.</a:t>
            </a:r>
            <a:endParaRPr b="0" i="0" sz="1500" u="none" cap="none" strike="noStrike">
              <a:solidFill>
                <a:schemeClr val="dk1"/>
              </a:solidFill>
              <a:latin typeface="Calibri"/>
              <a:ea typeface="Calibri"/>
              <a:cs typeface="Calibri"/>
              <a:sym typeface="Calibri"/>
            </a:endParaRPr>
          </a:p>
        </p:txBody>
      </p:sp>
      <p:sp>
        <p:nvSpPr>
          <p:cNvPr id="497" name="Google Shape;497;p23"/>
          <p:cNvSpPr/>
          <p:nvPr/>
        </p:nvSpPr>
        <p:spPr>
          <a:xfrm>
            <a:off x="502920" y="4846320"/>
            <a:ext cx="406908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C6C6C"/>
              </a:buClr>
              <a:buSzPts val="800"/>
              <a:buFont typeface="Inter"/>
              <a:buNone/>
            </a:pPr>
            <a:r>
              <a:rPr b="0" i="0" lang="en-US" sz="800" u="none" cap="none" strike="noStrike">
                <a:solidFill>
                  <a:srgbClr val="6C6C6C"/>
                </a:solidFill>
                <a:latin typeface="Inter"/>
                <a:ea typeface="Inter"/>
                <a:cs typeface="Inter"/>
                <a:sym typeface="Inter"/>
              </a:rPr>
              <a:t>TDD with Agent mode</a:t>
            </a:r>
            <a:endParaRPr b="0" i="0" sz="800" u="none" cap="none" strike="noStrike">
              <a:solidFill>
                <a:schemeClr val="dk1"/>
              </a:solidFill>
              <a:latin typeface="Calibri"/>
              <a:ea typeface="Calibri"/>
              <a:cs typeface="Calibri"/>
              <a:sym typeface="Calibri"/>
            </a:endParaRPr>
          </a:p>
        </p:txBody>
      </p:sp>
      <p:sp>
        <p:nvSpPr>
          <p:cNvPr id="498" name="Google Shape;498;p23"/>
          <p:cNvSpPr/>
          <p:nvPr/>
        </p:nvSpPr>
        <p:spPr>
          <a:xfrm>
            <a:off x="4572000" y="4846320"/>
            <a:ext cx="4069080" cy="201168"/>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6C6C6C"/>
              </a:buClr>
              <a:buSzPts val="800"/>
              <a:buFont typeface="Inter"/>
              <a:buNone/>
            </a:pPr>
            <a:r>
              <a:rPr b="0" i="0" lang="en-US" sz="800" u="none" cap="none" strike="noStrike">
                <a:solidFill>
                  <a:srgbClr val="6C6C6C"/>
                </a:solidFill>
                <a:latin typeface="Inter"/>
                <a:ea typeface="Inter"/>
                <a:cs typeface="Inter"/>
                <a:sym typeface="Inter"/>
              </a:rPr>
              <a:t>23 / 24</a:t>
            </a:r>
            <a:endParaRPr b="0" i="0" sz="800" u="none" cap="none" strike="noStrike">
              <a:solidFill>
                <a:schemeClr val="dk1"/>
              </a:solidFill>
              <a:latin typeface="Calibri"/>
              <a:ea typeface="Calibri"/>
              <a:cs typeface="Calibri"/>
              <a:sym typeface="Calibri"/>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03" name="Shape 503"/>
        <p:cNvGrpSpPr/>
        <p:nvPr/>
      </p:nvGrpSpPr>
      <p:grpSpPr>
        <a:xfrm>
          <a:off x="0" y="0"/>
          <a:ext cx="0" cy="0"/>
          <a:chOff x="0" y="0"/>
          <a:chExt cx="0" cy="0"/>
        </a:xfrm>
      </p:grpSpPr>
      <p:sp>
        <p:nvSpPr>
          <p:cNvPr id="504" name="Google Shape;504;p24"/>
          <p:cNvSpPr/>
          <p:nvPr/>
        </p:nvSpPr>
        <p:spPr>
          <a:xfrm>
            <a:off x="502920" y="384048"/>
            <a:ext cx="81381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PRACTICE  ·  QUESTIONS</a:t>
            </a:r>
            <a:endParaRPr b="0" i="0" sz="750" u="none" cap="none" strike="noStrike">
              <a:solidFill>
                <a:schemeClr val="dk1"/>
              </a:solidFill>
              <a:latin typeface="Calibri"/>
              <a:ea typeface="Calibri"/>
              <a:cs typeface="Calibri"/>
              <a:sym typeface="Calibri"/>
            </a:endParaRPr>
          </a:p>
        </p:txBody>
      </p:sp>
      <p:sp>
        <p:nvSpPr>
          <p:cNvPr id="505" name="Google Shape;505;p24"/>
          <p:cNvSpPr/>
          <p:nvPr/>
        </p:nvSpPr>
        <p:spPr>
          <a:xfrm>
            <a:off x="502920" y="621792"/>
            <a:ext cx="8138160" cy="77724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200"/>
              <a:buFont typeface="Inter"/>
              <a:buNone/>
            </a:pPr>
            <a:r>
              <a:rPr b="0" i="0" lang="en-US" sz="3200" u="none" cap="none" strike="noStrike">
                <a:solidFill>
                  <a:srgbClr val="FFFFFF"/>
                </a:solidFill>
                <a:latin typeface="Inter"/>
                <a:ea typeface="Inter"/>
                <a:cs typeface="Inter"/>
                <a:sym typeface="Inter"/>
              </a:rPr>
              <a:t>Homework and Q&amp;A</a:t>
            </a:r>
            <a:endParaRPr b="0" i="0" sz="3200" u="none" cap="none" strike="noStrike">
              <a:solidFill>
                <a:schemeClr val="dk1"/>
              </a:solidFill>
              <a:latin typeface="Calibri"/>
              <a:ea typeface="Calibri"/>
              <a:cs typeface="Calibri"/>
              <a:sym typeface="Calibri"/>
            </a:endParaRPr>
          </a:p>
        </p:txBody>
      </p:sp>
      <p:sp>
        <p:nvSpPr>
          <p:cNvPr id="506" name="Google Shape;506;p24"/>
          <p:cNvSpPr/>
          <p:nvPr/>
        </p:nvSpPr>
        <p:spPr>
          <a:xfrm>
            <a:off x="502920" y="1417320"/>
            <a:ext cx="100584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7" name="Google Shape;507;p24"/>
          <p:cNvSpPr/>
          <p:nvPr/>
        </p:nvSpPr>
        <p:spPr>
          <a:xfrm>
            <a:off x="502920" y="1783080"/>
            <a:ext cx="3959352" cy="274320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8" name="Google Shape;508;p24"/>
          <p:cNvSpPr/>
          <p:nvPr/>
        </p:nvSpPr>
        <p:spPr>
          <a:xfrm>
            <a:off x="502920" y="1783080"/>
            <a:ext cx="3959352"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9" name="Google Shape;509;p24"/>
          <p:cNvSpPr/>
          <p:nvPr/>
        </p:nvSpPr>
        <p:spPr>
          <a:xfrm>
            <a:off x="731520" y="1920240"/>
            <a:ext cx="3502152" cy="2286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800"/>
              <a:buFont typeface="Inter"/>
              <a:buNone/>
            </a:pPr>
            <a:r>
              <a:rPr b="0" i="0" lang="en-US" sz="800" u="none" cap="none" strike="noStrike">
                <a:solidFill>
                  <a:srgbClr val="E8339A"/>
                </a:solidFill>
                <a:latin typeface="Inter"/>
                <a:ea typeface="Inter"/>
                <a:cs typeface="Inter"/>
                <a:sym typeface="Inter"/>
              </a:rPr>
              <a:t>HOMEWORK</a:t>
            </a:r>
            <a:endParaRPr b="0" i="0" sz="800" u="none" cap="none" strike="noStrike">
              <a:solidFill>
                <a:schemeClr val="dk1"/>
              </a:solidFill>
              <a:latin typeface="Calibri"/>
              <a:ea typeface="Calibri"/>
              <a:cs typeface="Calibri"/>
              <a:sym typeface="Calibri"/>
            </a:endParaRPr>
          </a:p>
        </p:txBody>
      </p:sp>
      <p:sp>
        <p:nvSpPr>
          <p:cNvPr id="510" name="Google Shape;510;p24"/>
          <p:cNvSpPr/>
          <p:nvPr/>
        </p:nvSpPr>
        <p:spPr>
          <a:xfrm>
            <a:off x="731520" y="2240280"/>
            <a:ext cx="3502152" cy="640080"/>
          </a:xfrm>
          <a:prstGeom prst="rect">
            <a:avLst/>
          </a:prstGeom>
          <a:noFill/>
          <a:ln>
            <a:noFill/>
          </a:ln>
        </p:spPr>
        <p:txBody>
          <a:bodyPr anchorCtr="0" anchor="t" bIns="0" lIns="0" spcFirstLastPara="1" rIns="0" wrap="square" tIns="0">
            <a:noAutofit/>
          </a:bodyPr>
          <a:lstStyle/>
          <a:p>
            <a:pPr indent="0" lvl="0" marL="0" marR="0" rtl="0" algn="l">
              <a:lnSpc>
                <a:spcPct val="125000"/>
              </a:lnSpc>
              <a:spcBef>
                <a:spcPts val="0"/>
              </a:spcBef>
              <a:spcAft>
                <a:spcPts val="0"/>
              </a:spcAft>
              <a:buClr>
                <a:srgbClr val="FFFFFF"/>
              </a:buClr>
              <a:buSzPts val="1800"/>
              <a:buFont typeface="Inter"/>
              <a:buNone/>
            </a:pPr>
            <a:r>
              <a:rPr b="0" i="0" lang="en-US" sz="1800" u="none" cap="none" strike="noStrike">
                <a:solidFill>
                  <a:srgbClr val="FFFFFF"/>
                </a:solidFill>
                <a:latin typeface="Inter"/>
                <a:ea typeface="Inter"/>
                <a:cs typeface="Inter"/>
                <a:sym typeface="Inter"/>
              </a:rPr>
              <a:t>Try the test loop on one real feature.</a:t>
            </a:r>
            <a:endParaRPr b="0" i="0" sz="1800" u="none" cap="none" strike="noStrike">
              <a:solidFill>
                <a:schemeClr val="dk1"/>
              </a:solidFill>
              <a:latin typeface="Calibri"/>
              <a:ea typeface="Calibri"/>
              <a:cs typeface="Calibri"/>
              <a:sym typeface="Calibri"/>
            </a:endParaRPr>
          </a:p>
        </p:txBody>
      </p:sp>
      <p:sp>
        <p:nvSpPr>
          <p:cNvPr id="511" name="Google Shape;511;p24"/>
          <p:cNvSpPr/>
          <p:nvPr/>
        </p:nvSpPr>
        <p:spPr>
          <a:xfrm>
            <a:off x="731520" y="3017520"/>
            <a:ext cx="274320" cy="29260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1300"/>
              <a:buFont typeface="Inter"/>
              <a:buNone/>
            </a:pPr>
            <a:r>
              <a:rPr b="0" i="0" lang="en-US" sz="1300" u="none" cap="none" strike="noStrike">
                <a:solidFill>
                  <a:srgbClr val="E8339A"/>
                </a:solidFill>
                <a:latin typeface="Inter"/>
                <a:ea typeface="Inter"/>
                <a:cs typeface="Inter"/>
                <a:sym typeface="Inter"/>
              </a:rPr>
              <a:t>—</a:t>
            </a:r>
            <a:endParaRPr b="0" i="0" sz="1300" u="none" cap="none" strike="noStrike">
              <a:solidFill>
                <a:schemeClr val="dk1"/>
              </a:solidFill>
              <a:latin typeface="Calibri"/>
              <a:ea typeface="Calibri"/>
              <a:cs typeface="Calibri"/>
              <a:sym typeface="Calibri"/>
            </a:endParaRPr>
          </a:p>
        </p:txBody>
      </p:sp>
      <p:sp>
        <p:nvSpPr>
          <p:cNvPr id="512" name="Google Shape;512;p24"/>
          <p:cNvSpPr/>
          <p:nvPr/>
        </p:nvSpPr>
        <p:spPr>
          <a:xfrm>
            <a:off x="1051560" y="2999232"/>
            <a:ext cx="3182112" cy="50292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A8A8A8"/>
              </a:buClr>
              <a:buSzPts val="1100"/>
              <a:buFont typeface="Inter"/>
              <a:buNone/>
            </a:pPr>
            <a:r>
              <a:rPr b="0" i="0" lang="en-US" sz="1100" u="none" cap="none" strike="noStrike">
                <a:solidFill>
                  <a:srgbClr val="A8A8A8"/>
                </a:solidFill>
                <a:latin typeface="Inter"/>
                <a:ea typeface="Inter"/>
                <a:cs typeface="Inter"/>
                <a:sym typeface="Inter"/>
              </a:rPr>
              <a:t>Pick one feature in a project you’re working on this week.</a:t>
            </a:r>
            <a:endParaRPr b="0" i="0" sz="1100" u="none" cap="none" strike="noStrike">
              <a:solidFill>
                <a:schemeClr val="dk1"/>
              </a:solidFill>
              <a:latin typeface="Calibri"/>
              <a:ea typeface="Calibri"/>
              <a:cs typeface="Calibri"/>
              <a:sym typeface="Calibri"/>
            </a:endParaRPr>
          </a:p>
        </p:txBody>
      </p:sp>
      <p:sp>
        <p:nvSpPr>
          <p:cNvPr id="513" name="Google Shape;513;p24"/>
          <p:cNvSpPr/>
          <p:nvPr/>
        </p:nvSpPr>
        <p:spPr>
          <a:xfrm>
            <a:off x="731520" y="3429000"/>
            <a:ext cx="274320" cy="29260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1300"/>
              <a:buFont typeface="Inter"/>
              <a:buNone/>
            </a:pPr>
            <a:r>
              <a:rPr b="0" i="0" lang="en-US" sz="1300" u="none" cap="none" strike="noStrike">
                <a:solidFill>
                  <a:srgbClr val="E8339A"/>
                </a:solidFill>
                <a:latin typeface="Inter"/>
                <a:ea typeface="Inter"/>
                <a:cs typeface="Inter"/>
                <a:sym typeface="Inter"/>
              </a:rPr>
              <a:t>—</a:t>
            </a:r>
            <a:endParaRPr b="0" i="0" sz="1300" u="none" cap="none" strike="noStrike">
              <a:solidFill>
                <a:schemeClr val="dk1"/>
              </a:solidFill>
              <a:latin typeface="Calibri"/>
              <a:ea typeface="Calibri"/>
              <a:cs typeface="Calibri"/>
              <a:sym typeface="Calibri"/>
            </a:endParaRPr>
          </a:p>
        </p:txBody>
      </p:sp>
      <p:sp>
        <p:nvSpPr>
          <p:cNvPr id="514" name="Google Shape;514;p24"/>
          <p:cNvSpPr/>
          <p:nvPr/>
        </p:nvSpPr>
        <p:spPr>
          <a:xfrm>
            <a:off x="1051563" y="3429000"/>
            <a:ext cx="3182100" cy="41130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A8A8A8"/>
              </a:buClr>
              <a:buSzPts val="1100"/>
              <a:buFont typeface="Inter"/>
              <a:buNone/>
            </a:pPr>
            <a:r>
              <a:rPr b="0" i="0" lang="en-US" sz="1100" u="none" cap="none" strike="noStrike">
                <a:solidFill>
                  <a:srgbClr val="A8A8A8"/>
                </a:solidFill>
                <a:latin typeface="Inter"/>
                <a:ea typeface="Inter"/>
                <a:cs typeface="Inter"/>
                <a:sym typeface="Inter"/>
              </a:rPr>
              <a:t>Write the tests first.</a:t>
            </a:r>
            <a:endParaRPr b="0" i="0" sz="1100" u="none" cap="none" strike="noStrike">
              <a:solidFill>
                <a:schemeClr val="dk1"/>
              </a:solidFill>
              <a:latin typeface="Calibri"/>
              <a:ea typeface="Calibri"/>
              <a:cs typeface="Calibri"/>
              <a:sym typeface="Calibri"/>
            </a:endParaRPr>
          </a:p>
        </p:txBody>
      </p:sp>
      <p:sp>
        <p:nvSpPr>
          <p:cNvPr id="515" name="Google Shape;515;p24"/>
          <p:cNvSpPr/>
          <p:nvPr/>
        </p:nvSpPr>
        <p:spPr>
          <a:xfrm>
            <a:off x="731520" y="3840480"/>
            <a:ext cx="274320" cy="29260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1300"/>
              <a:buFont typeface="Inter"/>
              <a:buNone/>
            </a:pPr>
            <a:r>
              <a:rPr b="0" i="0" lang="en-US" sz="1300" u="none" cap="none" strike="noStrike">
                <a:solidFill>
                  <a:srgbClr val="E8339A"/>
                </a:solidFill>
                <a:latin typeface="Inter"/>
                <a:ea typeface="Inter"/>
                <a:cs typeface="Inter"/>
                <a:sym typeface="Inter"/>
              </a:rPr>
              <a:t>—</a:t>
            </a:r>
            <a:endParaRPr b="0" i="0" sz="1300" u="none" cap="none" strike="noStrike">
              <a:solidFill>
                <a:schemeClr val="dk1"/>
              </a:solidFill>
              <a:latin typeface="Calibri"/>
              <a:ea typeface="Calibri"/>
              <a:cs typeface="Calibri"/>
              <a:sym typeface="Calibri"/>
            </a:endParaRPr>
          </a:p>
        </p:txBody>
      </p:sp>
      <p:sp>
        <p:nvSpPr>
          <p:cNvPr id="516" name="Google Shape;516;p24"/>
          <p:cNvSpPr/>
          <p:nvPr/>
        </p:nvSpPr>
        <p:spPr>
          <a:xfrm>
            <a:off x="1051560" y="3822192"/>
            <a:ext cx="3182112" cy="50292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A8A8A8"/>
              </a:buClr>
              <a:buSzPts val="1100"/>
              <a:buFont typeface="Inter"/>
              <a:buNone/>
            </a:pPr>
            <a:r>
              <a:rPr b="0" i="0" lang="en-US" sz="1100" u="none" cap="none" strike="noStrike">
                <a:solidFill>
                  <a:srgbClr val="A8A8A8"/>
                </a:solidFill>
                <a:latin typeface="Inter"/>
                <a:ea typeface="Inter"/>
                <a:cs typeface="Inter"/>
                <a:sym typeface="Inter"/>
              </a:rPr>
              <a:t>Let Agent implement. Compare the result to what you’d have expected.</a:t>
            </a:r>
            <a:endParaRPr b="0" i="0" sz="1100" u="none" cap="none" strike="noStrike">
              <a:solidFill>
                <a:schemeClr val="dk1"/>
              </a:solidFill>
              <a:latin typeface="Calibri"/>
              <a:ea typeface="Calibri"/>
              <a:cs typeface="Calibri"/>
              <a:sym typeface="Calibri"/>
            </a:endParaRPr>
          </a:p>
        </p:txBody>
      </p:sp>
      <p:sp>
        <p:nvSpPr>
          <p:cNvPr id="517" name="Google Shape;517;p24"/>
          <p:cNvSpPr/>
          <p:nvPr/>
        </p:nvSpPr>
        <p:spPr>
          <a:xfrm>
            <a:off x="4681728" y="1783080"/>
            <a:ext cx="3959352" cy="274320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8" name="Google Shape;518;p24"/>
          <p:cNvSpPr/>
          <p:nvPr/>
        </p:nvSpPr>
        <p:spPr>
          <a:xfrm>
            <a:off x="4910328" y="1920240"/>
            <a:ext cx="3502152" cy="2286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A8A8A8"/>
              </a:buClr>
              <a:buSzPts val="800"/>
              <a:buFont typeface="Inter"/>
              <a:buNone/>
            </a:pPr>
            <a:r>
              <a:rPr b="0" i="0" lang="en-US" sz="800" u="none" cap="none" strike="noStrike">
                <a:solidFill>
                  <a:srgbClr val="A8A8A8"/>
                </a:solidFill>
                <a:latin typeface="Inter"/>
                <a:ea typeface="Inter"/>
                <a:cs typeface="Inter"/>
                <a:sym typeface="Inter"/>
              </a:rPr>
              <a:t>Q&amp;A</a:t>
            </a:r>
            <a:endParaRPr b="0" i="0" sz="800" u="none" cap="none" strike="noStrike">
              <a:solidFill>
                <a:schemeClr val="dk1"/>
              </a:solidFill>
              <a:latin typeface="Calibri"/>
              <a:ea typeface="Calibri"/>
              <a:cs typeface="Calibri"/>
              <a:sym typeface="Calibri"/>
            </a:endParaRPr>
          </a:p>
        </p:txBody>
      </p:sp>
      <p:sp>
        <p:nvSpPr>
          <p:cNvPr id="519" name="Google Shape;519;p24"/>
          <p:cNvSpPr/>
          <p:nvPr/>
        </p:nvSpPr>
        <p:spPr>
          <a:xfrm>
            <a:off x="4910328" y="2240280"/>
            <a:ext cx="3502152" cy="640080"/>
          </a:xfrm>
          <a:prstGeom prst="rect">
            <a:avLst/>
          </a:prstGeom>
          <a:noFill/>
          <a:ln>
            <a:noFill/>
          </a:ln>
        </p:spPr>
        <p:txBody>
          <a:bodyPr anchorCtr="0" anchor="t" bIns="0" lIns="0" spcFirstLastPara="1" rIns="0" wrap="square" tIns="0">
            <a:noAutofit/>
          </a:bodyPr>
          <a:lstStyle/>
          <a:p>
            <a:pPr indent="0" lvl="0" marL="0" marR="0" rtl="0" algn="l">
              <a:lnSpc>
                <a:spcPct val="125000"/>
              </a:lnSpc>
              <a:spcBef>
                <a:spcPts val="0"/>
              </a:spcBef>
              <a:spcAft>
                <a:spcPts val="0"/>
              </a:spcAft>
              <a:buClr>
                <a:srgbClr val="FFFFFF"/>
              </a:buClr>
              <a:buSzPts val="1800"/>
              <a:buFont typeface="Inter"/>
              <a:buNone/>
            </a:pPr>
            <a:r>
              <a:rPr b="0" i="0" lang="en-US" sz="1800" u="none" cap="none" strike="noStrike">
                <a:solidFill>
                  <a:srgbClr val="FFFFFF"/>
                </a:solidFill>
                <a:latin typeface="Inter"/>
                <a:ea typeface="Inter"/>
                <a:cs typeface="Inter"/>
                <a:sym typeface="Inter"/>
              </a:rPr>
              <a:t>Drop questions in chat.</a:t>
            </a:r>
            <a:endParaRPr b="0" i="0" sz="1800" u="none" cap="none" strike="noStrike">
              <a:solidFill>
                <a:schemeClr val="dk1"/>
              </a:solidFill>
              <a:latin typeface="Calibri"/>
              <a:ea typeface="Calibri"/>
              <a:cs typeface="Calibri"/>
              <a:sym typeface="Calibri"/>
            </a:endParaRPr>
          </a:p>
        </p:txBody>
      </p:sp>
      <p:sp>
        <p:nvSpPr>
          <p:cNvPr id="520" name="Google Shape;520;p24"/>
          <p:cNvSpPr/>
          <p:nvPr/>
        </p:nvSpPr>
        <p:spPr>
          <a:xfrm>
            <a:off x="4910328" y="2926080"/>
            <a:ext cx="3502152" cy="137160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We’ll work through them in order.</a:t>
            </a:r>
            <a:endParaRPr b="0" i="0" sz="1200" u="none" cap="none" strike="noStrike">
              <a:solidFill>
                <a:schemeClr val="dk1"/>
              </a:solidFill>
              <a:latin typeface="Calibri"/>
              <a:ea typeface="Calibri"/>
              <a:cs typeface="Calibri"/>
              <a:sym typeface="Calibri"/>
            </a:endParaRPr>
          </a:p>
        </p:txBody>
      </p:sp>
      <p:sp>
        <p:nvSpPr>
          <p:cNvPr id="521" name="Google Shape;521;p24"/>
          <p:cNvSpPr/>
          <p:nvPr/>
        </p:nvSpPr>
        <p:spPr>
          <a:xfrm>
            <a:off x="502920" y="4846320"/>
            <a:ext cx="406908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800"/>
              <a:buFont typeface="Inter"/>
              <a:buNone/>
            </a:pPr>
            <a:r>
              <a:rPr b="0" i="0" lang="en-US" sz="800" u="none" cap="none" strike="noStrike">
                <a:solidFill>
                  <a:srgbClr val="E8339A"/>
                </a:solidFill>
                <a:latin typeface="Inter"/>
                <a:ea typeface="Inter"/>
                <a:cs typeface="Inter"/>
                <a:sym typeface="Inter"/>
              </a:rPr>
              <a:t>TOMORROW  ·  DEBUGGING WITH AGENT</a:t>
            </a:r>
            <a:endParaRPr b="0" i="0" sz="800" u="none" cap="none" strike="noStrike">
              <a:solidFill>
                <a:schemeClr val="dk1"/>
              </a:solidFill>
              <a:latin typeface="Calibri"/>
              <a:ea typeface="Calibri"/>
              <a:cs typeface="Calibri"/>
              <a:sym typeface="Calibri"/>
            </a:endParaRPr>
          </a:p>
        </p:txBody>
      </p:sp>
      <p:sp>
        <p:nvSpPr>
          <p:cNvPr id="522" name="Google Shape;522;p24"/>
          <p:cNvSpPr/>
          <p:nvPr/>
        </p:nvSpPr>
        <p:spPr>
          <a:xfrm>
            <a:off x="4572000" y="4846320"/>
            <a:ext cx="4069080" cy="201168"/>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6C6C6C"/>
              </a:buClr>
              <a:buSzPts val="800"/>
              <a:buFont typeface="Inter"/>
              <a:buNone/>
            </a:pPr>
            <a:r>
              <a:rPr b="0" i="0" lang="en-US" sz="800" u="none" cap="none" strike="noStrike">
                <a:solidFill>
                  <a:srgbClr val="6C6C6C"/>
                </a:solidFill>
                <a:latin typeface="Inter"/>
                <a:ea typeface="Inter"/>
                <a:cs typeface="Inter"/>
                <a:sym typeface="Inter"/>
              </a:rPr>
              <a:t>24 / 24</a:t>
            </a:r>
            <a:endParaRPr b="0" i="0" sz="800" u="none" cap="none" strike="noStrike">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46" name="Shape 46"/>
        <p:cNvGrpSpPr/>
        <p:nvPr/>
      </p:nvGrpSpPr>
      <p:grpSpPr>
        <a:xfrm>
          <a:off x="0" y="0"/>
          <a:ext cx="0" cy="0"/>
          <a:chOff x="0" y="0"/>
          <a:chExt cx="0" cy="0"/>
        </a:xfrm>
      </p:grpSpPr>
      <p:sp>
        <p:nvSpPr>
          <p:cNvPr id="47" name="Google Shape;47;p3"/>
          <p:cNvSpPr/>
          <p:nvPr/>
        </p:nvSpPr>
        <p:spPr>
          <a:xfrm>
            <a:off x="502920" y="384048"/>
            <a:ext cx="81381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CONTINUITY</a:t>
            </a:r>
            <a:endParaRPr b="0" i="0" sz="750" u="none" cap="none" strike="noStrike">
              <a:solidFill>
                <a:schemeClr val="dk1"/>
              </a:solidFill>
              <a:latin typeface="Calibri"/>
              <a:ea typeface="Calibri"/>
              <a:cs typeface="Calibri"/>
              <a:sym typeface="Calibri"/>
            </a:endParaRPr>
          </a:p>
        </p:txBody>
      </p:sp>
      <p:sp>
        <p:nvSpPr>
          <p:cNvPr id="48" name="Google Shape;48;p3"/>
          <p:cNvSpPr/>
          <p:nvPr/>
        </p:nvSpPr>
        <p:spPr>
          <a:xfrm>
            <a:off x="502920" y="621792"/>
            <a:ext cx="8138160" cy="77724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400"/>
              <a:buFont typeface="Inter"/>
              <a:buNone/>
            </a:pPr>
            <a:r>
              <a:rPr b="0" i="0" lang="en-US" sz="3400" u="none" cap="none" strike="noStrike">
                <a:solidFill>
                  <a:srgbClr val="FFFFFF"/>
                </a:solidFill>
                <a:latin typeface="Inter"/>
                <a:ea typeface="Inter"/>
                <a:cs typeface="Inter"/>
                <a:sym typeface="Inter"/>
              </a:rPr>
              <a:t>Yesterday in one slide</a:t>
            </a:r>
            <a:endParaRPr b="0" i="0" sz="3400" u="none" cap="none" strike="noStrike">
              <a:solidFill>
                <a:schemeClr val="dk1"/>
              </a:solidFill>
              <a:latin typeface="Calibri"/>
              <a:ea typeface="Calibri"/>
              <a:cs typeface="Calibri"/>
              <a:sym typeface="Calibri"/>
            </a:endParaRPr>
          </a:p>
        </p:txBody>
      </p:sp>
      <p:sp>
        <p:nvSpPr>
          <p:cNvPr id="49" name="Google Shape;49;p3"/>
          <p:cNvSpPr/>
          <p:nvPr/>
        </p:nvSpPr>
        <p:spPr>
          <a:xfrm>
            <a:off x="502920" y="1417320"/>
            <a:ext cx="100584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 name="Google Shape;50;p3"/>
          <p:cNvSpPr/>
          <p:nvPr/>
        </p:nvSpPr>
        <p:spPr>
          <a:xfrm>
            <a:off x="502920" y="1691640"/>
            <a:ext cx="8138160" cy="32004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FFFFFF"/>
              </a:buClr>
              <a:buSzPts val="1600"/>
              <a:buFont typeface="Inter"/>
              <a:buNone/>
            </a:pPr>
            <a:r>
              <a:rPr b="0" i="0" lang="en-US" sz="1600" u="none" cap="none" strike="noStrike">
                <a:solidFill>
                  <a:srgbClr val="FFFFFF"/>
                </a:solidFill>
                <a:latin typeface="Inter"/>
                <a:ea typeface="Inter"/>
                <a:cs typeface="Inter"/>
                <a:sym typeface="Inter"/>
              </a:rPr>
              <a:t>Yesterday: rules and repo configuration.</a:t>
            </a:r>
            <a:endParaRPr b="0" i="0" sz="1600" u="none" cap="none" strike="noStrike">
              <a:solidFill>
                <a:schemeClr val="dk1"/>
              </a:solidFill>
              <a:latin typeface="Calibri"/>
              <a:ea typeface="Calibri"/>
              <a:cs typeface="Calibri"/>
              <a:sym typeface="Calibri"/>
            </a:endParaRPr>
          </a:p>
        </p:txBody>
      </p:sp>
      <p:sp>
        <p:nvSpPr>
          <p:cNvPr id="51" name="Google Shape;51;p3"/>
          <p:cNvSpPr/>
          <p:nvPr/>
        </p:nvSpPr>
        <p:spPr>
          <a:xfrm>
            <a:off x="502920" y="2130552"/>
            <a:ext cx="8138160" cy="32004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A8A8A8"/>
              </a:buClr>
              <a:buSzPts val="1400"/>
              <a:buFont typeface="Inter"/>
              <a:buNone/>
            </a:pPr>
            <a:r>
              <a:rPr b="0" i="0" lang="en-US" sz="1400" u="none" cap="none" strike="noStrike">
                <a:solidFill>
                  <a:srgbClr val="A8A8A8"/>
                </a:solidFill>
                <a:latin typeface="Inter"/>
                <a:ea typeface="Inter"/>
                <a:cs typeface="Inter"/>
                <a:sym typeface="Inter"/>
              </a:rPr>
              <a:t>Persistent context that loads on every Agent session.</a:t>
            </a:r>
            <a:endParaRPr b="0" i="0" sz="1400" u="none" cap="none" strike="noStrike">
              <a:solidFill>
                <a:schemeClr val="dk1"/>
              </a:solidFill>
              <a:latin typeface="Calibri"/>
              <a:ea typeface="Calibri"/>
              <a:cs typeface="Calibri"/>
              <a:sym typeface="Calibri"/>
            </a:endParaRPr>
          </a:p>
        </p:txBody>
      </p:sp>
      <p:sp>
        <p:nvSpPr>
          <p:cNvPr id="52" name="Google Shape;52;p3"/>
          <p:cNvSpPr/>
          <p:nvPr/>
        </p:nvSpPr>
        <p:spPr>
          <a:xfrm>
            <a:off x="502920" y="2514600"/>
            <a:ext cx="8138160" cy="32004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A8A8A8"/>
              </a:buClr>
              <a:buSzPts val="1400"/>
              <a:buFont typeface="Inter"/>
              <a:buNone/>
            </a:pPr>
            <a:r>
              <a:rPr b="0" i="0" lang="en-US" sz="1400" u="none" cap="none" strike="noStrike">
                <a:solidFill>
                  <a:srgbClr val="A8A8A8"/>
                </a:solidFill>
                <a:latin typeface="Inter"/>
                <a:ea typeface="Inter"/>
                <a:cs typeface="Inter"/>
                <a:sym typeface="Inter"/>
              </a:rPr>
              <a:t>AGENTS.md is the portable default. .cursor/rules/ is the Cursor-native option.</a:t>
            </a:r>
            <a:endParaRPr b="0" i="0" sz="1400" u="none" cap="none" strike="noStrike">
              <a:solidFill>
                <a:schemeClr val="dk1"/>
              </a:solidFill>
              <a:latin typeface="Calibri"/>
              <a:ea typeface="Calibri"/>
              <a:cs typeface="Calibri"/>
              <a:sym typeface="Calibri"/>
            </a:endParaRPr>
          </a:p>
        </p:txBody>
      </p:sp>
      <p:sp>
        <p:nvSpPr>
          <p:cNvPr id="53" name="Google Shape;53;p3"/>
          <p:cNvSpPr/>
          <p:nvPr/>
        </p:nvSpPr>
        <p:spPr>
          <a:xfrm>
            <a:off x="502920" y="3154680"/>
            <a:ext cx="3968496" cy="150876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 name="Google Shape;54;p3"/>
          <p:cNvSpPr/>
          <p:nvPr/>
        </p:nvSpPr>
        <p:spPr>
          <a:xfrm>
            <a:off x="502920" y="3154680"/>
            <a:ext cx="3968496"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 name="Google Shape;55;p3"/>
          <p:cNvSpPr/>
          <p:nvPr/>
        </p:nvSpPr>
        <p:spPr>
          <a:xfrm>
            <a:off x="731520" y="3337560"/>
            <a:ext cx="3511296" cy="2286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800"/>
              <a:buFont typeface="Inter"/>
              <a:buNone/>
            </a:pPr>
            <a:r>
              <a:rPr b="0" i="0" lang="en-US" sz="800" u="none" cap="none" strike="noStrike">
                <a:solidFill>
                  <a:srgbClr val="E8339A"/>
                </a:solidFill>
                <a:latin typeface="Inter"/>
                <a:ea typeface="Inter"/>
                <a:cs typeface="Inter"/>
                <a:sym typeface="Inter"/>
              </a:rPr>
              <a:t>RULES</a:t>
            </a:r>
            <a:endParaRPr b="0" i="0" sz="800" u="none" cap="none" strike="noStrike">
              <a:solidFill>
                <a:schemeClr val="dk1"/>
              </a:solidFill>
              <a:latin typeface="Calibri"/>
              <a:ea typeface="Calibri"/>
              <a:cs typeface="Calibri"/>
              <a:sym typeface="Calibri"/>
            </a:endParaRPr>
          </a:p>
        </p:txBody>
      </p:sp>
      <p:sp>
        <p:nvSpPr>
          <p:cNvPr id="56" name="Google Shape;56;p3"/>
          <p:cNvSpPr/>
          <p:nvPr/>
        </p:nvSpPr>
        <p:spPr>
          <a:xfrm>
            <a:off x="731520" y="3630168"/>
            <a:ext cx="3511296" cy="329184"/>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FFFF"/>
              </a:buClr>
              <a:buSzPts val="1700"/>
              <a:buFont typeface="Inter"/>
              <a:buNone/>
            </a:pPr>
            <a:r>
              <a:rPr b="0" i="0" lang="en-US" sz="1700" u="none" cap="none" strike="noStrike">
                <a:solidFill>
                  <a:srgbClr val="FFFFFF"/>
                </a:solidFill>
                <a:latin typeface="Inter"/>
                <a:ea typeface="Inter"/>
                <a:cs typeface="Inter"/>
                <a:sym typeface="Inter"/>
              </a:rPr>
              <a:t>Tell Agent how to work.</a:t>
            </a:r>
            <a:endParaRPr b="0" i="0" sz="1700" u="none" cap="none" strike="noStrike">
              <a:solidFill>
                <a:schemeClr val="dk1"/>
              </a:solidFill>
              <a:latin typeface="Calibri"/>
              <a:ea typeface="Calibri"/>
              <a:cs typeface="Calibri"/>
              <a:sym typeface="Calibri"/>
            </a:endParaRPr>
          </a:p>
        </p:txBody>
      </p:sp>
      <p:sp>
        <p:nvSpPr>
          <p:cNvPr id="57" name="Google Shape;57;p3"/>
          <p:cNvSpPr/>
          <p:nvPr/>
        </p:nvSpPr>
        <p:spPr>
          <a:xfrm>
            <a:off x="731520" y="3995928"/>
            <a:ext cx="3511296" cy="329184"/>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Standing instructions that apply to every task.</a:t>
            </a:r>
            <a:endParaRPr b="0" i="0" sz="1200" u="none" cap="none" strike="noStrike">
              <a:solidFill>
                <a:schemeClr val="dk1"/>
              </a:solidFill>
              <a:latin typeface="Calibri"/>
              <a:ea typeface="Calibri"/>
              <a:cs typeface="Calibri"/>
              <a:sym typeface="Calibri"/>
            </a:endParaRPr>
          </a:p>
        </p:txBody>
      </p:sp>
      <p:sp>
        <p:nvSpPr>
          <p:cNvPr id="58" name="Google Shape;58;p3"/>
          <p:cNvSpPr/>
          <p:nvPr/>
        </p:nvSpPr>
        <p:spPr>
          <a:xfrm>
            <a:off x="4672584" y="3154680"/>
            <a:ext cx="3968496" cy="150876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3"/>
          <p:cNvSpPr/>
          <p:nvPr/>
        </p:nvSpPr>
        <p:spPr>
          <a:xfrm>
            <a:off x="4672584" y="3154680"/>
            <a:ext cx="3968496"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3"/>
          <p:cNvSpPr/>
          <p:nvPr/>
        </p:nvSpPr>
        <p:spPr>
          <a:xfrm>
            <a:off x="4901184" y="3337560"/>
            <a:ext cx="3511296" cy="2286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800"/>
              <a:buFont typeface="Inter"/>
              <a:buNone/>
            </a:pPr>
            <a:r>
              <a:rPr b="0" i="0" lang="en-US" sz="800" u="none" cap="none" strike="noStrike">
                <a:solidFill>
                  <a:srgbClr val="E8339A"/>
                </a:solidFill>
                <a:latin typeface="Inter"/>
                <a:ea typeface="Inter"/>
                <a:cs typeface="Inter"/>
                <a:sym typeface="Inter"/>
              </a:rPr>
              <a:t>TESTS</a:t>
            </a:r>
            <a:endParaRPr b="0" i="0" sz="800" u="none" cap="none" strike="noStrike">
              <a:solidFill>
                <a:schemeClr val="dk1"/>
              </a:solidFill>
              <a:latin typeface="Calibri"/>
              <a:ea typeface="Calibri"/>
              <a:cs typeface="Calibri"/>
              <a:sym typeface="Calibri"/>
            </a:endParaRPr>
          </a:p>
        </p:txBody>
      </p:sp>
      <p:sp>
        <p:nvSpPr>
          <p:cNvPr id="61" name="Google Shape;61;p3"/>
          <p:cNvSpPr/>
          <p:nvPr/>
        </p:nvSpPr>
        <p:spPr>
          <a:xfrm>
            <a:off x="4901184" y="3630168"/>
            <a:ext cx="3511296" cy="329184"/>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FFFF"/>
              </a:buClr>
              <a:buSzPts val="1700"/>
              <a:buFont typeface="Inter"/>
              <a:buNone/>
            </a:pPr>
            <a:r>
              <a:rPr b="0" i="0" lang="en-US" sz="1700" u="none" cap="none" strike="noStrike">
                <a:solidFill>
                  <a:srgbClr val="FFFFFF"/>
                </a:solidFill>
                <a:latin typeface="Inter"/>
                <a:ea typeface="Inter"/>
                <a:cs typeface="Inter"/>
                <a:sym typeface="Inter"/>
              </a:rPr>
              <a:t>Tell Agent what to build.</a:t>
            </a:r>
            <a:endParaRPr b="0" i="0" sz="1700" u="none" cap="none" strike="noStrike">
              <a:solidFill>
                <a:schemeClr val="dk1"/>
              </a:solidFill>
              <a:latin typeface="Calibri"/>
              <a:ea typeface="Calibri"/>
              <a:cs typeface="Calibri"/>
              <a:sym typeface="Calibri"/>
            </a:endParaRPr>
          </a:p>
        </p:txBody>
      </p:sp>
      <p:sp>
        <p:nvSpPr>
          <p:cNvPr id="62" name="Google Shape;62;p3"/>
          <p:cNvSpPr/>
          <p:nvPr/>
        </p:nvSpPr>
        <p:spPr>
          <a:xfrm>
            <a:off x="4901184" y="3995928"/>
            <a:ext cx="3511296" cy="329184"/>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Task-specific success criteria that say when you’re done.</a:t>
            </a:r>
            <a:endParaRPr b="0" i="0" sz="1200" u="none" cap="none" strike="noStrike">
              <a:solidFill>
                <a:schemeClr val="dk1"/>
              </a:solidFill>
              <a:latin typeface="Calibri"/>
              <a:ea typeface="Calibri"/>
              <a:cs typeface="Calibri"/>
              <a:sym typeface="Calibri"/>
            </a:endParaRPr>
          </a:p>
        </p:txBody>
      </p:sp>
      <p:sp>
        <p:nvSpPr>
          <p:cNvPr id="63" name="Google Shape;63;p3"/>
          <p:cNvSpPr/>
          <p:nvPr/>
        </p:nvSpPr>
        <p:spPr>
          <a:xfrm>
            <a:off x="502920" y="4846320"/>
            <a:ext cx="406908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C6C6C"/>
              </a:buClr>
              <a:buSzPts val="800"/>
              <a:buFont typeface="Inter"/>
              <a:buNone/>
            </a:pPr>
            <a:r>
              <a:rPr b="0" i="0" lang="en-US" sz="800" u="none" cap="none" strike="noStrike">
                <a:solidFill>
                  <a:srgbClr val="6C6C6C"/>
                </a:solidFill>
                <a:latin typeface="Inter"/>
                <a:ea typeface="Inter"/>
                <a:cs typeface="Inter"/>
                <a:sym typeface="Inter"/>
              </a:rPr>
              <a:t>TDD with Agent mode</a:t>
            </a:r>
            <a:endParaRPr b="0" i="0" sz="800" u="none" cap="none" strike="noStrike">
              <a:solidFill>
                <a:schemeClr val="dk1"/>
              </a:solidFill>
              <a:latin typeface="Calibri"/>
              <a:ea typeface="Calibri"/>
              <a:cs typeface="Calibri"/>
              <a:sym typeface="Calibri"/>
            </a:endParaRPr>
          </a:p>
        </p:txBody>
      </p:sp>
      <p:sp>
        <p:nvSpPr>
          <p:cNvPr id="64" name="Google Shape;64;p3"/>
          <p:cNvSpPr/>
          <p:nvPr/>
        </p:nvSpPr>
        <p:spPr>
          <a:xfrm>
            <a:off x="4572000" y="4846320"/>
            <a:ext cx="4069080" cy="201168"/>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6C6C6C"/>
              </a:buClr>
              <a:buSzPts val="800"/>
              <a:buFont typeface="Inter"/>
              <a:buNone/>
            </a:pPr>
            <a:r>
              <a:rPr b="0" i="0" lang="en-US" sz="800" u="none" cap="none" strike="noStrike">
                <a:solidFill>
                  <a:srgbClr val="6C6C6C"/>
                </a:solidFill>
                <a:latin typeface="Inter"/>
                <a:ea typeface="Inter"/>
                <a:cs typeface="Inter"/>
                <a:sym typeface="Inter"/>
              </a:rPr>
              <a:t>03 / 24</a:t>
            </a:r>
            <a:endParaRPr b="0" i="0" sz="800" u="none" cap="none" strike="noStrike">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69" name="Shape 69"/>
        <p:cNvGrpSpPr/>
        <p:nvPr/>
      </p:nvGrpSpPr>
      <p:grpSpPr>
        <a:xfrm>
          <a:off x="0" y="0"/>
          <a:ext cx="0" cy="0"/>
          <a:chOff x="0" y="0"/>
          <a:chExt cx="0" cy="0"/>
        </a:xfrm>
      </p:grpSpPr>
      <p:sp>
        <p:nvSpPr>
          <p:cNvPr id="70" name="Google Shape;70;p4"/>
          <p:cNvSpPr/>
          <p:nvPr/>
        </p:nvSpPr>
        <p:spPr>
          <a:xfrm>
            <a:off x="502920" y="384048"/>
            <a:ext cx="81381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THE INSIGHT</a:t>
            </a:r>
            <a:endParaRPr b="0" i="0" sz="750" u="none" cap="none" strike="noStrike">
              <a:solidFill>
                <a:schemeClr val="dk1"/>
              </a:solidFill>
              <a:latin typeface="Calibri"/>
              <a:ea typeface="Calibri"/>
              <a:cs typeface="Calibri"/>
              <a:sym typeface="Calibri"/>
            </a:endParaRPr>
          </a:p>
        </p:txBody>
      </p:sp>
      <p:sp>
        <p:nvSpPr>
          <p:cNvPr id="71" name="Google Shape;71;p4"/>
          <p:cNvSpPr/>
          <p:nvPr/>
        </p:nvSpPr>
        <p:spPr>
          <a:xfrm>
            <a:off x="502920" y="621792"/>
            <a:ext cx="8138160" cy="109728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000"/>
              <a:buFont typeface="Inter"/>
              <a:buNone/>
            </a:pPr>
            <a:r>
              <a:rPr b="0" i="0" lang="en-US" sz="3000" u="none" cap="none" strike="noStrike">
                <a:solidFill>
                  <a:srgbClr val="FFFFFF"/>
                </a:solidFill>
                <a:latin typeface="Inter"/>
                <a:ea typeface="Inter"/>
                <a:cs typeface="Inter"/>
                <a:sym typeface="Inter"/>
              </a:rPr>
              <a:t>Agent works best when “done” is unambiguous.</a:t>
            </a:r>
            <a:endParaRPr b="0" i="0" sz="3000" u="none" cap="none" strike="noStrike">
              <a:solidFill>
                <a:schemeClr val="dk1"/>
              </a:solidFill>
              <a:latin typeface="Calibri"/>
              <a:ea typeface="Calibri"/>
              <a:cs typeface="Calibri"/>
              <a:sym typeface="Calibri"/>
            </a:endParaRPr>
          </a:p>
        </p:txBody>
      </p:sp>
      <p:sp>
        <p:nvSpPr>
          <p:cNvPr id="72" name="Google Shape;72;p4"/>
          <p:cNvSpPr/>
          <p:nvPr/>
        </p:nvSpPr>
        <p:spPr>
          <a:xfrm>
            <a:off x="502920" y="1874520"/>
            <a:ext cx="100584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4"/>
          <p:cNvSpPr/>
          <p:nvPr/>
        </p:nvSpPr>
        <p:spPr>
          <a:xfrm>
            <a:off x="502920" y="2194560"/>
            <a:ext cx="8138160" cy="91440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FFFFFF"/>
              </a:buClr>
              <a:buSzPts val="2200"/>
              <a:buFont typeface="Inter"/>
              <a:buNone/>
            </a:pPr>
            <a:r>
              <a:rPr b="0" i="0" lang="en-US" sz="2200" u="none" cap="none" strike="noStrike">
                <a:solidFill>
                  <a:srgbClr val="FFFFFF"/>
                </a:solidFill>
                <a:latin typeface="Inter"/>
                <a:ea typeface="Inter"/>
                <a:cs typeface="Inter"/>
                <a:sym typeface="Inter"/>
              </a:rPr>
              <a:t>A passing test suite is the clearest “done” we can give it.</a:t>
            </a:r>
            <a:endParaRPr b="0" i="0" sz="2200" u="none" cap="none" strike="noStrike">
              <a:solidFill>
                <a:schemeClr val="dk1"/>
              </a:solidFill>
              <a:latin typeface="Calibri"/>
              <a:ea typeface="Calibri"/>
              <a:cs typeface="Calibri"/>
              <a:sym typeface="Calibri"/>
            </a:endParaRPr>
          </a:p>
        </p:txBody>
      </p:sp>
      <p:sp>
        <p:nvSpPr>
          <p:cNvPr id="74" name="Google Shape;74;p4"/>
          <p:cNvSpPr/>
          <p:nvPr/>
        </p:nvSpPr>
        <p:spPr>
          <a:xfrm>
            <a:off x="502920" y="3383280"/>
            <a:ext cx="8138160" cy="914400"/>
          </a:xfrm>
          <a:prstGeom prst="rect">
            <a:avLst/>
          </a:prstGeom>
          <a:noFill/>
          <a:ln>
            <a:noFill/>
          </a:ln>
        </p:spPr>
        <p:txBody>
          <a:bodyPr anchorCtr="0" anchor="t" bIns="0" lIns="0" spcFirstLastPara="1" rIns="0" wrap="square" tIns="0">
            <a:noAutofit/>
          </a:bodyPr>
          <a:lstStyle/>
          <a:p>
            <a:pPr indent="0" lvl="0" marL="0" marR="0" rtl="0" algn="l">
              <a:lnSpc>
                <a:spcPct val="135000"/>
              </a:lnSpc>
              <a:spcBef>
                <a:spcPts val="0"/>
              </a:spcBef>
              <a:spcAft>
                <a:spcPts val="0"/>
              </a:spcAft>
              <a:buClr>
                <a:srgbClr val="A8A8A8"/>
              </a:buClr>
              <a:buSzPts val="1500"/>
              <a:buFont typeface="Inter"/>
              <a:buNone/>
            </a:pPr>
            <a:r>
              <a:rPr b="0" i="0" lang="en-US" sz="1500" u="none" cap="none" strike="noStrike">
                <a:solidFill>
                  <a:srgbClr val="A8A8A8"/>
                </a:solidFill>
                <a:latin typeface="Inter"/>
                <a:ea typeface="Inter"/>
                <a:cs typeface="Inter"/>
                <a:sym typeface="Inter"/>
              </a:rPr>
              <a:t>Tests are executable specifications: they describe behavior in a form a machine can verify.</a:t>
            </a:r>
            <a:endParaRPr b="0" i="0" sz="1500" u="none" cap="none" strike="noStrike">
              <a:solidFill>
                <a:schemeClr val="dk1"/>
              </a:solidFill>
              <a:latin typeface="Calibri"/>
              <a:ea typeface="Calibri"/>
              <a:cs typeface="Calibri"/>
              <a:sym typeface="Calibri"/>
            </a:endParaRPr>
          </a:p>
        </p:txBody>
      </p:sp>
      <p:sp>
        <p:nvSpPr>
          <p:cNvPr id="75" name="Google Shape;75;p4"/>
          <p:cNvSpPr/>
          <p:nvPr/>
        </p:nvSpPr>
        <p:spPr>
          <a:xfrm>
            <a:off x="502920" y="4846320"/>
            <a:ext cx="406908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C6C6C"/>
              </a:buClr>
              <a:buSzPts val="800"/>
              <a:buFont typeface="Inter"/>
              <a:buNone/>
            </a:pPr>
            <a:r>
              <a:rPr b="0" i="0" lang="en-US" sz="800" u="none" cap="none" strike="noStrike">
                <a:solidFill>
                  <a:srgbClr val="6C6C6C"/>
                </a:solidFill>
                <a:latin typeface="Inter"/>
                <a:ea typeface="Inter"/>
                <a:cs typeface="Inter"/>
                <a:sym typeface="Inter"/>
              </a:rPr>
              <a:t>TDD with Agent mode</a:t>
            </a:r>
            <a:endParaRPr b="0" i="0" sz="800" u="none" cap="none" strike="noStrike">
              <a:solidFill>
                <a:schemeClr val="dk1"/>
              </a:solidFill>
              <a:latin typeface="Calibri"/>
              <a:ea typeface="Calibri"/>
              <a:cs typeface="Calibri"/>
              <a:sym typeface="Calibri"/>
            </a:endParaRPr>
          </a:p>
        </p:txBody>
      </p:sp>
      <p:sp>
        <p:nvSpPr>
          <p:cNvPr id="76" name="Google Shape;76;p4"/>
          <p:cNvSpPr/>
          <p:nvPr/>
        </p:nvSpPr>
        <p:spPr>
          <a:xfrm>
            <a:off x="4572000" y="4846320"/>
            <a:ext cx="4069080" cy="201168"/>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6C6C6C"/>
              </a:buClr>
              <a:buSzPts val="800"/>
              <a:buFont typeface="Inter"/>
              <a:buNone/>
            </a:pPr>
            <a:r>
              <a:rPr b="0" i="0" lang="en-US" sz="800" u="none" cap="none" strike="noStrike">
                <a:solidFill>
                  <a:srgbClr val="6C6C6C"/>
                </a:solidFill>
                <a:latin typeface="Inter"/>
                <a:ea typeface="Inter"/>
                <a:cs typeface="Inter"/>
                <a:sym typeface="Inter"/>
              </a:rPr>
              <a:t>04 / 24</a:t>
            </a:r>
            <a:endParaRPr b="0" i="0" sz="800" u="none" cap="none" strike="noStrike">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81" name="Shape 81"/>
        <p:cNvGrpSpPr/>
        <p:nvPr/>
      </p:nvGrpSpPr>
      <p:grpSpPr>
        <a:xfrm>
          <a:off x="0" y="0"/>
          <a:ext cx="0" cy="0"/>
          <a:chOff x="0" y="0"/>
          <a:chExt cx="0" cy="0"/>
        </a:xfrm>
      </p:grpSpPr>
      <p:sp>
        <p:nvSpPr>
          <p:cNvPr id="82" name="Google Shape;82;p5"/>
          <p:cNvSpPr/>
          <p:nvPr/>
        </p:nvSpPr>
        <p:spPr>
          <a:xfrm>
            <a:off x="502920" y="384048"/>
            <a:ext cx="81381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HONEST ACKNOWLEDGMENT</a:t>
            </a:r>
            <a:endParaRPr b="0" i="0" sz="750" u="none" cap="none" strike="noStrike">
              <a:solidFill>
                <a:schemeClr val="dk1"/>
              </a:solidFill>
              <a:latin typeface="Calibri"/>
              <a:ea typeface="Calibri"/>
              <a:cs typeface="Calibri"/>
              <a:sym typeface="Calibri"/>
            </a:endParaRPr>
          </a:p>
        </p:txBody>
      </p:sp>
      <p:sp>
        <p:nvSpPr>
          <p:cNvPr id="83" name="Google Shape;83;p5"/>
          <p:cNvSpPr/>
          <p:nvPr/>
        </p:nvSpPr>
        <p:spPr>
          <a:xfrm>
            <a:off x="502920" y="621792"/>
            <a:ext cx="8138160" cy="77724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200"/>
              <a:buFont typeface="Inter"/>
              <a:buNone/>
            </a:pPr>
            <a:r>
              <a:rPr b="0" i="0" lang="en-US" sz="3200" u="none" cap="none" strike="noStrike">
                <a:solidFill>
                  <a:srgbClr val="FFFFFF"/>
                </a:solidFill>
                <a:latin typeface="Inter"/>
                <a:ea typeface="Inter"/>
                <a:cs typeface="Inter"/>
                <a:sym typeface="Inter"/>
              </a:rPr>
              <a:t>Why TDD habits are hard to build</a:t>
            </a:r>
            <a:endParaRPr b="0" i="0" sz="3200" u="none" cap="none" strike="noStrike">
              <a:solidFill>
                <a:schemeClr val="dk1"/>
              </a:solidFill>
              <a:latin typeface="Calibri"/>
              <a:ea typeface="Calibri"/>
              <a:cs typeface="Calibri"/>
              <a:sym typeface="Calibri"/>
            </a:endParaRPr>
          </a:p>
        </p:txBody>
      </p:sp>
      <p:sp>
        <p:nvSpPr>
          <p:cNvPr id="84" name="Google Shape;84;p5"/>
          <p:cNvSpPr/>
          <p:nvPr/>
        </p:nvSpPr>
        <p:spPr>
          <a:xfrm>
            <a:off x="502920" y="1417320"/>
            <a:ext cx="100584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5"/>
          <p:cNvSpPr/>
          <p:nvPr/>
        </p:nvSpPr>
        <p:spPr>
          <a:xfrm>
            <a:off x="502920" y="1737360"/>
            <a:ext cx="3977640" cy="1207008"/>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5"/>
          <p:cNvSpPr/>
          <p:nvPr/>
        </p:nvSpPr>
        <p:spPr>
          <a:xfrm>
            <a:off x="502920" y="1737360"/>
            <a:ext cx="397764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5"/>
          <p:cNvSpPr/>
          <p:nvPr/>
        </p:nvSpPr>
        <p:spPr>
          <a:xfrm>
            <a:off x="731520" y="1938528"/>
            <a:ext cx="3520440" cy="32004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FFFF"/>
              </a:buClr>
              <a:buSzPts val="1500"/>
              <a:buFont typeface="Inter"/>
              <a:buNone/>
            </a:pPr>
            <a:r>
              <a:rPr b="0" i="0" lang="en-US" sz="1500" u="none" cap="none" strike="noStrike">
                <a:solidFill>
                  <a:srgbClr val="FFFFFF"/>
                </a:solidFill>
                <a:latin typeface="Inter"/>
                <a:ea typeface="Inter"/>
                <a:cs typeface="Inter"/>
                <a:sym typeface="Inter"/>
              </a:rPr>
              <a:t>Friction at the start</a:t>
            </a:r>
            <a:endParaRPr b="0" i="0" sz="1500" u="none" cap="none" strike="noStrike">
              <a:solidFill>
                <a:schemeClr val="dk1"/>
              </a:solidFill>
              <a:latin typeface="Calibri"/>
              <a:ea typeface="Calibri"/>
              <a:cs typeface="Calibri"/>
              <a:sym typeface="Calibri"/>
            </a:endParaRPr>
          </a:p>
        </p:txBody>
      </p:sp>
      <p:sp>
        <p:nvSpPr>
          <p:cNvPr id="88" name="Google Shape;88;p5"/>
          <p:cNvSpPr/>
          <p:nvPr/>
        </p:nvSpPr>
        <p:spPr>
          <a:xfrm>
            <a:off x="731520" y="2240238"/>
            <a:ext cx="3520500" cy="56700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Writing tests first feels slower than writing code.</a:t>
            </a:r>
            <a:endParaRPr b="0" i="0" sz="1200" u="none" cap="none" strike="noStrike">
              <a:solidFill>
                <a:schemeClr val="dk1"/>
              </a:solidFill>
              <a:latin typeface="Calibri"/>
              <a:ea typeface="Calibri"/>
              <a:cs typeface="Calibri"/>
              <a:sym typeface="Calibri"/>
            </a:endParaRPr>
          </a:p>
        </p:txBody>
      </p:sp>
      <p:sp>
        <p:nvSpPr>
          <p:cNvPr id="89" name="Google Shape;89;p5"/>
          <p:cNvSpPr/>
          <p:nvPr/>
        </p:nvSpPr>
        <p:spPr>
          <a:xfrm>
            <a:off x="4663440" y="1737360"/>
            <a:ext cx="3977640" cy="1207008"/>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 name="Google Shape;90;p5"/>
          <p:cNvSpPr/>
          <p:nvPr/>
        </p:nvSpPr>
        <p:spPr>
          <a:xfrm>
            <a:off x="4892040" y="1938528"/>
            <a:ext cx="3520440" cy="32004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FFFF"/>
              </a:buClr>
              <a:buSzPts val="1500"/>
              <a:buFont typeface="Inter"/>
              <a:buNone/>
            </a:pPr>
            <a:r>
              <a:rPr b="0" i="0" lang="en-US" sz="1500" u="none" cap="none" strike="noStrike">
                <a:solidFill>
                  <a:srgbClr val="FFFFFF"/>
                </a:solidFill>
                <a:latin typeface="Inter"/>
                <a:ea typeface="Inter"/>
                <a:cs typeface="Inter"/>
                <a:sym typeface="Inter"/>
              </a:rPr>
              <a:t>Breaks the flow</a:t>
            </a:r>
            <a:endParaRPr b="0" i="0" sz="1500" u="none" cap="none" strike="noStrike">
              <a:solidFill>
                <a:schemeClr val="dk1"/>
              </a:solidFill>
              <a:latin typeface="Calibri"/>
              <a:ea typeface="Calibri"/>
              <a:cs typeface="Calibri"/>
              <a:sym typeface="Calibri"/>
            </a:endParaRPr>
          </a:p>
        </p:txBody>
      </p:sp>
      <p:sp>
        <p:nvSpPr>
          <p:cNvPr id="91" name="Google Shape;91;p5"/>
          <p:cNvSpPr/>
          <p:nvPr/>
        </p:nvSpPr>
        <p:spPr>
          <a:xfrm>
            <a:off x="4892077" y="2221988"/>
            <a:ext cx="3520500" cy="56700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Running tests manually pulls you out of the editor.</a:t>
            </a:r>
            <a:endParaRPr b="0" i="0" sz="1200" u="none" cap="none" strike="noStrike">
              <a:solidFill>
                <a:schemeClr val="dk1"/>
              </a:solidFill>
              <a:latin typeface="Calibri"/>
              <a:ea typeface="Calibri"/>
              <a:cs typeface="Calibri"/>
              <a:sym typeface="Calibri"/>
            </a:endParaRPr>
          </a:p>
        </p:txBody>
      </p:sp>
      <p:sp>
        <p:nvSpPr>
          <p:cNvPr id="92" name="Google Shape;92;p5"/>
          <p:cNvSpPr/>
          <p:nvPr/>
        </p:nvSpPr>
        <p:spPr>
          <a:xfrm>
            <a:off x="502920" y="3127248"/>
            <a:ext cx="3977640" cy="1207008"/>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5"/>
          <p:cNvSpPr/>
          <p:nvPr/>
        </p:nvSpPr>
        <p:spPr>
          <a:xfrm>
            <a:off x="731520" y="3328416"/>
            <a:ext cx="3520440" cy="32004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FFFF"/>
              </a:buClr>
              <a:buSzPts val="1500"/>
              <a:buFont typeface="Inter"/>
              <a:buNone/>
            </a:pPr>
            <a:r>
              <a:rPr lang="en-US" sz="1500">
                <a:solidFill>
                  <a:srgbClr val="FFFFFF"/>
                </a:solidFill>
                <a:latin typeface="Inter"/>
                <a:ea typeface="Inter"/>
                <a:cs typeface="Inter"/>
                <a:sym typeface="Inter"/>
              </a:rPr>
              <a:t>The feedback loop breaks flow</a:t>
            </a:r>
            <a:endParaRPr b="0" i="0" sz="1500" u="none" cap="none" strike="noStrike">
              <a:solidFill>
                <a:schemeClr val="dk1"/>
              </a:solidFill>
              <a:latin typeface="Calibri"/>
              <a:ea typeface="Calibri"/>
              <a:cs typeface="Calibri"/>
              <a:sym typeface="Calibri"/>
            </a:endParaRPr>
          </a:p>
        </p:txBody>
      </p:sp>
      <p:sp>
        <p:nvSpPr>
          <p:cNvPr id="94" name="Google Shape;94;p5"/>
          <p:cNvSpPr/>
          <p:nvPr/>
        </p:nvSpPr>
        <p:spPr>
          <a:xfrm>
            <a:off x="731520" y="3648438"/>
            <a:ext cx="3520500" cy="56700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A8A8A8"/>
              </a:buClr>
              <a:buSzPts val="1200"/>
              <a:buFont typeface="Inter"/>
              <a:buNone/>
            </a:pPr>
            <a:r>
              <a:rPr lang="en-US" sz="1200">
                <a:solidFill>
                  <a:srgbClr val="A8A8A8"/>
                </a:solidFill>
                <a:latin typeface="Inter"/>
                <a:ea typeface="Inter"/>
                <a:cs typeface="Inter"/>
                <a:sym typeface="Inter"/>
              </a:rPr>
              <a:t>The test-run-fix cycle is slow, and each iteration pulls you further from the original problem</a:t>
            </a:r>
            <a:endParaRPr b="0" i="0" sz="1200" u="none" cap="none" strike="noStrike">
              <a:solidFill>
                <a:schemeClr val="dk1"/>
              </a:solidFill>
              <a:latin typeface="Calibri"/>
              <a:ea typeface="Calibri"/>
              <a:cs typeface="Calibri"/>
              <a:sym typeface="Calibri"/>
            </a:endParaRPr>
          </a:p>
        </p:txBody>
      </p:sp>
      <p:sp>
        <p:nvSpPr>
          <p:cNvPr id="95" name="Google Shape;95;p5"/>
          <p:cNvSpPr/>
          <p:nvPr/>
        </p:nvSpPr>
        <p:spPr>
          <a:xfrm>
            <a:off x="4663440" y="3127248"/>
            <a:ext cx="3977640" cy="1207008"/>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6" name="Google Shape;96;p5"/>
          <p:cNvSpPr/>
          <p:nvPr/>
        </p:nvSpPr>
        <p:spPr>
          <a:xfrm>
            <a:off x="4892040" y="3328416"/>
            <a:ext cx="3520440" cy="32004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FFFF"/>
              </a:buClr>
              <a:buSzPts val="1500"/>
              <a:buFont typeface="Inter"/>
              <a:buNone/>
            </a:pPr>
            <a:r>
              <a:rPr b="0" i="0" lang="en-US" sz="1500" u="none" cap="none" strike="noStrike">
                <a:solidFill>
                  <a:srgbClr val="FFFFFF"/>
                </a:solidFill>
                <a:latin typeface="Inter"/>
                <a:ea typeface="Inter"/>
                <a:cs typeface="Inter"/>
                <a:sym typeface="Inter"/>
              </a:rPr>
              <a:t>Culture and time</a:t>
            </a:r>
            <a:endParaRPr b="0" i="0" sz="1500" u="none" cap="none" strike="noStrike">
              <a:solidFill>
                <a:schemeClr val="dk1"/>
              </a:solidFill>
              <a:latin typeface="Calibri"/>
              <a:ea typeface="Calibri"/>
              <a:cs typeface="Calibri"/>
              <a:sym typeface="Calibri"/>
            </a:endParaRPr>
          </a:p>
        </p:txBody>
      </p:sp>
      <p:sp>
        <p:nvSpPr>
          <p:cNvPr id="97" name="Google Shape;97;p5"/>
          <p:cNvSpPr/>
          <p:nvPr/>
        </p:nvSpPr>
        <p:spPr>
          <a:xfrm>
            <a:off x="4892050" y="3611875"/>
            <a:ext cx="3520500" cy="72240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The habit needs organizational commitment and protected time. Most teams don’t have both consistently.</a:t>
            </a:r>
            <a:endParaRPr b="0" i="0" sz="1200" u="none" cap="none" strike="noStrike">
              <a:solidFill>
                <a:schemeClr val="dk1"/>
              </a:solidFill>
              <a:latin typeface="Calibri"/>
              <a:ea typeface="Calibri"/>
              <a:cs typeface="Calibri"/>
              <a:sym typeface="Calibri"/>
            </a:endParaRPr>
          </a:p>
        </p:txBody>
      </p:sp>
      <p:sp>
        <p:nvSpPr>
          <p:cNvPr id="98" name="Google Shape;98;p5"/>
          <p:cNvSpPr/>
          <p:nvPr/>
        </p:nvSpPr>
        <p:spPr>
          <a:xfrm>
            <a:off x="502920" y="4846320"/>
            <a:ext cx="406908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C6C6C"/>
              </a:buClr>
              <a:buSzPts val="800"/>
              <a:buFont typeface="Inter"/>
              <a:buNone/>
            </a:pPr>
            <a:r>
              <a:rPr b="0" i="0" lang="en-US" sz="800" u="none" cap="none" strike="noStrike">
                <a:solidFill>
                  <a:srgbClr val="6C6C6C"/>
                </a:solidFill>
                <a:latin typeface="Inter"/>
                <a:ea typeface="Inter"/>
                <a:cs typeface="Inter"/>
                <a:sym typeface="Inter"/>
              </a:rPr>
              <a:t>TDD with Agent mode</a:t>
            </a:r>
            <a:endParaRPr b="0" i="0" sz="800" u="none" cap="none" strike="noStrike">
              <a:solidFill>
                <a:schemeClr val="dk1"/>
              </a:solidFill>
              <a:latin typeface="Calibri"/>
              <a:ea typeface="Calibri"/>
              <a:cs typeface="Calibri"/>
              <a:sym typeface="Calibri"/>
            </a:endParaRPr>
          </a:p>
        </p:txBody>
      </p:sp>
      <p:sp>
        <p:nvSpPr>
          <p:cNvPr id="99" name="Google Shape;99;p5"/>
          <p:cNvSpPr/>
          <p:nvPr/>
        </p:nvSpPr>
        <p:spPr>
          <a:xfrm>
            <a:off x="4572000" y="4846320"/>
            <a:ext cx="4069080" cy="201168"/>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6C6C6C"/>
              </a:buClr>
              <a:buSzPts val="800"/>
              <a:buFont typeface="Inter"/>
              <a:buNone/>
            </a:pPr>
            <a:r>
              <a:rPr b="0" i="0" lang="en-US" sz="800" u="none" cap="none" strike="noStrike">
                <a:solidFill>
                  <a:srgbClr val="6C6C6C"/>
                </a:solidFill>
                <a:latin typeface="Inter"/>
                <a:ea typeface="Inter"/>
                <a:cs typeface="Inter"/>
                <a:sym typeface="Inter"/>
              </a:rPr>
              <a:t>05 / 24</a:t>
            </a:r>
            <a:endParaRPr b="0" i="0" sz="800" u="none" cap="none" strike="noStrike">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04" name="Shape 104"/>
        <p:cNvGrpSpPr/>
        <p:nvPr/>
      </p:nvGrpSpPr>
      <p:grpSpPr>
        <a:xfrm>
          <a:off x="0" y="0"/>
          <a:ext cx="0" cy="0"/>
          <a:chOff x="0" y="0"/>
          <a:chExt cx="0" cy="0"/>
        </a:xfrm>
      </p:grpSpPr>
      <p:sp>
        <p:nvSpPr>
          <p:cNvPr id="105" name="Google Shape;105;p6"/>
          <p:cNvSpPr/>
          <p:nvPr/>
        </p:nvSpPr>
        <p:spPr>
          <a:xfrm>
            <a:off x="502920" y="384048"/>
            <a:ext cx="81381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THE SHIFT</a:t>
            </a:r>
            <a:endParaRPr b="0" i="0" sz="750" u="none" cap="none" strike="noStrike">
              <a:solidFill>
                <a:schemeClr val="dk1"/>
              </a:solidFill>
              <a:latin typeface="Calibri"/>
              <a:ea typeface="Calibri"/>
              <a:cs typeface="Calibri"/>
              <a:sym typeface="Calibri"/>
            </a:endParaRPr>
          </a:p>
        </p:txBody>
      </p:sp>
      <p:sp>
        <p:nvSpPr>
          <p:cNvPr id="106" name="Google Shape;106;p6"/>
          <p:cNvSpPr/>
          <p:nvPr/>
        </p:nvSpPr>
        <p:spPr>
          <a:xfrm>
            <a:off x="502920" y="621792"/>
            <a:ext cx="8138160" cy="77724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400"/>
              <a:buFont typeface="Inter"/>
              <a:buNone/>
            </a:pPr>
            <a:r>
              <a:rPr b="0" i="0" lang="en-US" sz="3400" u="none" cap="none" strike="noStrike">
                <a:solidFill>
                  <a:srgbClr val="FFFFFF"/>
                </a:solidFill>
                <a:latin typeface="Inter"/>
                <a:ea typeface="Inter"/>
                <a:cs typeface="Inter"/>
                <a:sym typeface="Inter"/>
              </a:rPr>
              <a:t>What changes with Agent</a:t>
            </a:r>
            <a:endParaRPr b="0" i="0" sz="3400" u="none" cap="none" strike="noStrike">
              <a:solidFill>
                <a:schemeClr val="dk1"/>
              </a:solidFill>
              <a:latin typeface="Calibri"/>
              <a:ea typeface="Calibri"/>
              <a:cs typeface="Calibri"/>
              <a:sym typeface="Calibri"/>
            </a:endParaRPr>
          </a:p>
        </p:txBody>
      </p:sp>
      <p:sp>
        <p:nvSpPr>
          <p:cNvPr id="107" name="Google Shape;107;p6"/>
          <p:cNvSpPr/>
          <p:nvPr/>
        </p:nvSpPr>
        <p:spPr>
          <a:xfrm>
            <a:off x="502920" y="1417320"/>
            <a:ext cx="100584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6"/>
          <p:cNvSpPr/>
          <p:nvPr/>
        </p:nvSpPr>
        <p:spPr>
          <a:xfrm>
            <a:off x="502920" y="1783080"/>
            <a:ext cx="1234440" cy="56692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800"/>
              <a:buFont typeface="Inter"/>
              <a:buNone/>
            </a:pPr>
            <a:r>
              <a:rPr b="0" i="0" lang="en-US" sz="800" u="none" cap="none" strike="noStrike">
                <a:solidFill>
                  <a:srgbClr val="E8339A"/>
                </a:solidFill>
                <a:latin typeface="Inter"/>
                <a:ea typeface="Inter"/>
                <a:cs typeface="Inter"/>
                <a:sym typeface="Inter"/>
              </a:rPr>
              <a:t>YOU</a:t>
            </a:r>
            <a:endParaRPr b="0" i="0" sz="800" u="none" cap="none" strike="noStrike">
              <a:solidFill>
                <a:schemeClr val="dk1"/>
              </a:solidFill>
              <a:latin typeface="Calibri"/>
              <a:ea typeface="Calibri"/>
              <a:cs typeface="Calibri"/>
              <a:sym typeface="Calibri"/>
            </a:endParaRPr>
          </a:p>
        </p:txBody>
      </p:sp>
      <p:sp>
        <p:nvSpPr>
          <p:cNvPr id="109" name="Google Shape;109;p6"/>
          <p:cNvSpPr/>
          <p:nvPr/>
        </p:nvSpPr>
        <p:spPr>
          <a:xfrm>
            <a:off x="1828800" y="1783080"/>
            <a:ext cx="6812280" cy="56692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600"/>
              <a:buFont typeface="Inter"/>
              <a:buNone/>
            </a:pPr>
            <a:r>
              <a:rPr b="0" i="0" lang="en-US" sz="1600" u="none" cap="none" strike="noStrike">
                <a:solidFill>
                  <a:srgbClr val="FFFFFF"/>
                </a:solidFill>
                <a:latin typeface="Inter"/>
                <a:ea typeface="Inter"/>
                <a:cs typeface="Inter"/>
                <a:sym typeface="Inter"/>
              </a:rPr>
              <a:t>Write the tests. Human judgment lives here.</a:t>
            </a:r>
            <a:endParaRPr b="0" i="0" sz="1600" u="none" cap="none" strike="noStrike">
              <a:solidFill>
                <a:schemeClr val="dk1"/>
              </a:solidFill>
              <a:latin typeface="Calibri"/>
              <a:ea typeface="Calibri"/>
              <a:cs typeface="Calibri"/>
              <a:sym typeface="Calibri"/>
            </a:endParaRPr>
          </a:p>
        </p:txBody>
      </p:sp>
      <p:sp>
        <p:nvSpPr>
          <p:cNvPr id="110" name="Google Shape;110;p6"/>
          <p:cNvSpPr/>
          <p:nvPr/>
        </p:nvSpPr>
        <p:spPr>
          <a:xfrm>
            <a:off x="502920" y="2345436"/>
            <a:ext cx="8138160" cy="5486"/>
          </a:xfrm>
          <a:prstGeom prst="rect">
            <a:avLst/>
          </a:prstGeom>
          <a:solidFill>
            <a:srgbClr val="24242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6"/>
          <p:cNvSpPr/>
          <p:nvPr/>
        </p:nvSpPr>
        <p:spPr>
          <a:xfrm>
            <a:off x="502920" y="2350008"/>
            <a:ext cx="1234440" cy="56692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800"/>
              <a:buFont typeface="Inter"/>
              <a:buNone/>
            </a:pPr>
            <a:r>
              <a:rPr b="0" i="0" lang="en-US" sz="800" u="none" cap="none" strike="noStrike">
                <a:solidFill>
                  <a:srgbClr val="E8339A"/>
                </a:solidFill>
                <a:latin typeface="Inter"/>
                <a:ea typeface="Inter"/>
                <a:cs typeface="Inter"/>
                <a:sym typeface="Inter"/>
              </a:rPr>
              <a:t>AGENT</a:t>
            </a:r>
            <a:endParaRPr b="0" i="0" sz="800" u="none" cap="none" strike="noStrike">
              <a:solidFill>
                <a:schemeClr val="dk1"/>
              </a:solidFill>
              <a:latin typeface="Calibri"/>
              <a:ea typeface="Calibri"/>
              <a:cs typeface="Calibri"/>
              <a:sym typeface="Calibri"/>
            </a:endParaRPr>
          </a:p>
        </p:txBody>
      </p:sp>
      <p:sp>
        <p:nvSpPr>
          <p:cNvPr id="112" name="Google Shape;112;p6"/>
          <p:cNvSpPr/>
          <p:nvPr/>
        </p:nvSpPr>
        <p:spPr>
          <a:xfrm>
            <a:off x="1828800" y="2350008"/>
            <a:ext cx="6812280" cy="56692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600"/>
              <a:buFont typeface="Inter"/>
              <a:buNone/>
            </a:pPr>
            <a:r>
              <a:rPr b="0" i="0" lang="en-US" sz="1600" u="none" cap="none" strike="noStrike">
                <a:solidFill>
                  <a:srgbClr val="FFFFFF"/>
                </a:solidFill>
                <a:latin typeface="Inter"/>
                <a:ea typeface="Inter"/>
                <a:cs typeface="Inter"/>
                <a:sym typeface="Inter"/>
              </a:rPr>
              <a:t>Writes the implementation. Iteration lives here.</a:t>
            </a:r>
            <a:endParaRPr b="0" i="0" sz="1600" u="none" cap="none" strike="noStrike">
              <a:solidFill>
                <a:schemeClr val="dk1"/>
              </a:solidFill>
              <a:latin typeface="Calibri"/>
              <a:ea typeface="Calibri"/>
              <a:cs typeface="Calibri"/>
              <a:sym typeface="Calibri"/>
            </a:endParaRPr>
          </a:p>
        </p:txBody>
      </p:sp>
      <p:sp>
        <p:nvSpPr>
          <p:cNvPr id="113" name="Google Shape;113;p6"/>
          <p:cNvSpPr/>
          <p:nvPr/>
        </p:nvSpPr>
        <p:spPr>
          <a:xfrm>
            <a:off x="502920" y="2912364"/>
            <a:ext cx="8138160" cy="5486"/>
          </a:xfrm>
          <a:prstGeom prst="rect">
            <a:avLst/>
          </a:prstGeom>
          <a:solidFill>
            <a:srgbClr val="24242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6"/>
          <p:cNvSpPr/>
          <p:nvPr/>
        </p:nvSpPr>
        <p:spPr>
          <a:xfrm>
            <a:off x="502920" y="2916936"/>
            <a:ext cx="1234440" cy="56692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800"/>
              <a:buFont typeface="Inter"/>
              <a:buNone/>
            </a:pPr>
            <a:r>
              <a:rPr b="0" i="0" lang="en-US" sz="800" u="none" cap="none" strike="noStrike">
                <a:solidFill>
                  <a:srgbClr val="E8339A"/>
                </a:solidFill>
                <a:latin typeface="Inter"/>
                <a:ea typeface="Inter"/>
                <a:cs typeface="Inter"/>
                <a:sym typeface="Inter"/>
              </a:rPr>
              <a:t>HOOK</a:t>
            </a:r>
            <a:endParaRPr b="0" i="0" sz="800" u="none" cap="none" strike="noStrike">
              <a:solidFill>
                <a:schemeClr val="dk1"/>
              </a:solidFill>
              <a:latin typeface="Calibri"/>
              <a:ea typeface="Calibri"/>
              <a:cs typeface="Calibri"/>
              <a:sym typeface="Calibri"/>
            </a:endParaRPr>
          </a:p>
        </p:txBody>
      </p:sp>
      <p:sp>
        <p:nvSpPr>
          <p:cNvPr id="115" name="Google Shape;115;p6"/>
          <p:cNvSpPr/>
          <p:nvPr/>
        </p:nvSpPr>
        <p:spPr>
          <a:xfrm>
            <a:off x="1828800" y="2916936"/>
            <a:ext cx="6812280" cy="56692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600"/>
              <a:buFont typeface="Inter"/>
              <a:buNone/>
            </a:pPr>
            <a:r>
              <a:rPr b="0" i="0" lang="en-US" sz="1600" u="none" cap="none" strike="noStrike">
                <a:solidFill>
                  <a:srgbClr val="FFFFFF"/>
                </a:solidFill>
                <a:latin typeface="Inter"/>
                <a:ea typeface="Inter"/>
                <a:cs typeface="Inter"/>
                <a:sym typeface="Inter"/>
              </a:rPr>
              <a:t>Runs the tests and feeds failures back automatically.</a:t>
            </a:r>
            <a:endParaRPr b="0" i="0" sz="1600" u="none" cap="none" strike="noStrike">
              <a:solidFill>
                <a:schemeClr val="dk1"/>
              </a:solidFill>
              <a:latin typeface="Calibri"/>
              <a:ea typeface="Calibri"/>
              <a:cs typeface="Calibri"/>
              <a:sym typeface="Calibri"/>
            </a:endParaRPr>
          </a:p>
        </p:txBody>
      </p:sp>
      <p:sp>
        <p:nvSpPr>
          <p:cNvPr id="116" name="Google Shape;116;p6"/>
          <p:cNvSpPr/>
          <p:nvPr/>
        </p:nvSpPr>
        <p:spPr>
          <a:xfrm>
            <a:off x="502920" y="3479292"/>
            <a:ext cx="8138160" cy="5486"/>
          </a:xfrm>
          <a:prstGeom prst="rect">
            <a:avLst/>
          </a:prstGeom>
          <a:solidFill>
            <a:srgbClr val="24242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6"/>
          <p:cNvSpPr/>
          <p:nvPr/>
        </p:nvSpPr>
        <p:spPr>
          <a:xfrm>
            <a:off x="502920" y="3483864"/>
            <a:ext cx="1234440" cy="56692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800"/>
              <a:buFont typeface="Inter"/>
              <a:buNone/>
            </a:pPr>
            <a:r>
              <a:rPr b="0" i="0" lang="en-US" sz="800" u="none" cap="none" strike="noStrike">
                <a:solidFill>
                  <a:srgbClr val="E8339A"/>
                </a:solidFill>
                <a:latin typeface="Inter"/>
                <a:ea typeface="Inter"/>
                <a:cs typeface="Inter"/>
                <a:sym typeface="Inter"/>
              </a:rPr>
              <a:t>RESULT</a:t>
            </a:r>
            <a:endParaRPr b="0" i="0" sz="800" u="none" cap="none" strike="noStrike">
              <a:solidFill>
                <a:schemeClr val="dk1"/>
              </a:solidFill>
              <a:latin typeface="Calibri"/>
              <a:ea typeface="Calibri"/>
              <a:cs typeface="Calibri"/>
              <a:sym typeface="Calibri"/>
            </a:endParaRPr>
          </a:p>
        </p:txBody>
      </p:sp>
      <p:sp>
        <p:nvSpPr>
          <p:cNvPr id="118" name="Google Shape;118;p6"/>
          <p:cNvSpPr/>
          <p:nvPr/>
        </p:nvSpPr>
        <p:spPr>
          <a:xfrm>
            <a:off x="1828800" y="3483864"/>
            <a:ext cx="6812280" cy="56692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600"/>
              <a:buFont typeface="Inter"/>
              <a:buNone/>
            </a:pPr>
            <a:r>
              <a:rPr lang="en-US" sz="1600">
                <a:solidFill>
                  <a:srgbClr val="FFFFFF"/>
                </a:solidFill>
                <a:latin typeface="Inter"/>
                <a:ea typeface="Inter"/>
                <a:cs typeface="Inter"/>
                <a:sym typeface="Inter"/>
              </a:rPr>
              <a:t>We get tested code that stays resilient to future changes</a:t>
            </a:r>
            <a:r>
              <a:rPr b="0" i="0" lang="en-US" sz="1600" u="none" cap="none" strike="noStrike">
                <a:solidFill>
                  <a:srgbClr val="FFFFFF"/>
                </a:solidFill>
                <a:latin typeface="Inter"/>
                <a:ea typeface="Inter"/>
                <a:cs typeface="Inter"/>
                <a:sym typeface="Inter"/>
              </a:rPr>
              <a:t>.</a:t>
            </a:r>
            <a:endParaRPr b="0" i="0" sz="1600" u="none" cap="none" strike="noStrike">
              <a:solidFill>
                <a:schemeClr val="dk1"/>
              </a:solidFill>
              <a:latin typeface="Calibri"/>
              <a:ea typeface="Calibri"/>
              <a:cs typeface="Calibri"/>
              <a:sym typeface="Calibri"/>
            </a:endParaRPr>
          </a:p>
        </p:txBody>
      </p:sp>
      <p:sp>
        <p:nvSpPr>
          <p:cNvPr id="119" name="Google Shape;119;p6"/>
          <p:cNvSpPr/>
          <p:nvPr/>
        </p:nvSpPr>
        <p:spPr>
          <a:xfrm>
            <a:off x="502920" y="4846320"/>
            <a:ext cx="406908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C6C6C"/>
              </a:buClr>
              <a:buSzPts val="800"/>
              <a:buFont typeface="Inter"/>
              <a:buNone/>
            </a:pPr>
            <a:r>
              <a:rPr b="0" i="0" lang="en-US" sz="800" u="none" cap="none" strike="noStrike">
                <a:solidFill>
                  <a:srgbClr val="6C6C6C"/>
                </a:solidFill>
                <a:latin typeface="Inter"/>
                <a:ea typeface="Inter"/>
                <a:cs typeface="Inter"/>
                <a:sym typeface="Inter"/>
              </a:rPr>
              <a:t>TDD with Agent mode</a:t>
            </a:r>
            <a:endParaRPr b="0" i="0" sz="800" u="none" cap="none" strike="noStrike">
              <a:solidFill>
                <a:schemeClr val="dk1"/>
              </a:solidFill>
              <a:latin typeface="Calibri"/>
              <a:ea typeface="Calibri"/>
              <a:cs typeface="Calibri"/>
              <a:sym typeface="Calibri"/>
            </a:endParaRPr>
          </a:p>
        </p:txBody>
      </p:sp>
      <p:sp>
        <p:nvSpPr>
          <p:cNvPr id="120" name="Google Shape;120;p6"/>
          <p:cNvSpPr/>
          <p:nvPr/>
        </p:nvSpPr>
        <p:spPr>
          <a:xfrm>
            <a:off x="4572000" y="4846320"/>
            <a:ext cx="4069080" cy="201168"/>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6C6C6C"/>
              </a:buClr>
              <a:buSzPts val="800"/>
              <a:buFont typeface="Inter"/>
              <a:buNone/>
            </a:pPr>
            <a:r>
              <a:rPr b="0" i="0" lang="en-US" sz="800" u="none" cap="none" strike="noStrike">
                <a:solidFill>
                  <a:srgbClr val="6C6C6C"/>
                </a:solidFill>
                <a:latin typeface="Inter"/>
                <a:ea typeface="Inter"/>
                <a:cs typeface="Inter"/>
                <a:sym typeface="Inter"/>
              </a:rPr>
              <a:t>06 / 24</a:t>
            </a:r>
            <a:endParaRPr b="0" i="0" sz="800" u="none" cap="none" strike="noStrike">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25" name="Shape 125"/>
        <p:cNvGrpSpPr/>
        <p:nvPr/>
      </p:nvGrpSpPr>
      <p:grpSpPr>
        <a:xfrm>
          <a:off x="0" y="0"/>
          <a:ext cx="0" cy="0"/>
          <a:chOff x="0" y="0"/>
          <a:chExt cx="0" cy="0"/>
        </a:xfrm>
      </p:grpSpPr>
      <p:sp>
        <p:nvSpPr>
          <p:cNvPr id="126" name="Google Shape;126;p7"/>
          <p:cNvSpPr/>
          <p:nvPr/>
        </p:nvSpPr>
        <p:spPr>
          <a:xfrm>
            <a:off x="502920" y="384048"/>
            <a:ext cx="81381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THE WORKFLOW</a:t>
            </a:r>
            <a:endParaRPr b="0" i="0" sz="750" u="none" cap="none" strike="noStrike">
              <a:solidFill>
                <a:schemeClr val="dk1"/>
              </a:solidFill>
              <a:latin typeface="Calibri"/>
              <a:ea typeface="Calibri"/>
              <a:cs typeface="Calibri"/>
              <a:sym typeface="Calibri"/>
            </a:endParaRPr>
          </a:p>
        </p:txBody>
      </p:sp>
      <p:sp>
        <p:nvSpPr>
          <p:cNvPr id="127" name="Google Shape;127;p7"/>
          <p:cNvSpPr/>
          <p:nvPr/>
        </p:nvSpPr>
        <p:spPr>
          <a:xfrm>
            <a:off x="502920" y="621792"/>
            <a:ext cx="8138160" cy="77724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200"/>
              <a:buFont typeface="Inter"/>
              <a:buNone/>
            </a:pPr>
            <a:r>
              <a:rPr b="0" i="0" lang="en-US" sz="3200" u="none" cap="none" strike="noStrike">
                <a:solidFill>
                  <a:srgbClr val="FFFFFF"/>
                </a:solidFill>
                <a:latin typeface="Inter"/>
                <a:ea typeface="Inter"/>
                <a:cs typeface="Inter"/>
                <a:sym typeface="Inter"/>
              </a:rPr>
              <a:t>The test loop, step by step</a:t>
            </a:r>
            <a:endParaRPr b="0" i="0" sz="3200" u="none" cap="none" strike="noStrike">
              <a:solidFill>
                <a:schemeClr val="dk1"/>
              </a:solidFill>
              <a:latin typeface="Calibri"/>
              <a:ea typeface="Calibri"/>
              <a:cs typeface="Calibri"/>
              <a:sym typeface="Calibri"/>
            </a:endParaRPr>
          </a:p>
        </p:txBody>
      </p:sp>
      <p:sp>
        <p:nvSpPr>
          <p:cNvPr id="128" name="Google Shape;128;p7"/>
          <p:cNvSpPr/>
          <p:nvPr/>
        </p:nvSpPr>
        <p:spPr>
          <a:xfrm>
            <a:off x="502920" y="1417320"/>
            <a:ext cx="100584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 name="Google Shape;129;p7"/>
          <p:cNvSpPr/>
          <p:nvPr/>
        </p:nvSpPr>
        <p:spPr>
          <a:xfrm>
            <a:off x="502920" y="1737360"/>
            <a:ext cx="548640" cy="4114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400"/>
              <a:buFont typeface="Inter"/>
              <a:buNone/>
            </a:pPr>
            <a:r>
              <a:rPr b="0" i="0" lang="en-US" sz="1400" u="none" cap="none" strike="noStrike">
                <a:solidFill>
                  <a:srgbClr val="E8339A"/>
                </a:solidFill>
                <a:latin typeface="Inter"/>
                <a:ea typeface="Inter"/>
                <a:cs typeface="Inter"/>
                <a:sym typeface="Inter"/>
              </a:rPr>
              <a:t>01</a:t>
            </a:r>
            <a:endParaRPr b="0" i="0" sz="1400" u="none" cap="none" strike="noStrike">
              <a:solidFill>
                <a:schemeClr val="dk1"/>
              </a:solidFill>
              <a:latin typeface="Calibri"/>
              <a:ea typeface="Calibri"/>
              <a:cs typeface="Calibri"/>
              <a:sym typeface="Calibri"/>
            </a:endParaRPr>
          </a:p>
        </p:txBody>
      </p:sp>
      <p:sp>
        <p:nvSpPr>
          <p:cNvPr id="130" name="Google Shape;130;p7"/>
          <p:cNvSpPr/>
          <p:nvPr/>
        </p:nvSpPr>
        <p:spPr>
          <a:xfrm>
            <a:off x="1143000" y="1737360"/>
            <a:ext cx="7498080" cy="4114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500"/>
              <a:buFont typeface="Inter"/>
              <a:buNone/>
            </a:pPr>
            <a:r>
              <a:rPr b="0" i="0" lang="en-US" sz="1500" u="none" cap="none" strike="noStrike">
                <a:solidFill>
                  <a:srgbClr val="FFFFFF"/>
                </a:solidFill>
                <a:latin typeface="Inter"/>
                <a:ea typeface="Inter"/>
                <a:cs typeface="Inter"/>
                <a:sym typeface="Inter"/>
              </a:rPr>
              <a:t>Write failing tests.</a:t>
            </a:r>
            <a:endParaRPr b="0" i="0" sz="1500" u="none" cap="none" strike="noStrike">
              <a:solidFill>
                <a:schemeClr val="dk1"/>
              </a:solidFill>
              <a:latin typeface="Calibri"/>
              <a:ea typeface="Calibri"/>
              <a:cs typeface="Calibri"/>
              <a:sym typeface="Calibri"/>
            </a:endParaRPr>
          </a:p>
        </p:txBody>
      </p:sp>
      <p:sp>
        <p:nvSpPr>
          <p:cNvPr id="131" name="Google Shape;131;p7"/>
          <p:cNvSpPr/>
          <p:nvPr/>
        </p:nvSpPr>
        <p:spPr>
          <a:xfrm>
            <a:off x="502920" y="2148840"/>
            <a:ext cx="548640" cy="4114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400"/>
              <a:buFont typeface="Inter"/>
              <a:buNone/>
            </a:pPr>
            <a:r>
              <a:rPr b="0" i="0" lang="en-US" sz="1400" u="none" cap="none" strike="noStrike">
                <a:solidFill>
                  <a:srgbClr val="E8339A"/>
                </a:solidFill>
                <a:latin typeface="Inter"/>
                <a:ea typeface="Inter"/>
                <a:cs typeface="Inter"/>
                <a:sym typeface="Inter"/>
              </a:rPr>
              <a:t>02</a:t>
            </a:r>
            <a:endParaRPr b="0" i="0" sz="1400" u="none" cap="none" strike="noStrike">
              <a:solidFill>
                <a:schemeClr val="dk1"/>
              </a:solidFill>
              <a:latin typeface="Calibri"/>
              <a:ea typeface="Calibri"/>
              <a:cs typeface="Calibri"/>
              <a:sym typeface="Calibri"/>
            </a:endParaRPr>
          </a:p>
        </p:txBody>
      </p:sp>
      <p:sp>
        <p:nvSpPr>
          <p:cNvPr id="132" name="Google Shape;132;p7"/>
          <p:cNvSpPr/>
          <p:nvPr/>
        </p:nvSpPr>
        <p:spPr>
          <a:xfrm>
            <a:off x="1143000" y="2148840"/>
            <a:ext cx="7498080" cy="4114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500"/>
              <a:buFont typeface="Inter"/>
              <a:buNone/>
            </a:pPr>
            <a:r>
              <a:rPr b="0" i="0" lang="en-US" sz="1500" u="none" cap="none" strike="noStrike">
                <a:solidFill>
                  <a:srgbClr val="FFFFFF"/>
                </a:solidFill>
                <a:latin typeface="Inter"/>
                <a:ea typeface="Inter"/>
                <a:cs typeface="Inter"/>
                <a:sym typeface="Inter"/>
              </a:rPr>
              <a:t>Commit the tests.</a:t>
            </a:r>
            <a:endParaRPr b="0" i="0" sz="1500" u="none" cap="none" strike="noStrike">
              <a:solidFill>
                <a:schemeClr val="dk1"/>
              </a:solidFill>
              <a:latin typeface="Calibri"/>
              <a:ea typeface="Calibri"/>
              <a:cs typeface="Calibri"/>
              <a:sym typeface="Calibri"/>
            </a:endParaRPr>
          </a:p>
        </p:txBody>
      </p:sp>
      <p:sp>
        <p:nvSpPr>
          <p:cNvPr id="133" name="Google Shape;133;p7"/>
          <p:cNvSpPr/>
          <p:nvPr/>
        </p:nvSpPr>
        <p:spPr>
          <a:xfrm>
            <a:off x="502920" y="2560320"/>
            <a:ext cx="548640" cy="4114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400"/>
              <a:buFont typeface="Inter"/>
              <a:buNone/>
            </a:pPr>
            <a:r>
              <a:rPr b="0" i="0" lang="en-US" sz="1400" u="none" cap="none" strike="noStrike">
                <a:solidFill>
                  <a:srgbClr val="E8339A"/>
                </a:solidFill>
                <a:latin typeface="Inter"/>
                <a:ea typeface="Inter"/>
                <a:cs typeface="Inter"/>
                <a:sym typeface="Inter"/>
              </a:rPr>
              <a:t>03</a:t>
            </a:r>
            <a:endParaRPr b="0" i="0" sz="1400" u="none" cap="none" strike="noStrike">
              <a:solidFill>
                <a:schemeClr val="dk1"/>
              </a:solidFill>
              <a:latin typeface="Calibri"/>
              <a:ea typeface="Calibri"/>
              <a:cs typeface="Calibri"/>
              <a:sym typeface="Calibri"/>
            </a:endParaRPr>
          </a:p>
        </p:txBody>
      </p:sp>
      <p:sp>
        <p:nvSpPr>
          <p:cNvPr id="134" name="Google Shape;134;p7"/>
          <p:cNvSpPr/>
          <p:nvPr/>
        </p:nvSpPr>
        <p:spPr>
          <a:xfrm>
            <a:off x="1143000" y="2560320"/>
            <a:ext cx="7498080" cy="4114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500"/>
              <a:buFont typeface="Inter"/>
              <a:buNone/>
            </a:pPr>
            <a:r>
              <a:rPr b="0" i="0" lang="en-US" sz="1500" u="none" cap="none" strike="noStrike">
                <a:solidFill>
                  <a:srgbClr val="FFFFFF"/>
                </a:solidFill>
                <a:latin typeface="Inter"/>
                <a:ea typeface="Inter"/>
                <a:cs typeface="Inter"/>
                <a:sym typeface="Inter"/>
              </a:rPr>
              <a:t>Tell Agent to implement</a:t>
            </a:r>
            <a:r>
              <a:rPr lang="en-US" sz="1500">
                <a:solidFill>
                  <a:srgbClr val="FFFFFF"/>
                </a:solidFill>
                <a:latin typeface="Inter"/>
                <a:ea typeface="Inter"/>
                <a:cs typeface="Inter"/>
                <a:sym typeface="Inter"/>
              </a:rPr>
              <a:t>;</a:t>
            </a:r>
            <a:r>
              <a:rPr b="0" i="0" lang="en-US" sz="1500" u="none" cap="none" strike="noStrike">
                <a:solidFill>
                  <a:srgbClr val="FFFFFF"/>
                </a:solidFill>
                <a:latin typeface="Inter"/>
                <a:ea typeface="Inter"/>
                <a:cs typeface="Inter"/>
                <a:sym typeface="Inter"/>
              </a:rPr>
              <a:t> do NOT modify tests.</a:t>
            </a:r>
            <a:endParaRPr b="0" i="0" sz="1500" u="none" cap="none" strike="noStrike">
              <a:solidFill>
                <a:schemeClr val="dk1"/>
              </a:solidFill>
              <a:latin typeface="Calibri"/>
              <a:ea typeface="Calibri"/>
              <a:cs typeface="Calibri"/>
              <a:sym typeface="Calibri"/>
            </a:endParaRPr>
          </a:p>
        </p:txBody>
      </p:sp>
      <p:sp>
        <p:nvSpPr>
          <p:cNvPr id="135" name="Google Shape;135;p7"/>
          <p:cNvSpPr/>
          <p:nvPr/>
        </p:nvSpPr>
        <p:spPr>
          <a:xfrm>
            <a:off x="502920" y="2971800"/>
            <a:ext cx="548640" cy="4114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400"/>
              <a:buFont typeface="Inter"/>
              <a:buNone/>
            </a:pPr>
            <a:r>
              <a:rPr b="0" i="0" lang="en-US" sz="1400" u="none" cap="none" strike="noStrike">
                <a:solidFill>
                  <a:srgbClr val="E8339A"/>
                </a:solidFill>
                <a:latin typeface="Inter"/>
                <a:ea typeface="Inter"/>
                <a:cs typeface="Inter"/>
                <a:sym typeface="Inter"/>
              </a:rPr>
              <a:t>04</a:t>
            </a:r>
            <a:endParaRPr b="0" i="0" sz="1400" u="none" cap="none" strike="noStrike">
              <a:solidFill>
                <a:schemeClr val="dk1"/>
              </a:solidFill>
              <a:latin typeface="Calibri"/>
              <a:ea typeface="Calibri"/>
              <a:cs typeface="Calibri"/>
              <a:sym typeface="Calibri"/>
            </a:endParaRPr>
          </a:p>
        </p:txBody>
      </p:sp>
      <p:sp>
        <p:nvSpPr>
          <p:cNvPr id="136" name="Google Shape;136;p7"/>
          <p:cNvSpPr/>
          <p:nvPr/>
        </p:nvSpPr>
        <p:spPr>
          <a:xfrm>
            <a:off x="1143000" y="2971800"/>
            <a:ext cx="7498080" cy="4114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500"/>
              <a:buFont typeface="Inter"/>
              <a:buNone/>
            </a:pPr>
            <a:r>
              <a:rPr b="0" i="0" lang="en-US" sz="1500" u="none" cap="none" strike="noStrike">
                <a:solidFill>
                  <a:srgbClr val="FFFFFF"/>
                </a:solidFill>
                <a:latin typeface="Inter"/>
                <a:ea typeface="Inter"/>
                <a:cs typeface="Inter"/>
                <a:sym typeface="Inter"/>
              </a:rPr>
              <a:t>Agent writes code and runs tests.</a:t>
            </a:r>
            <a:endParaRPr b="0" i="0" sz="1500" u="none" cap="none" strike="noStrike">
              <a:solidFill>
                <a:schemeClr val="dk1"/>
              </a:solidFill>
              <a:latin typeface="Calibri"/>
              <a:ea typeface="Calibri"/>
              <a:cs typeface="Calibri"/>
              <a:sym typeface="Calibri"/>
            </a:endParaRPr>
          </a:p>
        </p:txBody>
      </p:sp>
      <p:sp>
        <p:nvSpPr>
          <p:cNvPr id="137" name="Google Shape;137;p7"/>
          <p:cNvSpPr/>
          <p:nvPr/>
        </p:nvSpPr>
        <p:spPr>
          <a:xfrm>
            <a:off x="502920" y="3383280"/>
            <a:ext cx="548640" cy="4114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400"/>
              <a:buFont typeface="Inter"/>
              <a:buNone/>
            </a:pPr>
            <a:r>
              <a:rPr b="0" i="0" lang="en-US" sz="1400" u="none" cap="none" strike="noStrike">
                <a:solidFill>
                  <a:srgbClr val="E8339A"/>
                </a:solidFill>
                <a:latin typeface="Inter"/>
                <a:ea typeface="Inter"/>
                <a:cs typeface="Inter"/>
                <a:sym typeface="Inter"/>
              </a:rPr>
              <a:t>05</a:t>
            </a:r>
            <a:endParaRPr b="0" i="0" sz="1400" u="none" cap="none" strike="noStrike">
              <a:solidFill>
                <a:schemeClr val="dk1"/>
              </a:solidFill>
              <a:latin typeface="Calibri"/>
              <a:ea typeface="Calibri"/>
              <a:cs typeface="Calibri"/>
              <a:sym typeface="Calibri"/>
            </a:endParaRPr>
          </a:p>
        </p:txBody>
      </p:sp>
      <p:sp>
        <p:nvSpPr>
          <p:cNvPr id="138" name="Google Shape;138;p7"/>
          <p:cNvSpPr/>
          <p:nvPr/>
        </p:nvSpPr>
        <p:spPr>
          <a:xfrm>
            <a:off x="1143000" y="3383280"/>
            <a:ext cx="7498080" cy="4114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500"/>
              <a:buFont typeface="Inter"/>
              <a:buNone/>
            </a:pPr>
            <a:r>
              <a:rPr b="0" i="0" lang="en-US" sz="1500" u="none" cap="none" strike="noStrike">
                <a:solidFill>
                  <a:srgbClr val="FFFFFF"/>
                </a:solidFill>
                <a:latin typeface="Inter"/>
                <a:ea typeface="Inter"/>
                <a:cs typeface="Inter"/>
                <a:sym typeface="Inter"/>
              </a:rPr>
              <a:t>Hook sends failure output back to Agent.</a:t>
            </a:r>
            <a:endParaRPr b="0" i="0" sz="1500" u="none" cap="none" strike="noStrike">
              <a:solidFill>
                <a:schemeClr val="dk1"/>
              </a:solidFill>
              <a:latin typeface="Calibri"/>
              <a:ea typeface="Calibri"/>
              <a:cs typeface="Calibri"/>
              <a:sym typeface="Calibri"/>
            </a:endParaRPr>
          </a:p>
        </p:txBody>
      </p:sp>
      <p:sp>
        <p:nvSpPr>
          <p:cNvPr id="139" name="Google Shape;139;p7"/>
          <p:cNvSpPr/>
          <p:nvPr/>
        </p:nvSpPr>
        <p:spPr>
          <a:xfrm>
            <a:off x="502920" y="3794760"/>
            <a:ext cx="548640" cy="4114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400"/>
              <a:buFont typeface="Inter"/>
              <a:buNone/>
            </a:pPr>
            <a:r>
              <a:rPr b="0" i="0" lang="en-US" sz="1400" u="none" cap="none" strike="noStrike">
                <a:solidFill>
                  <a:srgbClr val="E8339A"/>
                </a:solidFill>
                <a:latin typeface="Inter"/>
                <a:ea typeface="Inter"/>
                <a:cs typeface="Inter"/>
                <a:sym typeface="Inter"/>
              </a:rPr>
              <a:t>06</a:t>
            </a:r>
            <a:endParaRPr b="0" i="0" sz="1400" u="none" cap="none" strike="noStrike">
              <a:solidFill>
                <a:schemeClr val="dk1"/>
              </a:solidFill>
              <a:latin typeface="Calibri"/>
              <a:ea typeface="Calibri"/>
              <a:cs typeface="Calibri"/>
              <a:sym typeface="Calibri"/>
            </a:endParaRPr>
          </a:p>
        </p:txBody>
      </p:sp>
      <p:sp>
        <p:nvSpPr>
          <p:cNvPr id="140" name="Google Shape;140;p7"/>
          <p:cNvSpPr/>
          <p:nvPr/>
        </p:nvSpPr>
        <p:spPr>
          <a:xfrm>
            <a:off x="1143000" y="3794760"/>
            <a:ext cx="7498080" cy="4114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500"/>
              <a:buFont typeface="Inter"/>
              <a:buNone/>
            </a:pPr>
            <a:r>
              <a:rPr b="0" i="0" lang="en-US" sz="1500" u="none" cap="none" strike="noStrike">
                <a:solidFill>
                  <a:srgbClr val="FFFFFF"/>
                </a:solidFill>
                <a:latin typeface="Inter"/>
                <a:ea typeface="Inter"/>
                <a:cs typeface="Inter"/>
                <a:sym typeface="Inter"/>
              </a:rPr>
              <a:t>Agent iterates.</a:t>
            </a:r>
            <a:endParaRPr b="0" i="0" sz="1500" u="none" cap="none" strike="noStrike">
              <a:solidFill>
                <a:schemeClr val="dk1"/>
              </a:solidFill>
              <a:latin typeface="Calibri"/>
              <a:ea typeface="Calibri"/>
              <a:cs typeface="Calibri"/>
              <a:sym typeface="Calibri"/>
            </a:endParaRPr>
          </a:p>
        </p:txBody>
      </p:sp>
      <p:sp>
        <p:nvSpPr>
          <p:cNvPr id="141" name="Google Shape;141;p7"/>
          <p:cNvSpPr/>
          <p:nvPr/>
        </p:nvSpPr>
        <p:spPr>
          <a:xfrm>
            <a:off x="502920" y="4206240"/>
            <a:ext cx="548640" cy="4114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400"/>
              <a:buFont typeface="Inter"/>
              <a:buNone/>
            </a:pPr>
            <a:r>
              <a:rPr b="0" i="0" lang="en-US" sz="1400" u="none" cap="none" strike="noStrike">
                <a:solidFill>
                  <a:srgbClr val="E8339A"/>
                </a:solidFill>
                <a:latin typeface="Inter"/>
                <a:ea typeface="Inter"/>
                <a:cs typeface="Inter"/>
                <a:sym typeface="Inter"/>
              </a:rPr>
              <a:t>07</a:t>
            </a:r>
            <a:endParaRPr b="0" i="0" sz="1400" u="none" cap="none" strike="noStrike">
              <a:solidFill>
                <a:schemeClr val="dk1"/>
              </a:solidFill>
              <a:latin typeface="Calibri"/>
              <a:ea typeface="Calibri"/>
              <a:cs typeface="Calibri"/>
              <a:sym typeface="Calibri"/>
            </a:endParaRPr>
          </a:p>
        </p:txBody>
      </p:sp>
      <p:sp>
        <p:nvSpPr>
          <p:cNvPr id="142" name="Google Shape;142;p7"/>
          <p:cNvSpPr/>
          <p:nvPr/>
        </p:nvSpPr>
        <p:spPr>
          <a:xfrm>
            <a:off x="1143000" y="4206240"/>
            <a:ext cx="7498080" cy="4114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500"/>
              <a:buFont typeface="Inter"/>
              <a:buNone/>
            </a:pPr>
            <a:r>
              <a:rPr b="0" i="0" lang="en-US" sz="1500" u="none" cap="none" strike="noStrike">
                <a:solidFill>
                  <a:srgbClr val="FFFFFF"/>
                </a:solidFill>
                <a:latin typeface="Inter"/>
                <a:ea typeface="Inter"/>
                <a:cs typeface="Inter"/>
                <a:sym typeface="Inter"/>
              </a:rPr>
              <a:t>Tests pass. You review the diff.</a:t>
            </a:r>
            <a:endParaRPr b="0" i="0" sz="1500" u="none" cap="none" strike="noStrike">
              <a:solidFill>
                <a:schemeClr val="dk1"/>
              </a:solidFill>
              <a:latin typeface="Calibri"/>
              <a:ea typeface="Calibri"/>
              <a:cs typeface="Calibri"/>
              <a:sym typeface="Calibri"/>
            </a:endParaRPr>
          </a:p>
        </p:txBody>
      </p:sp>
      <p:sp>
        <p:nvSpPr>
          <p:cNvPr id="143" name="Google Shape;143;p7"/>
          <p:cNvSpPr/>
          <p:nvPr/>
        </p:nvSpPr>
        <p:spPr>
          <a:xfrm>
            <a:off x="502920" y="4846320"/>
            <a:ext cx="406908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C6C6C"/>
              </a:buClr>
              <a:buSzPts val="800"/>
              <a:buFont typeface="Inter"/>
              <a:buNone/>
            </a:pPr>
            <a:r>
              <a:rPr b="0" i="0" lang="en-US" sz="800" u="none" cap="none" strike="noStrike">
                <a:solidFill>
                  <a:srgbClr val="6C6C6C"/>
                </a:solidFill>
                <a:latin typeface="Inter"/>
                <a:ea typeface="Inter"/>
                <a:cs typeface="Inter"/>
                <a:sym typeface="Inter"/>
              </a:rPr>
              <a:t>TDD with Agent mode</a:t>
            </a:r>
            <a:endParaRPr b="0" i="0" sz="800" u="none" cap="none" strike="noStrike">
              <a:solidFill>
                <a:schemeClr val="dk1"/>
              </a:solidFill>
              <a:latin typeface="Calibri"/>
              <a:ea typeface="Calibri"/>
              <a:cs typeface="Calibri"/>
              <a:sym typeface="Calibri"/>
            </a:endParaRPr>
          </a:p>
        </p:txBody>
      </p:sp>
      <p:sp>
        <p:nvSpPr>
          <p:cNvPr id="144" name="Google Shape;144;p7"/>
          <p:cNvSpPr/>
          <p:nvPr/>
        </p:nvSpPr>
        <p:spPr>
          <a:xfrm>
            <a:off x="4572000" y="4846320"/>
            <a:ext cx="4069080" cy="201168"/>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6C6C6C"/>
              </a:buClr>
              <a:buSzPts val="800"/>
              <a:buFont typeface="Inter"/>
              <a:buNone/>
            </a:pPr>
            <a:r>
              <a:rPr b="0" i="0" lang="en-US" sz="800" u="none" cap="none" strike="noStrike">
                <a:solidFill>
                  <a:srgbClr val="6C6C6C"/>
                </a:solidFill>
                <a:latin typeface="Inter"/>
                <a:ea typeface="Inter"/>
                <a:cs typeface="Inter"/>
                <a:sym typeface="Inter"/>
              </a:rPr>
              <a:t>07 / 24</a:t>
            </a:r>
            <a:endParaRPr b="0" i="0" sz="800" u="none" cap="none" strike="noStrike">
              <a:solidFill>
                <a:schemeClr val="dk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49" name="Shape 149"/>
        <p:cNvGrpSpPr/>
        <p:nvPr/>
      </p:nvGrpSpPr>
      <p:grpSpPr>
        <a:xfrm>
          <a:off x="0" y="0"/>
          <a:ext cx="0" cy="0"/>
          <a:chOff x="0" y="0"/>
          <a:chExt cx="0" cy="0"/>
        </a:xfrm>
      </p:grpSpPr>
      <p:sp>
        <p:nvSpPr>
          <p:cNvPr id="150" name="Google Shape;150;p8"/>
          <p:cNvSpPr/>
          <p:nvPr/>
        </p:nvSpPr>
        <p:spPr>
          <a:xfrm>
            <a:off x="502920" y="384048"/>
            <a:ext cx="81381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THE PROMPT</a:t>
            </a:r>
            <a:endParaRPr b="0" i="0" sz="750" u="none" cap="none" strike="noStrike">
              <a:solidFill>
                <a:schemeClr val="dk1"/>
              </a:solidFill>
              <a:latin typeface="Calibri"/>
              <a:ea typeface="Calibri"/>
              <a:cs typeface="Calibri"/>
              <a:sym typeface="Calibri"/>
            </a:endParaRPr>
          </a:p>
        </p:txBody>
      </p:sp>
      <p:sp>
        <p:nvSpPr>
          <p:cNvPr id="151" name="Google Shape;151;p8"/>
          <p:cNvSpPr/>
          <p:nvPr/>
        </p:nvSpPr>
        <p:spPr>
          <a:xfrm>
            <a:off x="502920" y="621792"/>
            <a:ext cx="8138160" cy="77724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000"/>
              <a:buFont typeface="Inter"/>
              <a:buNone/>
            </a:pPr>
            <a:r>
              <a:rPr b="0" i="0" lang="en-US" sz="3000" u="none" cap="none" strike="noStrike">
                <a:solidFill>
                  <a:srgbClr val="FFFFFF"/>
                </a:solidFill>
                <a:latin typeface="Inter"/>
                <a:ea typeface="Inter"/>
                <a:cs typeface="Inter"/>
                <a:sym typeface="Inter"/>
              </a:rPr>
              <a:t>The instruction that does the work</a:t>
            </a:r>
            <a:endParaRPr b="0" i="0" sz="3000" u="none" cap="none" strike="noStrike">
              <a:solidFill>
                <a:schemeClr val="dk1"/>
              </a:solidFill>
              <a:latin typeface="Calibri"/>
              <a:ea typeface="Calibri"/>
              <a:cs typeface="Calibri"/>
              <a:sym typeface="Calibri"/>
            </a:endParaRPr>
          </a:p>
        </p:txBody>
      </p:sp>
      <p:sp>
        <p:nvSpPr>
          <p:cNvPr id="152" name="Google Shape;152;p8"/>
          <p:cNvSpPr/>
          <p:nvPr/>
        </p:nvSpPr>
        <p:spPr>
          <a:xfrm>
            <a:off x="502920" y="1417320"/>
            <a:ext cx="100584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3" name="Google Shape;153;p8"/>
          <p:cNvSpPr/>
          <p:nvPr/>
        </p:nvSpPr>
        <p:spPr>
          <a:xfrm>
            <a:off x="822960" y="1783080"/>
            <a:ext cx="7498080" cy="160020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4" name="Google Shape;154;p8"/>
          <p:cNvSpPr/>
          <p:nvPr/>
        </p:nvSpPr>
        <p:spPr>
          <a:xfrm>
            <a:off x="822960" y="1783080"/>
            <a:ext cx="749808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5" name="Google Shape;155;p8"/>
          <p:cNvSpPr/>
          <p:nvPr/>
        </p:nvSpPr>
        <p:spPr>
          <a:xfrm>
            <a:off x="1188720" y="2103120"/>
            <a:ext cx="6766560" cy="1005840"/>
          </a:xfrm>
          <a:prstGeom prst="rect">
            <a:avLst/>
          </a:prstGeom>
          <a:noFill/>
          <a:ln>
            <a:noFill/>
          </a:ln>
        </p:spPr>
        <p:txBody>
          <a:bodyPr anchorCtr="0" anchor="t" bIns="0" lIns="0" spcFirstLastPara="1" rIns="0" wrap="square" tIns="0">
            <a:noAutofit/>
          </a:bodyPr>
          <a:lstStyle/>
          <a:p>
            <a:pPr indent="0" lvl="0" marL="0" marR="0" rtl="0" algn="l">
              <a:lnSpc>
                <a:spcPct val="135000"/>
              </a:lnSpc>
              <a:spcBef>
                <a:spcPts val="0"/>
              </a:spcBef>
              <a:spcAft>
                <a:spcPts val="0"/>
              </a:spcAft>
              <a:buClr>
                <a:srgbClr val="FFFFFF"/>
              </a:buClr>
              <a:buSzPts val="1900"/>
              <a:buFont typeface="Inter"/>
              <a:buNone/>
            </a:pPr>
            <a:r>
              <a:rPr b="0" i="0" lang="en-US" sz="1900" u="none" cap="none" strike="noStrike">
                <a:solidFill>
                  <a:srgbClr val="FFFFFF"/>
                </a:solidFill>
                <a:latin typeface="Inter"/>
                <a:ea typeface="Inter"/>
                <a:cs typeface="Inter"/>
                <a:sym typeface="Inter"/>
              </a:rPr>
              <a:t>Implement the production code to make these tests pass.</a:t>
            </a:r>
            <a:endParaRPr b="0" i="0" sz="1900" u="none" cap="none" strike="noStrike">
              <a:solidFill>
                <a:schemeClr val="dk1"/>
              </a:solidFill>
              <a:latin typeface="Calibri"/>
              <a:ea typeface="Calibri"/>
              <a:cs typeface="Calibri"/>
              <a:sym typeface="Calibri"/>
            </a:endParaRPr>
          </a:p>
          <a:p>
            <a:pPr indent="0" lvl="0" marL="0" marR="0" rtl="0" algn="l">
              <a:lnSpc>
                <a:spcPct val="135000"/>
              </a:lnSpc>
              <a:spcBef>
                <a:spcPts val="200"/>
              </a:spcBef>
              <a:spcAft>
                <a:spcPts val="0"/>
              </a:spcAft>
              <a:buClr>
                <a:srgbClr val="FFFFFF"/>
              </a:buClr>
              <a:buSzPts val="1900"/>
              <a:buFont typeface="Inter"/>
              <a:buNone/>
            </a:pPr>
            <a:r>
              <a:rPr b="0" i="0" lang="en-US" sz="1900" u="none" cap="none" strike="noStrike">
                <a:solidFill>
                  <a:srgbClr val="FFFFFF"/>
                </a:solidFill>
                <a:latin typeface="Inter"/>
                <a:ea typeface="Inter"/>
                <a:cs typeface="Inter"/>
                <a:sym typeface="Inter"/>
              </a:rPr>
              <a:t>Do NOT modify the test files.</a:t>
            </a:r>
            <a:endParaRPr b="0" i="0" sz="1900" u="none" cap="none" strike="noStrike">
              <a:solidFill>
                <a:schemeClr val="dk1"/>
              </a:solidFill>
              <a:latin typeface="Calibri"/>
              <a:ea typeface="Calibri"/>
              <a:cs typeface="Calibri"/>
              <a:sym typeface="Calibri"/>
            </a:endParaRPr>
          </a:p>
        </p:txBody>
      </p:sp>
      <p:sp>
        <p:nvSpPr>
          <p:cNvPr id="156" name="Google Shape;156;p8"/>
          <p:cNvSpPr/>
          <p:nvPr/>
        </p:nvSpPr>
        <p:spPr>
          <a:xfrm>
            <a:off x="502920" y="3703320"/>
            <a:ext cx="2590800" cy="219456"/>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800"/>
              <a:buFont typeface="Inter"/>
              <a:buNone/>
            </a:pPr>
            <a:r>
              <a:rPr b="0" i="0" lang="en-US" sz="900" u="none" cap="none" strike="noStrike">
                <a:solidFill>
                  <a:srgbClr val="E8339A"/>
                </a:solidFill>
                <a:latin typeface="Inter"/>
                <a:ea typeface="Inter"/>
                <a:cs typeface="Inter"/>
                <a:sym typeface="Inter"/>
              </a:rPr>
              <a:t>TWO SENTENCES</a:t>
            </a:r>
            <a:endParaRPr b="0" i="0" sz="900" u="none" cap="none" strike="noStrike">
              <a:solidFill>
                <a:schemeClr val="dk1"/>
              </a:solidFill>
              <a:latin typeface="Calibri"/>
              <a:ea typeface="Calibri"/>
              <a:cs typeface="Calibri"/>
              <a:sym typeface="Calibri"/>
            </a:endParaRPr>
          </a:p>
        </p:txBody>
      </p:sp>
      <p:sp>
        <p:nvSpPr>
          <p:cNvPr id="157" name="Google Shape;157;p8"/>
          <p:cNvSpPr/>
          <p:nvPr/>
        </p:nvSpPr>
        <p:spPr>
          <a:xfrm>
            <a:off x="502920" y="3977640"/>
            <a:ext cx="2590800" cy="68580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Short enough to paste into every session.</a:t>
            </a:r>
            <a:endParaRPr b="0" i="0" sz="1200" u="none" cap="none" strike="noStrike">
              <a:solidFill>
                <a:schemeClr val="dk1"/>
              </a:solidFill>
              <a:latin typeface="Calibri"/>
              <a:ea typeface="Calibri"/>
              <a:cs typeface="Calibri"/>
              <a:sym typeface="Calibri"/>
            </a:endParaRPr>
          </a:p>
        </p:txBody>
      </p:sp>
      <p:sp>
        <p:nvSpPr>
          <p:cNvPr id="158" name="Google Shape;158;p8"/>
          <p:cNvSpPr/>
          <p:nvPr/>
        </p:nvSpPr>
        <p:spPr>
          <a:xfrm>
            <a:off x="3276600" y="3703320"/>
            <a:ext cx="2590800" cy="219456"/>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800"/>
              <a:buFont typeface="Inter"/>
              <a:buNone/>
            </a:pPr>
            <a:r>
              <a:rPr b="0" i="0" lang="en-US" sz="900" u="none" cap="none" strike="noStrike">
                <a:solidFill>
                  <a:srgbClr val="E8339A"/>
                </a:solidFill>
                <a:latin typeface="Inter"/>
                <a:ea typeface="Inter"/>
                <a:cs typeface="Inter"/>
                <a:sym typeface="Inter"/>
              </a:rPr>
              <a:t>CAPITALISED </a:t>
            </a:r>
            <a:r>
              <a:rPr b="1" i="0" lang="en-US" sz="900" u="none" cap="none" strike="noStrike">
                <a:solidFill>
                  <a:srgbClr val="E8339A"/>
                </a:solidFill>
                <a:latin typeface="Roboto Mono"/>
                <a:ea typeface="Roboto Mono"/>
                <a:cs typeface="Roboto Mono"/>
                <a:sym typeface="Roboto Mono"/>
              </a:rPr>
              <a:t>NOT</a:t>
            </a:r>
            <a:endParaRPr b="1" i="0" sz="900" u="none" cap="none" strike="noStrike">
              <a:solidFill>
                <a:schemeClr val="dk1"/>
              </a:solidFill>
              <a:latin typeface="Roboto Mono"/>
              <a:ea typeface="Roboto Mono"/>
              <a:cs typeface="Roboto Mono"/>
              <a:sym typeface="Roboto Mono"/>
            </a:endParaRPr>
          </a:p>
        </p:txBody>
      </p:sp>
      <p:sp>
        <p:nvSpPr>
          <p:cNvPr id="159" name="Google Shape;159;p8"/>
          <p:cNvSpPr/>
          <p:nvPr/>
        </p:nvSpPr>
        <p:spPr>
          <a:xfrm>
            <a:off x="3276600" y="3977640"/>
            <a:ext cx="2590800" cy="68580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Practitioners report better compliance. Anecdotal but consistent.</a:t>
            </a:r>
            <a:endParaRPr b="0" i="0" sz="1200" u="none" cap="none" strike="noStrike">
              <a:solidFill>
                <a:schemeClr val="dk1"/>
              </a:solidFill>
              <a:latin typeface="Calibri"/>
              <a:ea typeface="Calibri"/>
              <a:cs typeface="Calibri"/>
              <a:sym typeface="Calibri"/>
            </a:endParaRPr>
          </a:p>
        </p:txBody>
      </p:sp>
      <p:sp>
        <p:nvSpPr>
          <p:cNvPr id="160" name="Google Shape;160;p8"/>
          <p:cNvSpPr/>
          <p:nvPr/>
        </p:nvSpPr>
        <p:spPr>
          <a:xfrm>
            <a:off x="6050280" y="3703320"/>
            <a:ext cx="2590800" cy="219456"/>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800"/>
              <a:buFont typeface="Inter"/>
              <a:buNone/>
            </a:pPr>
            <a:r>
              <a:rPr b="0" i="0" lang="en-US" sz="900" u="none" cap="none" strike="noStrike">
                <a:solidFill>
                  <a:srgbClr val="E8339A"/>
                </a:solidFill>
                <a:latin typeface="Inter"/>
                <a:ea typeface="Inter"/>
                <a:cs typeface="Inter"/>
                <a:sym typeface="Inter"/>
              </a:rPr>
              <a:t>GOES IN CHAT</a:t>
            </a:r>
            <a:endParaRPr b="0" i="0" sz="900" u="none" cap="none" strike="noStrike">
              <a:solidFill>
                <a:schemeClr val="dk1"/>
              </a:solidFill>
              <a:latin typeface="Calibri"/>
              <a:ea typeface="Calibri"/>
              <a:cs typeface="Calibri"/>
              <a:sym typeface="Calibri"/>
            </a:endParaRPr>
          </a:p>
        </p:txBody>
      </p:sp>
      <p:sp>
        <p:nvSpPr>
          <p:cNvPr id="161" name="Google Shape;161;p8"/>
          <p:cNvSpPr/>
          <p:nvPr/>
        </p:nvSpPr>
        <p:spPr>
          <a:xfrm>
            <a:off x="6050280" y="3977640"/>
            <a:ext cx="2590800" cy="68580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Not in project rules. Per-task, not always-on.</a:t>
            </a:r>
            <a:endParaRPr b="0" i="0" sz="1200" u="none" cap="none" strike="noStrike">
              <a:solidFill>
                <a:schemeClr val="dk1"/>
              </a:solidFill>
              <a:latin typeface="Calibri"/>
              <a:ea typeface="Calibri"/>
              <a:cs typeface="Calibri"/>
              <a:sym typeface="Calibri"/>
            </a:endParaRPr>
          </a:p>
        </p:txBody>
      </p:sp>
      <p:sp>
        <p:nvSpPr>
          <p:cNvPr id="162" name="Google Shape;162;p8"/>
          <p:cNvSpPr/>
          <p:nvPr/>
        </p:nvSpPr>
        <p:spPr>
          <a:xfrm>
            <a:off x="502920" y="4846320"/>
            <a:ext cx="406908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C6C6C"/>
              </a:buClr>
              <a:buSzPts val="800"/>
              <a:buFont typeface="Inter"/>
              <a:buNone/>
            </a:pPr>
            <a:r>
              <a:rPr b="0" i="0" lang="en-US" sz="800" u="none" cap="none" strike="noStrike">
                <a:solidFill>
                  <a:srgbClr val="6C6C6C"/>
                </a:solidFill>
                <a:latin typeface="Inter"/>
                <a:ea typeface="Inter"/>
                <a:cs typeface="Inter"/>
                <a:sym typeface="Inter"/>
              </a:rPr>
              <a:t>TDD with Agent mode</a:t>
            </a:r>
            <a:endParaRPr b="0" i="0" sz="800" u="none" cap="none" strike="noStrike">
              <a:solidFill>
                <a:schemeClr val="dk1"/>
              </a:solidFill>
              <a:latin typeface="Calibri"/>
              <a:ea typeface="Calibri"/>
              <a:cs typeface="Calibri"/>
              <a:sym typeface="Calibri"/>
            </a:endParaRPr>
          </a:p>
        </p:txBody>
      </p:sp>
      <p:sp>
        <p:nvSpPr>
          <p:cNvPr id="163" name="Google Shape;163;p8"/>
          <p:cNvSpPr/>
          <p:nvPr/>
        </p:nvSpPr>
        <p:spPr>
          <a:xfrm>
            <a:off x="4572000" y="4846320"/>
            <a:ext cx="4069080" cy="201168"/>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6C6C6C"/>
              </a:buClr>
              <a:buSzPts val="800"/>
              <a:buFont typeface="Inter"/>
              <a:buNone/>
            </a:pPr>
            <a:r>
              <a:rPr b="0" i="0" lang="en-US" sz="800" u="none" cap="none" strike="noStrike">
                <a:solidFill>
                  <a:srgbClr val="6C6C6C"/>
                </a:solidFill>
                <a:latin typeface="Inter"/>
                <a:ea typeface="Inter"/>
                <a:cs typeface="Inter"/>
                <a:sym typeface="Inter"/>
              </a:rPr>
              <a:t>08 / 24</a:t>
            </a:r>
            <a:endParaRPr b="0" i="0" sz="800" u="none" cap="none" strike="noStrike">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68" name="Shape 168"/>
        <p:cNvGrpSpPr/>
        <p:nvPr/>
      </p:nvGrpSpPr>
      <p:grpSpPr>
        <a:xfrm>
          <a:off x="0" y="0"/>
          <a:ext cx="0" cy="0"/>
          <a:chOff x="0" y="0"/>
          <a:chExt cx="0" cy="0"/>
        </a:xfrm>
      </p:grpSpPr>
      <p:sp>
        <p:nvSpPr>
          <p:cNvPr id="169" name="Google Shape;169;p9"/>
          <p:cNvSpPr/>
          <p:nvPr/>
        </p:nvSpPr>
        <p:spPr>
          <a:xfrm>
            <a:off x="502920" y="384048"/>
            <a:ext cx="81381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DISCIPLINE</a:t>
            </a:r>
            <a:endParaRPr b="0" i="0" sz="750" u="none" cap="none" strike="noStrike">
              <a:solidFill>
                <a:schemeClr val="dk1"/>
              </a:solidFill>
              <a:latin typeface="Calibri"/>
              <a:ea typeface="Calibri"/>
              <a:cs typeface="Calibri"/>
              <a:sym typeface="Calibri"/>
            </a:endParaRPr>
          </a:p>
        </p:txBody>
      </p:sp>
      <p:sp>
        <p:nvSpPr>
          <p:cNvPr id="170" name="Google Shape;170;p9"/>
          <p:cNvSpPr/>
          <p:nvPr/>
        </p:nvSpPr>
        <p:spPr>
          <a:xfrm>
            <a:off x="502920" y="621792"/>
            <a:ext cx="8138160" cy="77724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000"/>
              <a:buFont typeface="Inter"/>
              <a:buNone/>
            </a:pPr>
            <a:r>
              <a:rPr b="0" i="0" lang="en-US" sz="3000" u="none" cap="none" strike="noStrike">
                <a:solidFill>
                  <a:srgbClr val="FFFFFF"/>
                </a:solidFill>
                <a:latin typeface="Inter"/>
                <a:ea typeface="Inter"/>
                <a:cs typeface="Inter"/>
                <a:sym typeface="Inter"/>
              </a:rPr>
              <a:t>Why “commit the tests” matters</a:t>
            </a:r>
            <a:endParaRPr b="0" i="0" sz="3000" u="none" cap="none" strike="noStrike">
              <a:solidFill>
                <a:schemeClr val="dk1"/>
              </a:solidFill>
              <a:latin typeface="Calibri"/>
              <a:ea typeface="Calibri"/>
              <a:cs typeface="Calibri"/>
              <a:sym typeface="Calibri"/>
            </a:endParaRPr>
          </a:p>
        </p:txBody>
      </p:sp>
      <p:sp>
        <p:nvSpPr>
          <p:cNvPr id="171" name="Google Shape;171;p9"/>
          <p:cNvSpPr/>
          <p:nvPr/>
        </p:nvSpPr>
        <p:spPr>
          <a:xfrm>
            <a:off x="502920" y="1417320"/>
            <a:ext cx="100584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2" name="Google Shape;172;p9"/>
          <p:cNvSpPr/>
          <p:nvPr/>
        </p:nvSpPr>
        <p:spPr>
          <a:xfrm>
            <a:off x="502920" y="1783080"/>
            <a:ext cx="1737360" cy="6400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800"/>
              <a:buFont typeface="Inter"/>
              <a:buNone/>
            </a:pPr>
            <a:r>
              <a:rPr b="0" i="0" lang="en-US" sz="800" u="none" cap="none" strike="noStrike">
                <a:solidFill>
                  <a:srgbClr val="E8339A"/>
                </a:solidFill>
                <a:latin typeface="Inter"/>
                <a:ea typeface="Inter"/>
                <a:cs typeface="Inter"/>
                <a:sym typeface="Inter"/>
              </a:rPr>
              <a:t>ROLLBACK POINT</a:t>
            </a:r>
            <a:endParaRPr b="0" i="0" sz="800" u="none" cap="none" strike="noStrike">
              <a:solidFill>
                <a:schemeClr val="dk1"/>
              </a:solidFill>
              <a:latin typeface="Calibri"/>
              <a:ea typeface="Calibri"/>
              <a:cs typeface="Calibri"/>
              <a:sym typeface="Calibri"/>
            </a:endParaRPr>
          </a:p>
        </p:txBody>
      </p:sp>
      <p:sp>
        <p:nvSpPr>
          <p:cNvPr id="173" name="Google Shape;173;p9"/>
          <p:cNvSpPr/>
          <p:nvPr/>
        </p:nvSpPr>
        <p:spPr>
          <a:xfrm>
            <a:off x="2377440" y="1783080"/>
            <a:ext cx="6263640" cy="640080"/>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FFFFFF"/>
              </a:buClr>
              <a:buSzPts val="1400"/>
              <a:buFont typeface="Inter"/>
              <a:buNone/>
            </a:pPr>
            <a:r>
              <a:rPr b="0" i="0" lang="en-US" sz="1400" u="none" cap="none" strike="noStrike">
                <a:solidFill>
                  <a:srgbClr val="FFFFFF"/>
                </a:solidFill>
                <a:latin typeface="Inter"/>
                <a:ea typeface="Inter"/>
                <a:cs typeface="Inter"/>
                <a:sym typeface="Inter"/>
              </a:rPr>
              <a:t>The committed test state is your clean revert. </a:t>
            </a:r>
            <a:r>
              <a:rPr i="0" lang="en-US" sz="1400" u="none" cap="none" strike="noStrike">
                <a:solidFill>
                  <a:srgbClr val="FFFFFF"/>
                </a:solidFill>
                <a:latin typeface="Roboto Mono"/>
                <a:ea typeface="Roboto Mono"/>
                <a:cs typeface="Roboto Mono"/>
                <a:sym typeface="Roboto Mono"/>
              </a:rPr>
              <a:t>git reset --hard</a:t>
            </a:r>
            <a:r>
              <a:rPr b="0" i="0" lang="en-US" sz="1400" u="none" cap="none" strike="noStrike">
                <a:solidFill>
                  <a:srgbClr val="FFFFFF"/>
                </a:solidFill>
                <a:latin typeface="Inter"/>
                <a:ea typeface="Inter"/>
                <a:cs typeface="Inter"/>
                <a:sym typeface="Inter"/>
              </a:rPr>
              <a:t> gets you back instantly.</a:t>
            </a:r>
            <a:endParaRPr b="0" i="0" sz="1400" u="none" cap="none" strike="noStrike">
              <a:solidFill>
                <a:schemeClr val="dk1"/>
              </a:solidFill>
              <a:latin typeface="Calibri"/>
              <a:ea typeface="Calibri"/>
              <a:cs typeface="Calibri"/>
              <a:sym typeface="Calibri"/>
            </a:endParaRPr>
          </a:p>
        </p:txBody>
      </p:sp>
      <p:sp>
        <p:nvSpPr>
          <p:cNvPr id="174" name="Google Shape;174;p9"/>
          <p:cNvSpPr/>
          <p:nvPr/>
        </p:nvSpPr>
        <p:spPr>
          <a:xfrm>
            <a:off x="502920" y="2423160"/>
            <a:ext cx="1737360" cy="6400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800"/>
              <a:buFont typeface="Inter"/>
              <a:buNone/>
            </a:pPr>
            <a:r>
              <a:rPr b="0" i="0" lang="en-US" sz="800" u="none" cap="none" strike="noStrike">
                <a:solidFill>
                  <a:srgbClr val="E8339A"/>
                </a:solidFill>
                <a:latin typeface="Inter"/>
                <a:ea typeface="Inter"/>
                <a:cs typeface="Inter"/>
                <a:sym typeface="Inter"/>
              </a:rPr>
              <a:t>RECOVERY</a:t>
            </a:r>
            <a:endParaRPr b="0" i="0" sz="800" u="none" cap="none" strike="noStrike">
              <a:solidFill>
                <a:schemeClr val="dk1"/>
              </a:solidFill>
              <a:latin typeface="Calibri"/>
              <a:ea typeface="Calibri"/>
              <a:cs typeface="Calibri"/>
              <a:sym typeface="Calibri"/>
            </a:endParaRPr>
          </a:p>
        </p:txBody>
      </p:sp>
      <p:sp>
        <p:nvSpPr>
          <p:cNvPr id="175" name="Google Shape;175;p9"/>
          <p:cNvSpPr/>
          <p:nvPr/>
        </p:nvSpPr>
        <p:spPr>
          <a:xfrm>
            <a:off x="2377440" y="2423160"/>
            <a:ext cx="6263640" cy="640080"/>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FFFFFF"/>
              </a:buClr>
              <a:buSzPts val="1400"/>
              <a:buFont typeface="Inter"/>
              <a:buNone/>
            </a:pPr>
            <a:r>
              <a:rPr b="0" i="0" lang="en-US" sz="1400" u="none" cap="none" strike="noStrike">
                <a:solidFill>
                  <a:srgbClr val="FFFFFF"/>
                </a:solidFill>
                <a:latin typeface="Inter"/>
                <a:ea typeface="Inter"/>
                <a:cs typeface="Inter"/>
                <a:sym typeface="Inter"/>
              </a:rPr>
              <a:t>Without the commit, you have to manually unwind Agent’s changes.</a:t>
            </a:r>
            <a:endParaRPr b="0" i="0" sz="1400" u="none" cap="none" strike="noStrike">
              <a:solidFill>
                <a:schemeClr val="dk1"/>
              </a:solidFill>
              <a:latin typeface="Calibri"/>
              <a:ea typeface="Calibri"/>
              <a:cs typeface="Calibri"/>
              <a:sym typeface="Calibri"/>
            </a:endParaRPr>
          </a:p>
        </p:txBody>
      </p:sp>
      <p:sp>
        <p:nvSpPr>
          <p:cNvPr id="176" name="Google Shape;176;p9"/>
          <p:cNvSpPr/>
          <p:nvPr/>
        </p:nvSpPr>
        <p:spPr>
          <a:xfrm>
            <a:off x="502920" y="3063240"/>
            <a:ext cx="1737360" cy="6400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800"/>
              <a:buFont typeface="Inter"/>
              <a:buNone/>
            </a:pPr>
            <a:r>
              <a:rPr b="0" i="0" lang="en-US" sz="800" u="none" cap="none" strike="noStrike">
                <a:solidFill>
                  <a:srgbClr val="E8339A"/>
                </a:solidFill>
                <a:latin typeface="Inter"/>
                <a:ea typeface="Inter"/>
                <a:cs typeface="Inter"/>
                <a:sym typeface="Inter"/>
              </a:rPr>
              <a:t>AUDITABLE HISTORY</a:t>
            </a:r>
            <a:endParaRPr b="0" i="0" sz="800" u="none" cap="none" strike="noStrike">
              <a:solidFill>
                <a:schemeClr val="dk1"/>
              </a:solidFill>
              <a:latin typeface="Calibri"/>
              <a:ea typeface="Calibri"/>
              <a:cs typeface="Calibri"/>
              <a:sym typeface="Calibri"/>
            </a:endParaRPr>
          </a:p>
        </p:txBody>
      </p:sp>
      <p:sp>
        <p:nvSpPr>
          <p:cNvPr id="177" name="Google Shape;177;p9"/>
          <p:cNvSpPr/>
          <p:nvPr/>
        </p:nvSpPr>
        <p:spPr>
          <a:xfrm>
            <a:off x="2377440" y="3063240"/>
            <a:ext cx="6263640" cy="640080"/>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FFFFFF"/>
              </a:buClr>
              <a:buSzPts val="1400"/>
              <a:buFont typeface="Inter"/>
              <a:buNone/>
            </a:pPr>
            <a:r>
              <a:rPr b="0" i="0" lang="en-US" sz="1400" u="none" cap="none" strike="noStrike">
                <a:solidFill>
                  <a:srgbClr val="FFFFFF"/>
                </a:solidFill>
                <a:latin typeface="Inter"/>
                <a:ea typeface="Inter"/>
                <a:cs typeface="Inter"/>
                <a:sym typeface="Inter"/>
              </a:rPr>
              <a:t>Tests first, implementation second. TDD made visible in the git log.</a:t>
            </a:r>
            <a:endParaRPr b="0" i="0" sz="1400" u="none" cap="none" strike="noStrike">
              <a:solidFill>
                <a:schemeClr val="dk1"/>
              </a:solidFill>
              <a:latin typeface="Calibri"/>
              <a:ea typeface="Calibri"/>
              <a:cs typeface="Calibri"/>
              <a:sym typeface="Calibri"/>
            </a:endParaRPr>
          </a:p>
        </p:txBody>
      </p:sp>
      <p:sp>
        <p:nvSpPr>
          <p:cNvPr id="178" name="Google Shape;178;p9"/>
          <p:cNvSpPr/>
          <p:nvPr/>
        </p:nvSpPr>
        <p:spPr>
          <a:xfrm>
            <a:off x="502920" y="3703320"/>
            <a:ext cx="1737360" cy="6400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800"/>
              <a:buFont typeface="Inter"/>
              <a:buNone/>
            </a:pPr>
            <a:r>
              <a:rPr b="0" i="0" lang="en-US" sz="800" u="none" cap="none" strike="noStrike">
                <a:solidFill>
                  <a:srgbClr val="E8339A"/>
                </a:solidFill>
                <a:latin typeface="Inter"/>
                <a:ea typeface="Inter"/>
                <a:cs typeface="Inter"/>
                <a:sym typeface="Inter"/>
              </a:rPr>
              <a:t>NOT A CHECKPOINT</a:t>
            </a:r>
            <a:endParaRPr b="0" i="0" sz="800" u="none" cap="none" strike="noStrike">
              <a:solidFill>
                <a:schemeClr val="dk1"/>
              </a:solidFill>
              <a:latin typeface="Calibri"/>
              <a:ea typeface="Calibri"/>
              <a:cs typeface="Calibri"/>
              <a:sym typeface="Calibri"/>
            </a:endParaRPr>
          </a:p>
        </p:txBody>
      </p:sp>
      <p:sp>
        <p:nvSpPr>
          <p:cNvPr id="179" name="Google Shape;179;p9"/>
          <p:cNvSpPr/>
          <p:nvPr/>
        </p:nvSpPr>
        <p:spPr>
          <a:xfrm>
            <a:off x="2377440" y="3703320"/>
            <a:ext cx="6263640" cy="640080"/>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FFFFFF"/>
              </a:buClr>
              <a:buSzPts val="1400"/>
              <a:buFont typeface="Inter"/>
              <a:buNone/>
            </a:pPr>
            <a:r>
              <a:rPr b="0" i="0" lang="en-US" sz="1400" u="none" cap="none" strike="noStrike">
                <a:solidFill>
                  <a:srgbClr val="FFFFFF"/>
                </a:solidFill>
                <a:latin typeface="Inter"/>
                <a:ea typeface="Inter"/>
                <a:cs typeface="Inter"/>
                <a:sym typeface="Inter"/>
              </a:rPr>
              <a:t>Checkpoints can omit test code and are harder to restore in a predictable state.</a:t>
            </a:r>
            <a:endParaRPr b="0" i="0" sz="1400" u="none" cap="none" strike="noStrike">
              <a:solidFill>
                <a:schemeClr val="dk1"/>
              </a:solidFill>
              <a:latin typeface="Calibri"/>
              <a:ea typeface="Calibri"/>
              <a:cs typeface="Calibri"/>
              <a:sym typeface="Calibri"/>
            </a:endParaRPr>
          </a:p>
        </p:txBody>
      </p:sp>
      <p:sp>
        <p:nvSpPr>
          <p:cNvPr id="180" name="Google Shape;180;p9"/>
          <p:cNvSpPr/>
          <p:nvPr/>
        </p:nvSpPr>
        <p:spPr>
          <a:xfrm>
            <a:off x="502920" y="4846320"/>
            <a:ext cx="406908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C6C6C"/>
              </a:buClr>
              <a:buSzPts val="800"/>
              <a:buFont typeface="Inter"/>
              <a:buNone/>
            </a:pPr>
            <a:r>
              <a:rPr b="0" i="0" lang="en-US" sz="800" u="none" cap="none" strike="noStrike">
                <a:solidFill>
                  <a:srgbClr val="6C6C6C"/>
                </a:solidFill>
                <a:latin typeface="Inter"/>
                <a:ea typeface="Inter"/>
                <a:cs typeface="Inter"/>
                <a:sym typeface="Inter"/>
              </a:rPr>
              <a:t>TDD with Agent mode</a:t>
            </a:r>
            <a:endParaRPr b="0" i="0" sz="800" u="none" cap="none" strike="noStrike">
              <a:solidFill>
                <a:schemeClr val="dk1"/>
              </a:solidFill>
              <a:latin typeface="Calibri"/>
              <a:ea typeface="Calibri"/>
              <a:cs typeface="Calibri"/>
              <a:sym typeface="Calibri"/>
            </a:endParaRPr>
          </a:p>
        </p:txBody>
      </p:sp>
      <p:sp>
        <p:nvSpPr>
          <p:cNvPr id="181" name="Google Shape;181;p9"/>
          <p:cNvSpPr/>
          <p:nvPr/>
        </p:nvSpPr>
        <p:spPr>
          <a:xfrm>
            <a:off x="4572000" y="4846320"/>
            <a:ext cx="4069080" cy="201168"/>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6C6C6C"/>
              </a:buClr>
              <a:buSzPts val="800"/>
              <a:buFont typeface="Inter"/>
              <a:buNone/>
            </a:pPr>
            <a:r>
              <a:rPr b="0" i="0" lang="en-US" sz="800" u="none" cap="none" strike="noStrike">
                <a:solidFill>
                  <a:srgbClr val="6C6C6C"/>
                </a:solidFill>
                <a:latin typeface="Inter"/>
                <a:ea typeface="Inter"/>
                <a:cs typeface="Inter"/>
                <a:sym typeface="Inter"/>
              </a:rPr>
              <a:t>09 / 24</a:t>
            </a:r>
            <a:endParaRPr b="0" i="0" sz="800" u="none" cap="none" strike="noStrike">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2026-04-23T13:38:57Z</dcterms:created>
  <dc:creator>Dave</dc:creator>
</cp:coreProperties>
</file>