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Lst>
  <p:sldSz cy="5143500" cx="9144000"/>
  <p:notesSz cx="5143500" cy="9144000"/>
  <p:embeddedFontLst>
    <p:embeddedFont>
      <p:font typeface="Inter"/>
      <p:regular r:id="rId23"/>
      <p:bold r:id="rId24"/>
      <p:italic r:id="rId25"/>
      <p:boldItalic r:id="rId26"/>
    </p:embeddedFont>
    <p:embeddedFont>
      <p:font typeface="Roboto Mono"/>
      <p:regular r:id="rId27"/>
      <p:bold r:id="rId28"/>
      <p:italic r:id="rId29"/>
      <p:boldItalic r:id="rId3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1" roundtripDataSignature="AMtx7mgbZgWSyeX3MnQu6quAfZgBp6TGf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font" Target="fonts/Inter-bold.fntdata"/><Relationship Id="rId23" Type="http://schemas.openxmlformats.org/officeDocument/2006/relationships/font" Target="fonts/Inter-regular.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font" Target="fonts/Inter-boldItalic.fntdata"/><Relationship Id="rId25" Type="http://schemas.openxmlformats.org/officeDocument/2006/relationships/font" Target="fonts/Inter-italic.fntdata"/><Relationship Id="rId28" Type="http://schemas.openxmlformats.org/officeDocument/2006/relationships/font" Target="fonts/RobotoMono-bold.fntdata"/><Relationship Id="rId27" Type="http://schemas.openxmlformats.org/officeDocument/2006/relationships/font" Target="fonts/RobotoMono-regular.fntdata"/><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font" Target="fonts/RobotoMono-italic.fntdata"/><Relationship Id="rId7" Type="http://schemas.openxmlformats.org/officeDocument/2006/relationships/slide" Target="slides/slide3.xml"/><Relationship Id="rId8" Type="http://schemas.openxmlformats.org/officeDocument/2006/relationships/slide" Target="slides/slide4.xml"/><Relationship Id="rId31" Type="http://customschemas.google.com/relationships/presentationmetadata" Target="metadata"/><Relationship Id="rId30" Type="http://schemas.openxmlformats.org/officeDocument/2006/relationships/font" Target="fonts/RobotoMono-boldItalic.fnt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 name="Shape 11"/>
        <p:cNvGrpSpPr/>
        <p:nvPr/>
      </p:nvGrpSpPr>
      <p:grpSpPr>
        <a:xfrm>
          <a:off x="0" y="0"/>
          <a:ext cx="0" cy="0"/>
          <a:chOff x="0" y="0"/>
          <a:chExt cx="0" cy="0"/>
        </a:xfrm>
      </p:grpSpPr>
      <p:sp>
        <p:nvSpPr>
          <p:cNvPr id="12" name="Google Shape;12;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 name="Google Shape;13;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Title slide. Hold here briefly; wait for the 60+ attendees to settle on Teams before starting.</a:t>
            </a:r>
            <a:br>
              <a:rPr lang="en-US"/>
            </a:br>
            <a:br>
              <a:rPr lang="en-US"/>
            </a:br>
            <a:r>
              <a:rPr lang="en-US"/>
              <a:t>Framing to open with: week 2 day 3 follows the prompting sessions. Prompting is per-conversation; rules are per-project. Everything today lives in the repo.</a:t>
            </a:r>
            <a:endParaRPr/>
          </a:p>
        </p:txBody>
      </p:sp>
      <p:sp>
        <p:nvSpPr>
          <p:cNvPr id="14" name="Google Shape;14;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3" name="Google Shape;173;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Explain the merge model: rules aren't a switch list, they combine. If an Always-Apply rule says "use Zod" and a User Rule says "prefer manual validation," Team/Project wins.</a:t>
            </a:r>
            <a:br>
              <a:rPr lang="en-US"/>
            </a:br>
            <a:br>
              <a:rPr lang="en-US"/>
            </a:br>
            <a:r>
              <a:rPr lang="en-US"/>
              <a:t>For the Atlassian-toolchain folks: Team Rules are plan-gated. On Teams/Enterprise you can manage them centrally. Most attendees can skip this tier today.</a:t>
            </a:r>
            <a:endParaRPr/>
          </a:p>
        </p:txBody>
      </p:sp>
      <p:sp>
        <p:nvSpPr>
          <p:cNvPr id="174" name="Google Shape;174;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5" name="Google Shape;195;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is the recommendation for this cohort specifically. They use Bitbucket and a mixed toolset, so AGENTS.md is portable across Cursor, Claude Code, and any other AI tool that reads it.</a:t>
            </a:r>
            <a:br>
              <a:rPr lang="en-US"/>
            </a:br>
            <a:br>
              <a:rPr lang="en-US"/>
            </a:br>
            <a:r>
              <a:rPr lang="en-US"/>
              <a:t>Do NOT present this as competing with .cursor/rules/. They compose: next slide covers the nested case.</a:t>
            </a:r>
            <a:endParaRPr/>
          </a:p>
        </p:txBody>
      </p:sp>
      <p:sp>
        <p:nvSpPr>
          <p:cNvPr id="196" name="Google Shape;196;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0" name="Google Shape;210;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cascade point is worth slowing down on: people often ask "which one wins?" More specific always wins locally, and the tiers merge rather than replace.</a:t>
            </a:r>
            <a:br>
              <a:rPr lang="en-US"/>
            </a:br>
            <a:br>
              <a:rPr lang="en-US"/>
            </a:br>
            <a:r>
              <a:rPr lang="en-US"/>
              <a:t>Common real-world pattern: root AGENTS.md for shared conventions, one per top-level service/frontend for team-specific, and .cursor/rules/ at the root for the conditional stuff.</a:t>
            </a:r>
            <a:endParaRPr/>
          </a:p>
        </p:txBody>
      </p:sp>
      <p:sp>
        <p:nvSpPr>
          <p:cNvPr id="211" name="Google Shape;211;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5" name="Google Shape;225;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Hero slide. Slow down here. This is the single most important posture shift in the whole deck: reactive beats proactive.</a:t>
            </a:r>
            <a:br>
              <a:rPr lang="en-US"/>
            </a:br>
            <a:br>
              <a:rPr lang="en-US"/>
            </a:br>
            <a:r>
              <a:rPr lang="en-US"/>
              <a:t>Anti-pattern to name explicitly: teams who spend the first sprint drafting a huge rule file before anyone has written a prompt. Everything in there is speculative and most of it gets deleted.</a:t>
            </a:r>
            <a:endParaRPr/>
          </a:p>
        </p:txBody>
      </p:sp>
      <p:sp>
        <p:nvSpPr>
          <p:cNvPr id="226" name="Google Shape;226;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1" name="Google Shape;251;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Most common failure mode in this list is "copy code snippets that will go stale." People reach for this because it feels thorough. It's the opposite: it creates drift between the rule and the file, and nothing prompts you to update the rule.</a:t>
            </a:r>
            <a:br>
              <a:rPr lang="en-US"/>
            </a:br>
            <a:br>
              <a:rPr lang="en-US"/>
            </a:br>
            <a:r>
              <a:rPr lang="en-US"/>
              <a:t>Reference-by-@ is the workaround: the rule names the file, the file is the source of truth, edits stay in sync.</a:t>
            </a:r>
            <a:endParaRPr/>
          </a:p>
        </p:txBody>
      </p:sp>
      <p:sp>
        <p:nvSpPr>
          <p:cNvPr id="252" name="Google Shape;252;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7" name="Google Shape;267;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Use demo/demo-app for the walkthrough. Demo prompt and rule are in demo-examples.md.</a:t>
            </a:r>
            <a:br>
              <a:rPr lang="en-US"/>
            </a:br>
            <a:br>
              <a:rPr lang="en-US"/>
            </a:br>
            <a:r>
              <a:rPr lang="en-US"/>
              <a:t>If chat asks "what's the rule look like?" pull up the file-scoped example from slide 7 on a second window rather than switching slides. The contrast card on the right summarizes the outcome, not the rule body.</a:t>
            </a:r>
            <a:endParaRPr/>
          </a:p>
        </p:txBody>
      </p:sp>
      <p:sp>
        <p:nvSpPr>
          <p:cNvPr id="268" name="Google Shape;268;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6" name="Google Shape;286;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is the decision slide. If anyone in chat asks "which should I use," walk them through these three rows and it usually answers itself.</a:t>
            </a:r>
            <a:br>
              <a:rPr lang="en-US"/>
            </a:br>
            <a:br>
              <a:rPr lang="en-US"/>
            </a:br>
            <a:r>
              <a:rPr lang="en-US"/>
              <a:t>Reminder: this cohort is on Bitbucket / mixed toolchains, so AGENTS.md is often the right first move. .cursor/rules/ earns its place once they hit a glob or agent-decided need.</a:t>
            </a:r>
            <a:endParaRPr/>
          </a:p>
        </p:txBody>
      </p:sp>
      <p:sp>
        <p:nvSpPr>
          <p:cNvPr id="287" name="Google Shape;287;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8" name="Google Shape;308;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Close with this slide. Read each takeaway out loud. They compress the whole hour.</a:t>
            </a:r>
            <a:br>
              <a:rPr lang="en-US"/>
            </a:br>
            <a:br>
              <a:rPr lang="en-US"/>
            </a:br>
            <a:r>
              <a:rPr lang="en-US"/>
              <a:t>If Q&amp;A has come in light, use the remaining time to revisit slide 13 (start simple) or slide 16 (decision flow). Both of those generate the most questions in practice.</a:t>
            </a:r>
            <a:endParaRPr/>
          </a:p>
        </p:txBody>
      </p:sp>
      <p:sp>
        <p:nvSpPr>
          <p:cNvPr id="309" name="Google Shape;309;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2" name="Google Shape;332;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End on a concrete action. If someone DMs a rule draft before next week, bring it into the week-3 coaching session.</a:t>
            </a:r>
            <a:br>
              <a:rPr lang="en-US"/>
            </a:br>
            <a:br>
              <a:rPr lang="en-US"/>
            </a:br>
            <a:r>
              <a:rPr lang="en-US"/>
              <a:t>Reminder: weeks 3 &amp; 4 are hands-on coaching. Instructional weeks end here.</a:t>
            </a:r>
            <a:endParaRPr/>
          </a:p>
        </p:txBody>
      </p:sp>
      <p:sp>
        <p:nvSpPr>
          <p:cNvPr id="333" name="Google Shape;333;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 name="Shape 21"/>
        <p:cNvGrpSpPr/>
        <p:nvPr/>
      </p:nvGrpSpPr>
      <p:grpSpPr>
        <a:xfrm>
          <a:off x="0" y="0"/>
          <a:ext cx="0" cy="0"/>
          <a:chOff x="0" y="0"/>
          <a:chExt cx="0" cy="0"/>
        </a:xfrm>
      </p:grpSpPr>
      <p:sp>
        <p:nvSpPr>
          <p:cNvPr id="22" name="Google Shape;22;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 name="Google Shape;23;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Point: prompting was week 2 days 1-2. It lives inside one conversation. Rules pick up where prompting leaves off. They persist across every conversation on the project.</a:t>
            </a:r>
            <a:br>
              <a:rPr lang="en-US"/>
            </a:br>
            <a:br>
              <a:rPr lang="en-US"/>
            </a:br>
            <a:r>
              <a:rPr lang="en-US"/>
              <a:t>If anyone in chat asks whether memory / past chats also solves this: it doesn't. Past chats is retrieval, not standing instructions. Rules activate automatically; past chats has to be asked for.</a:t>
            </a:r>
            <a:endParaRPr/>
          </a:p>
        </p:txBody>
      </p:sp>
      <p:sp>
        <p:nvSpPr>
          <p:cNvPr id="24" name="Google Shape;24;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 name="Shape 45"/>
        <p:cNvGrpSpPr/>
        <p:nvPr/>
      </p:nvGrpSpPr>
      <p:grpSpPr>
        <a:xfrm>
          <a:off x="0" y="0"/>
          <a:ext cx="0" cy="0"/>
          <a:chOff x="0" y="0"/>
          <a:chExt cx="0" cy="0"/>
        </a:xfrm>
      </p:grpSpPr>
      <p:sp>
        <p:nvSpPr>
          <p:cNvPr id="46" name="Google Shape;46;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7" name="Google Shape;47;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Emphasize that "rules live in git" bullet. That's the difference between what we're teaching today and personal AI tips: this scales across the team because it's in the repo.</a:t>
            </a:r>
            <a:br>
              <a:rPr lang="en-US"/>
            </a:br>
            <a:br>
              <a:rPr lang="en-US"/>
            </a:br>
            <a:r>
              <a:rPr lang="en-US"/>
              <a:t>Scope note is important for the Atlassian-toolchain folks who may also use inline edits heavily: rules don't apply there.</a:t>
            </a:r>
            <a:endParaRPr/>
          </a:p>
        </p:txBody>
      </p:sp>
      <p:sp>
        <p:nvSpPr>
          <p:cNvPr id="48" name="Google Shape;48;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4" name="Google Shape;64;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Brief overview only. Point to each row, say "let's look at each in detail." Don't linger. The next four slides give each type its own page.</a:t>
            </a:r>
            <a:br>
              <a:rPr lang="en-US"/>
            </a:br>
            <a:br>
              <a:rPr lang="en-US"/>
            </a:br>
            <a:r>
              <a:rPr lang="en-US"/>
              <a:t>If anyone types .cursorrules into chat, acknowledge it and defer to slide 10 territory. The old single-file format is deprecated, we don't recommend it anymore.</a:t>
            </a:r>
            <a:endParaRPr/>
          </a:p>
        </p:txBody>
      </p:sp>
      <p:sp>
        <p:nvSpPr>
          <p:cNvPr id="65" name="Google Shape;65;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9" name="Google Shape;89;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cost argument matters on Teams plans. Long always-apply rules eat tokens on every turn of every conversation.</a:t>
            </a:r>
            <a:br>
              <a:rPr lang="en-US"/>
            </a:br>
            <a:br>
              <a:rPr lang="en-US"/>
            </a:br>
            <a:r>
              <a:rPr lang="en-US"/>
              <a:t>Good candidates: commit-message style, doc-comment rules, security absolutes. Bad candidates: anything domain-specific, anything that only applies to one folder.</a:t>
            </a:r>
            <a:endParaRPr/>
          </a:p>
        </p:txBody>
      </p:sp>
      <p:sp>
        <p:nvSpPr>
          <p:cNvPr id="90" name="Google Shape;90;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5" name="Google Shape;105;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is the type most people underuse. Treat the description like a tag: it's the signal Agent uses to decide whether to pull the rule in.</a:t>
            </a:r>
            <a:br>
              <a:rPr lang="en-US"/>
            </a:br>
            <a:br>
              <a:rPr lang="en-US"/>
            </a:br>
            <a:r>
              <a:rPr lang="en-US"/>
              <a:t>Callout the silent-failure failure mode: if you leave description blank, the rule ships but never fires. Nothing warns you.</a:t>
            </a:r>
            <a:endParaRPr/>
          </a:p>
        </p:txBody>
      </p:sp>
      <p:sp>
        <p:nvSpPr>
          <p:cNvPr id="106" name="Google Shape;106;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1" name="Google Shape;121;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is usually the cleanest option when the guidance is specific to one part of the codebase. Globs behave the same way Git does, so the syntax is familiar.</a:t>
            </a:r>
            <a:br>
              <a:rPr lang="en-US"/>
            </a:br>
            <a:br>
              <a:rPr lang="en-US"/>
            </a:br>
            <a:r>
              <a:rPr lang="en-US"/>
              <a:t>Pair it with the example on slide 15 later: the Zod prompt shows the concrete difference between having and not having a file-scoped rule.</a:t>
            </a:r>
            <a:endParaRPr/>
          </a:p>
        </p:txBody>
      </p:sp>
      <p:sp>
        <p:nvSpPr>
          <p:cNvPr id="122" name="Google Shape;122;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7" name="Google Shape;137;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Good for one-off procedures: spinning up a new service, writing a migration, onboarding an intern. Keeping them manual prevents clutter in day-to-day work.</a:t>
            </a:r>
            <a:br>
              <a:rPr lang="en-US"/>
            </a:br>
            <a:br>
              <a:rPr lang="en-US"/>
            </a:br>
            <a:r>
              <a:rPr lang="en-US"/>
              <a:t>Naming matters: you'll be typing the name by hand, so keep it short and hyphenated.</a:t>
            </a:r>
            <a:endParaRPr/>
          </a:p>
        </p:txBody>
      </p:sp>
      <p:sp>
        <p:nvSpPr>
          <p:cNvPr id="138" name="Google Shape;138;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3" name="Google Shape;153;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Demo both live. First the Settings UI path (show the form, show the resulting file in the tree), then /create-rule in chat (watch it write the .mdc and save it).</a:t>
            </a:r>
            <a:br>
              <a:rPr lang="en-US"/>
            </a:br>
            <a:br>
              <a:rPr lang="en-US"/>
            </a:br>
            <a:r>
              <a:rPr lang="en-US"/>
              <a:t>Expect questions about which is "correct." Both are correct. Chat is faster once you know what you want; Settings is a better starting point for newcomers who want to see the fields.</a:t>
            </a:r>
            <a:endParaRPr/>
          </a:p>
        </p:txBody>
      </p:sp>
      <p:sp>
        <p:nvSpPr>
          <p:cNvPr id="154" name="Google Shape;154;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10"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5" name="Shape 15"/>
        <p:cNvGrpSpPr/>
        <p:nvPr/>
      </p:nvGrpSpPr>
      <p:grpSpPr>
        <a:xfrm>
          <a:off x="0" y="0"/>
          <a:ext cx="0" cy="0"/>
          <a:chOff x="0" y="0"/>
          <a:chExt cx="0" cy="0"/>
        </a:xfrm>
      </p:grpSpPr>
      <p:sp>
        <p:nvSpPr>
          <p:cNvPr id="16" name="Google Shape;16;p1"/>
          <p:cNvSpPr/>
          <p:nvPr/>
        </p:nvSpPr>
        <p:spPr>
          <a:xfrm>
            <a:off x="502920" y="1508760"/>
            <a:ext cx="8138160" cy="2011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WORKSHOP · WEEK 2 · DAY 3</a:t>
            </a:r>
            <a:endParaRPr b="0" i="0" sz="750" u="none" cap="none" strike="noStrike">
              <a:solidFill>
                <a:schemeClr val="dk1"/>
              </a:solidFill>
              <a:latin typeface="Calibri"/>
              <a:ea typeface="Calibri"/>
              <a:cs typeface="Calibri"/>
              <a:sym typeface="Calibri"/>
            </a:endParaRPr>
          </a:p>
        </p:txBody>
      </p:sp>
      <p:sp>
        <p:nvSpPr>
          <p:cNvPr id="17" name="Google Shape;17;p1"/>
          <p:cNvSpPr/>
          <p:nvPr/>
        </p:nvSpPr>
        <p:spPr>
          <a:xfrm>
            <a:off x="502920" y="1783080"/>
            <a:ext cx="8138160" cy="822960"/>
          </a:xfrm>
          <a:prstGeom prst="rect">
            <a:avLst/>
          </a:prstGeom>
          <a:noFill/>
          <a:ln>
            <a:noFill/>
          </a:ln>
        </p:spPr>
        <p:txBody>
          <a:bodyPr anchorCtr="0" anchor="ctr" bIns="0" lIns="0" spcFirstLastPara="1" rIns="0" wrap="square" tIns="0">
            <a:noAutofit/>
          </a:bodyPr>
          <a:lstStyle/>
          <a:p>
            <a:pPr indent="0" lvl="0" marL="0" marR="0" rtl="0" algn="ctr">
              <a:lnSpc>
                <a:spcPct val="110000"/>
              </a:lnSpc>
              <a:spcBef>
                <a:spcPts val="0"/>
              </a:spcBef>
              <a:spcAft>
                <a:spcPts val="0"/>
              </a:spcAft>
              <a:buClr>
                <a:srgbClr val="FFFFFF"/>
              </a:buClr>
              <a:buSzPts val="5400"/>
              <a:buFont typeface="Inter"/>
              <a:buNone/>
            </a:pPr>
            <a:r>
              <a:rPr b="0" i="0" lang="en-US" sz="5400" u="none" cap="none" strike="noStrike">
                <a:solidFill>
                  <a:srgbClr val="FFFFFF"/>
                </a:solidFill>
                <a:latin typeface="Inter"/>
                <a:ea typeface="Inter"/>
                <a:cs typeface="Inter"/>
                <a:sym typeface="Inter"/>
              </a:rPr>
              <a:t>Rules &amp; repo</a:t>
            </a:r>
            <a:endParaRPr b="0" i="0" sz="5400" u="none" cap="none" strike="noStrike">
              <a:solidFill>
                <a:schemeClr val="dk1"/>
              </a:solidFill>
              <a:latin typeface="Calibri"/>
              <a:ea typeface="Calibri"/>
              <a:cs typeface="Calibri"/>
              <a:sym typeface="Calibri"/>
            </a:endParaRPr>
          </a:p>
        </p:txBody>
      </p:sp>
      <p:sp>
        <p:nvSpPr>
          <p:cNvPr id="18" name="Google Shape;18;p1"/>
          <p:cNvSpPr/>
          <p:nvPr/>
        </p:nvSpPr>
        <p:spPr>
          <a:xfrm>
            <a:off x="502920" y="2542032"/>
            <a:ext cx="8138160" cy="822960"/>
          </a:xfrm>
          <a:prstGeom prst="rect">
            <a:avLst/>
          </a:prstGeom>
          <a:noFill/>
          <a:ln>
            <a:noFill/>
          </a:ln>
        </p:spPr>
        <p:txBody>
          <a:bodyPr anchorCtr="0" anchor="ctr" bIns="0" lIns="0" spcFirstLastPara="1" rIns="0" wrap="square" tIns="0">
            <a:noAutofit/>
          </a:bodyPr>
          <a:lstStyle/>
          <a:p>
            <a:pPr indent="0" lvl="0" marL="0" marR="0" rtl="0" algn="ctr">
              <a:lnSpc>
                <a:spcPct val="110000"/>
              </a:lnSpc>
              <a:spcBef>
                <a:spcPts val="0"/>
              </a:spcBef>
              <a:spcAft>
                <a:spcPts val="0"/>
              </a:spcAft>
              <a:buClr>
                <a:srgbClr val="FFFFFF"/>
              </a:buClr>
              <a:buSzPts val="5400"/>
              <a:buFont typeface="Inter"/>
              <a:buNone/>
            </a:pPr>
            <a:r>
              <a:rPr b="0" i="1" lang="en-US" sz="5400" u="none" cap="none" strike="noStrike">
                <a:solidFill>
                  <a:srgbClr val="FFFFFF"/>
                </a:solidFill>
                <a:latin typeface="Inter"/>
                <a:ea typeface="Inter"/>
                <a:cs typeface="Inter"/>
                <a:sym typeface="Inter"/>
              </a:rPr>
              <a:t>configuration</a:t>
            </a:r>
            <a:endParaRPr b="0" i="0" sz="5400" u="none" cap="none" strike="noStrike">
              <a:solidFill>
                <a:schemeClr val="dk1"/>
              </a:solidFill>
              <a:latin typeface="Calibri"/>
              <a:ea typeface="Calibri"/>
              <a:cs typeface="Calibri"/>
              <a:sym typeface="Calibri"/>
            </a:endParaRPr>
          </a:p>
        </p:txBody>
      </p:sp>
      <p:sp>
        <p:nvSpPr>
          <p:cNvPr id="19" name="Google Shape;19;p1"/>
          <p:cNvSpPr/>
          <p:nvPr/>
        </p:nvSpPr>
        <p:spPr>
          <a:xfrm>
            <a:off x="4160520" y="3520440"/>
            <a:ext cx="822960" cy="13716"/>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1"/>
          <p:cNvSpPr/>
          <p:nvPr/>
        </p:nvSpPr>
        <p:spPr>
          <a:xfrm>
            <a:off x="502920" y="3639312"/>
            <a:ext cx="8138160" cy="32004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April 22, 2026  ·  Rules tell the AI what you already know.</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75" name="Shape 175"/>
        <p:cNvGrpSpPr/>
        <p:nvPr/>
      </p:nvGrpSpPr>
      <p:grpSpPr>
        <a:xfrm>
          <a:off x="0" y="0"/>
          <a:ext cx="0" cy="0"/>
          <a:chOff x="0" y="0"/>
          <a:chExt cx="0" cy="0"/>
        </a:xfrm>
      </p:grpSpPr>
      <p:sp>
        <p:nvSpPr>
          <p:cNvPr id="176" name="Google Shape;176;p10"/>
          <p:cNvSpPr/>
          <p:nvPr/>
        </p:nvSpPr>
        <p:spPr>
          <a:xfrm>
            <a:off x="502920" y="292608"/>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RULES HIERARCHY</a:t>
            </a:r>
            <a:endParaRPr b="0" i="0" sz="750" u="none" cap="none" strike="noStrike">
              <a:solidFill>
                <a:schemeClr val="dk1"/>
              </a:solidFill>
              <a:latin typeface="Calibri"/>
              <a:ea typeface="Calibri"/>
              <a:cs typeface="Calibri"/>
              <a:sym typeface="Calibri"/>
            </a:endParaRPr>
          </a:p>
        </p:txBody>
      </p:sp>
      <p:sp>
        <p:nvSpPr>
          <p:cNvPr id="177" name="Google Shape;177;p10"/>
          <p:cNvSpPr/>
          <p:nvPr/>
        </p:nvSpPr>
        <p:spPr>
          <a:xfrm>
            <a:off x="502920" y="502920"/>
            <a:ext cx="8138160" cy="11430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600"/>
              <a:buFont typeface="Inter"/>
              <a:buNone/>
            </a:pPr>
            <a:r>
              <a:rPr b="0" i="0" lang="en-US" sz="2600" u="none" cap="none" strike="noStrike">
                <a:solidFill>
                  <a:srgbClr val="FFFFFF"/>
                </a:solidFill>
                <a:latin typeface="Inter"/>
                <a:ea typeface="Inter"/>
                <a:cs typeface="Inter"/>
                <a:sym typeface="Inter"/>
              </a:rPr>
              <a:t>Three precedence tiers. Higher tier wins on conflict.</a:t>
            </a:r>
            <a:endParaRPr b="0" i="0" sz="2600" u="none" cap="none" strike="noStrike">
              <a:solidFill>
                <a:schemeClr val="dk1"/>
              </a:solidFill>
              <a:latin typeface="Calibri"/>
              <a:ea typeface="Calibri"/>
              <a:cs typeface="Calibri"/>
              <a:sym typeface="Calibri"/>
            </a:endParaRPr>
          </a:p>
        </p:txBody>
      </p:sp>
      <p:sp>
        <p:nvSpPr>
          <p:cNvPr id="178" name="Google Shape;178;p10"/>
          <p:cNvSpPr/>
          <p:nvPr/>
        </p:nvSpPr>
        <p:spPr>
          <a:xfrm>
            <a:off x="502920" y="1719072"/>
            <a:ext cx="109728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10"/>
          <p:cNvSpPr/>
          <p:nvPr/>
        </p:nvSpPr>
        <p:spPr>
          <a:xfrm>
            <a:off x="502920" y="1901952"/>
            <a:ext cx="8138160" cy="713232"/>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10"/>
          <p:cNvSpPr/>
          <p:nvPr/>
        </p:nvSpPr>
        <p:spPr>
          <a:xfrm>
            <a:off x="777240" y="1901952"/>
            <a:ext cx="2194560" cy="7132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700"/>
              <a:buFont typeface="Inter"/>
              <a:buNone/>
            </a:pPr>
            <a:r>
              <a:rPr b="0" i="0" lang="en-US" sz="1700" u="none" cap="none" strike="noStrike">
                <a:solidFill>
                  <a:srgbClr val="FFFFFF"/>
                </a:solidFill>
                <a:latin typeface="Inter"/>
                <a:ea typeface="Inter"/>
                <a:cs typeface="Inter"/>
                <a:sym typeface="Inter"/>
              </a:rPr>
              <a:t>Team rules</a:t>
            </a:r>
            <a:endParaRPr b="0" i="0" sz="1700" u="none" cap="none" strike="noStrike">
              <a:solidFill>
                <a:schemeClr val="dk1"/>
              </a:solidFill>
              <a:latin typeface="Calibri"/>
              <a:ea typeface="Calibri"/>
              <a:cs typeface="Calibri"/>
              <a:sym typeface="Calibri"/>
            </a:endParaRPr>
          </a:p>
        </p:txBody>
      </p:sp>
      <p:sp>
        <p:nvSpPr>
          <p:cNvPr id="181" name="Google Shape;181;p10"/>
          <p:cNvSpPr/>
          <p:nvPr/>
        </p:nvSpPr>
        <p:spPr>
          <a:xfrm>
            <a:off x="777240" y="2359152"/>
            <a:ext cx="2194560" cy="16459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00"/>
              <a:buFont typeface="Inter"/>
              <a:buNone/>
            </a:pPr>
            <a:r>
              <a:rPr b="1" i="0" lang="en-US" sz="700" u="none" cap="none" strike="noStrike">
                <a:solidFill>
                  <a:srgbClr val="E8339A"/>
                </a:solidFill>
                <a:latin typeface="Inter"/>
                <a:ea typeface="Inter"/>
                <a:cs typeface="Inter"/>
                <a:sym typeface="Inter"/>
              </a:rPr>
              <a:t>HIGHEST PRIORITY</a:t>
            </a:r>
            <a:endParaRPr b="0" i="0" sz="700" u="none" cap="none" strike="noStrike">
              <a:solidFill>
                <a:schemeClr val="dk1"/>
              </a:solidFill>
              <a:latin typeface="Calibri"/>
              <a:ea typeface="Calibri"/>
              <a:cs typeface="Calibri"/>
              <a:sym typeface="Calibri"/>
            </a:endParaRPr>
          </a:p>
        </p:txBody>
      </p:sp>
      <p:sp>
        <p:nvSpPr>
          <p:cNvPr id="182" name="Google Shape;182;p10"/>
          <p:cNvSpPr/>
          <p:nvPr/>
        </p:nvSpPr>
        <p:spPr>
          <a:xfrm>
            <a:off x="3154680" y="1901952"/>
            <a:ext cx="5303520" cy="71323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Teams/Enterprise plan only. Org-wide rules managed centrally. Most</a:t>
            </a:r>
            <a:r>
              <a:rPr lang="en-US" sz="1200">
                <a:solidFill>
                  <a:srgbClr val="A8A8A8"/>
                </a:solidFill>
                <a:latin typeface="Inter"/>
                <a:ea typeface="Inter"/>
                <a:cs typeface="Inter"/>
                <a:sym typeface="Inter"/>
              </a:rPr>
              <a:t>ly you’ll just consume these, you </a:t>
            </a:r>
            <a:r>
              <a:rPr b="0" i="0" lang="en-US" sz="1200" u="none" cap="none" strike="noStrike">
                <a:solidFill>
                  <a:srgbClr val="A8A8A8"/>
                </a:solidFill>
                <a:latin typeface="Inter"/>
                <a:ea typeface="Inter"/>
                <a:cs typeface="Inter"/>
                <a:sym typeface="Inter"/>
              </a:rPr>
              <a:t>won't configure these directly.</a:t>
            </a:r>
            <a:endParaRPr b="0" i="0" sz="1200" u="none" cap="none" strike="noStrike">
              <a:solidFill>
                <a:schemeClr val="dk1"/>
              </a:solidFill>
              <a:latin typeface="Calibri"/>
              <a:ea typeface="Calibri"/>
              <a:cs typeface="Calibri"/>
              <a:sym typeface="Calibri"/>
            </a:endParaRPr>
          </a:p>
        </p:txBody>
      </p:sp>
      <p:sp>
        <p:nvSpPr>
          <p:cNvPr id="183" name="Google Shape;183;p10"/>
          <p:cNvSpPr/>
          <p:nvPr/>
        </p:nvSpPr>
        <p:spPr>
          <a:xfrm>
            <a:off x="502920" y="2752344"/>
            <a:ext cx="8138160" cy="713232"/>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10"/>
          <p:cNvSpPr/>
          <p:nvPr/>
        </p:nvSpPr>
        <p:spPr>
          <a:xfrm>
            <a:off x="502920" y="2752344"/>
            <a:ext cx="81381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10"/>
          <p:cNvSpPr/>
          <p:nvPr/>
        </p:nvSpPr>
        <p:spPr>
          <a:xfrm>
            <a:off x="777240" y="2752344"/>
            <a:ext cx="2194560" cy="7132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700"/>
              <a:buFont typeface="Inter"/>
              <a:buNone/>
            </a:pPr>
            <a:r>
              <a:rPr b="0" i="0" lang="en-US" sz="1700" u="none" cap="none" strike="noStrike">
                <a:solidFill>
                  <a:srgbClr val="FFFFFF"/>
                </a:solidFill>
                <a:latin typeface="Inter"/>
                <a:ea typeface="Inter"/>
                <a:cs typeface="Inter"/>
                <a:sym typeface="Inter"/>
              </a:rPr>
              <a:t>Project rules</a:t>
            </a:r>
            <a:endParaRPr b="0" i="0" sz="1700" u="none" cap="none" strike="noStrike">
              <a:solidFill>
                <a:schemeClr val="dk1"/>
              </a:solidFill>
              <a:latin typeface="Calibri"/>
              <a:ea typeface="Calibri"/>
              <a:cs typeface="Calibri"/>
              <a:sym typeface="Calibri"/>
            </a:endParaRPr>
          </a:p>
        </p:txBody>
      </p:sp>
      <p:sp>
        <p:nvSpPr>
          <p:cNvPr id="186" name="Google Shape;186;p10"/>
          <p:cNvSpPr/>
          <p:nvPr/>
        </p:nvSpPr>
        <p:spPr>
          <a:xfrm>
            <a:off x="777240" y="3209544"/>
            <a:ext cx="2194560" cy="16459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00"/>
              <a:buFont typeface="Inter"/>
              <a:buNone/>
            </a:pPr>
            <a:r>
              <a:rPr b="1" i="0" lang="en-US" sz="700" u="none" cap="none" strike="noStrike">
                <a:solidFill>
                  <a:srgbClr val="E8339A"/>
                </a:solidFill>
                <a:latin typeface="Inter"/>
                <a:ea typeface="Inter"/>
                <a:cs typeface="Inter"/>
                <a:sym typeface="Inter"/>
              </a:rPr>
              <a:t>REPO-SCOPED</a:t>
            </a:r>
            <a:endParaRPr b="0" i="0" sz="700" u="none" cap="none" strike="noStrike">
              <a:solidFill>
                <a:schemeClr val="dk1"/>
              </a:solidFill>
              <a:latin typeface="Calibri"/>
              <a:ea typeface="Calibri"/>
              <a:cs typeface="Calibri"/>
              <a:sym typeface="Calibri"/>
            </a:endParaRPr>
          </a:p>
        </p:txBody>
      </p:sp>
      <p:sp>
        <p:nvSpPr>
          <p:cNvPr id="187" name="Google Shape;187;p10"/>
          <p:cNvSpPr/>
          <p:nvPr/>
        </p:nvSpPr>
        <p:spPr>
          <a:xfrm>
            <a:off x="3154680" y="2752344"/>
            <a:ext cx="5303520" cy="71323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Lives in .cursor/rules/. Version-controlled, scoped to the project, travels with the repo.</a:t>
            </a:r>
            <a:endParaRPr b="0" i="0" sz="1200" u="none" cap="none" strike="noStrike">
              <a:solidFill>
                <a:schemeClr val="dk1"/>
              </a:solidFill>
              <a:latin typeface="Calibri"/>
              <a:ea typeface="Calibri"/>
              <a:cs typeface="Calibri"/>
              <a:sym typeface="Calibri"/>
            </a:endParaRPr>
          </a:p>
        </p:txBody>
      </p:sp>
      <p:sp>
        <p:nvSpPr>
          <p:cNvPr id="188" name="Google Shape;188;p10"/>
          <p:cNvSpPr/>
          <p:nvPr/>
        </p:nvSpPr>
        <p:spPr>
          <a:xfrm>
            <a:off x="502920" y="3602736"/>
            <a:ext cx="8138160" cy="713232"/>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10"/>
          <p:cNvSpPr/>
          <p:nvPr/>
        </p:nvSpPr>
        <p:spPr>
          <a:xfrm>
            <a:off x="777240" y="3602736"/>
            <a:ext cx="2194560" cy="7132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700"/>
              <a:buFont typeface="Inter"/>
              <a:buNone/>
            </a:pPr>
            <a:r>
              <a:rPr b="0" i="0" lang="en-US" sz="1700" u="none" cap="none" strike="noStrike">
                <a:solidFill>
                  <a:srgbClr val="FFFFFF"/>
                </a:solidFill>
                <a:latin typeface="Inter"/>
                <a:ea typeface="Inter"/>
                <a:cs typeface="Inter"/>
                <a:sym typeface="Inter"/>
              </a:rPr>
              <a:t>User rules</a:t>
            </a:r>
            <a:endParaRPr b="0" i="0" sz="1700" u="none" cap="none" strike="noStrike">
              <a:solidFill>
                <a:schemeClr val="dk1"/>
              </a:solidFill>
              <a:latin typeface="Calibri"/>
              <a:ea typeface="Calibri"/>
              <a:cs typeface="Calibri"/>
              <a:sym typeface="Calibri"/>
            </a:endParaRPr>
          </a:p>
        </p:txBody>
      </p:sp>
      <p:sp>
        <p:nvSpPr>
          <p:cNvPr id="190" name="Google Shape;190;p10"/>
          <p:cNvSpPr/>
          <p:nvPr/>
        </p:nvSpPr>
        <p:spPr>
          <a:xfrm>
            <a:off x="777240" y="4059936"/>
            <a:ext cx="2194560" cy="16459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00"/>
              <a:buFont typeface="Inter"/>
              <a:buNone/>
            </a:pPr>
            <a:r>
              <a:rPr b="1" i="0" lang="en-US" sz="700" u="none" cap="none" strike="noStrike">
                <a:solidFill>
                  <a:srgbClr val="E8339A"/>
                </a:solidFill>
                <a:latin typeface="Inter"/>
                <a:ea typeface="Inter"/>
                <a:cs typeface="Inter"/>
                <a:sym typeface="Inter"/>
              </a:rPr>
              <a:t>LOWEST PRIORITY</a:t>
            </a:r>
            <a:endParaRPr b="0" i="0" sz="700" u="none" cap="none" strike="noStrike">
              <a:solidFill>
                <a:schemeClr val="dk1"/>
              </a:solidFill>
              <a:latin typeface="Calibri"/>
              <a:ea typeface="Calibri"/>
              <a:cs typeface="Calibri"/>
              <a:sym typeface="Calibri"/>
            </a:endParaRPr>
          </a:p>
        </p:txBody>
      </p:sp>
      <p:sp>
        <p:nvSpPr>
          <p:cNvPr id="191" name="Google Shape;191;p10"/>
          <p:cNvSpPr/>
          <p:nvPr/>
        </p:nvSpPr>
        <p:spPr>
          <a:xfrm>
            <a:off x="3154680" y="3602736"/>
            <a:ext cx="5303520" cy="71323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Settings &gt; Rules. Personal preferences only. Not shared with teammates.</a:t>
            </a:r>
            <a:endParaRPr b="0" i="0" sz="1200" u="none" cap="none" strike="noStrike">
              <a:solidFill>
                <a:schemeClr val="dk1"/>
              </a:solidFill>
              <a:latin typeface="Calibri"/>
              <a:ea typeface="Calibri"/>
              <a:cs typeface="Calibri"/>
              <a:sym typeface="Calibri"/>
            </a:endParaRPr>
          </a:p>
        </p:txBody>
      </p:sp>
      <p:sp>
        <p:nvSpPr>
          <p:cNvPr id="192" name="Google Shape;192;p10"/>
          <p:cNvSpPr/>
          <p:nvPr/>
        </p:nvSpPr>
        <p:spPr>
          <a:xfrm>
            <a:off x="502920" y="4590288"/>
            <a:ext cx="8138160" cy="41148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A8A8A8"/>
              </a:buClr>
              <a:buSzPts val="1100"/>
              <a:buFont typeface="Inter"/>
              <a:buNone/>
            </a:pPr>
            <a:r>
              <a:rPr b="0" i="1" lang="en-US" sz="1100" u="none" cap="none" strike="noStrike">
                <a:solidFill>
                  <a:srgbClr val="A8A8A8"/>
                </a:solidFill>
                <a:latin typeface="Inter"/>
                <a:ea typeface="Inter"/>
                <a:cs typeface="Inter"/>
                <a:sym typeface="Inter"/>
              </a:rPr>
              <a:t>All applicable rules merge. When they conflict, higher tiers win. In practice, most teams only use project rules until they outgrow them.</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97" name="Shape 197"/>
        <p:cNvGrpSpPr/>
        <p:nvPr/>
      </p:nvGrpSpPr>
      <p:grpSpPr>
        <a:xfrm>
          <a:off x="0" y="0"/>
          <a:ext cx="0" cy="0"/>
          <a:chOff x="0" y="0"/>
          <a:chExt cx="0" cy="0"/>
        </a:xfrm>
      </p:grpSpPr>
      <p:sp>
        <p:nvSpPr>
          <p:cNvPr id="198" name="Google Shape;198;p11"/>
          <p:cNvSpPr/>
          <p:nvPr/>
        </p:nvSpPr>
        <p:spPr>
          <a:xfrm>
            <a:off x="502920" y="292608"/>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AGENTS.MD</a:t>
            </a:r>
            <a:endParaRPr b="0" i="0" sz="750" u="none" cap="none" strike="noStrike">
              <a:solidFill>
                <a:schemeClr val="dk1"/>
              </a:solidFill>
              <a:latin typeface="Calibri"/>
              <a:ea typeface="Calibri"/>
              <a:cs typeface="Calibri"/>
              <a:sym typeface="Calibri"/>
            </a:endParaRPr>
          </a:p>
        </p:txBody>
      </p:sp>
      <p:sp>
        <p:nvSpPr>
          <p:cNvPr id="199" name="Google Shape;199;p11"/>
          <p:cNvSpPr/>
          <p:nvPr/>
        </p:nvSpPr>
        <p:spPr>
          <a:xfrm>
            <a:off x="502920" y="502920"/>
            <a:ext cx="8138160" cy="11430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600"/>
              <a:buFont typeface="Inter"/>
              <a:buNone/>
            </a:pPr>
            <a:r>
              <a:rPr b="0" i="0" lang="en-US" sz="2600" u="none" cap="none" strike="noStrike">
                <a:solidFill>
                  <a:srgbClr val="FFFFFF"/>
                </a:solidFill>
                <a:latin typeface="Inter"/>
                <a:ea typeface="Inter"/>
                <a:cs typeface="Inter"/>
                <a:sym typeface="Inter"/>
              </a:rPr>
              <a:t>One plain Markdown file. Works across every AI tool.</a:t>
            </a:r>
            <a:endParaRPr b="0" i="0" sz="2600" u="none" cap="none" strike="noStrike">
              <a:solidFill>
                <a:schemeClr val="dk1"/>
              </a:solidFill>
              <a:latin typeface="Calibri"/>
              <a:ea typeface="Calibri"/>
              <a:cs typeface="Calibri"/>
              <a:sym typeface="Calibri"/>
            </a:endParaRPr>
          </a:p>
        </p:txBody>
      </p:sp>
      <p:sp>
        <p:nvSpPr>
          <p:cNvPr id="200" name="Google Shape;200;p11"/>
          <p:cNvSpPr/>
          <p:nvPr/>
        </p:nvSpPr>
        <p:spPr>
          <a:xfrm>
            <a:off x="502920" y="1719072"/>
            <a:ext cx="109728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1"/>
          <p:cNvSpPr/>
          <p:nvPr/>
        </p:nvSpPr>
        <p:spPr>
          <a:xfrm>
            <a:off x="502920" y="1874520"/>
            <a:ext cx="32004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PORTABLE BY DESIGN</a:t>
            </a:r>
            <a:endParaRPr b="0" i="0" sz="750" u="none" cap="none" strike="noStrike">
              <a:solidFill>
                <a:schemeClr val="dk1"/>
              </a:solidFill>
              <a:latin typeface="Calibri"/>
              <a:ea typeface="Calibri"/>
              <a:cs typeface="Calibri"/>
              <a:sym typeface="Calibri"/>
            </a:endParaRPr>
          </a:p>
        </p:txBody>
      </p:sp>
      <p:sp>
        <p:nvSpPr>
          <p:cNvPr id="202" name="Google Shape;202;p11"/>
          <p:cNvSpPr/>
          <p:nvPr/>
        </p:nvSpPr>
        <p:spPr>
          <a:xfrm>
            <a:off x="502920" y="2130552"/>
            <a:ext cx="3200400" cy="91440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250"/>
              <a:buFont typeface="Inter"/>
              <a:buNone/>
            </a:pPr>
            <a:r>
              <a:rPr b="0" i="0" lang="en-US" sz="1250" u="none" cap="none" strike="noStrike">
                <a:solidFill>
                  <a:srgbClr val="FFFFFF"/>
                </a:solidFill>
                <a:latin typeface="Inter"/>
                <a:ea typeface="Inter"/>
                <a:cs typeface="Inter"/>
                <a:sym typeface="Inter"/>
              </a:rPr>
              <a:t>Plain Markdown. No frontmatter, no config syntax. Drop AGENTS.md in the repo root and every conversation picks it up.</a:t>
            </a:r>
            <a:endParaRPr b="0" i="0" sz="1250" u="none" cap="none" strike="noStrike">
              <a:solidFill>
                <a:schemeClr val="dk1"/>
              </a:solidFill>
              <a:latin typeface="Calibri"/>
              <a:ea typeface="Calibri"/>
              <a:cs typeface="Calibri"/>
              <a:sym typeface="Calibri"/>
            </a:endParaRPr>
          </a:p>
        </p:txBody>
      </p:sp>
      <p:sp>
        <p:nvSpPr>
          <p:cNvPr id="203" name="Google Shape;203;p11"/>
          <p:cNvSpPr/>
          <p:nvPr/>
        </p:nvSpPr>
        <p:spPr>
          <a:xfrm>
            <a:off x="502920" y="3063240"/>
            <a:ext cx="32004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CHOOSE IT WHEN</a:t>
            </a:r>
            <a:endParaRPr b="0" i="0" sz="750" u="none" cap="none" strike="noStrike">
              <a:solidFill>
                <a:schemeClr val="dk1"/>
              </a:solidFill>
              <a:latin typeface="Calibri"/>
              <a:ea typeface="Calibri"/>
              <a:cs typeface="Calibri"/>
              <a:sym typeface="Calibri"/>
            </a:endParaRPr>
          </a:p>
        </p:txBody>
      </p:sp>
      <p:sp>
        <p:nvSpPr>
          <p:cNvPr id="204" name="Google Shape;204;p11"/>
          <p:cNvSpPr/>
          <p:nvPr/>
        </p:nvSpPr>
        <p:spPr>
          <a:xfrm>
            <a:off x="502920" y="3319272"/>
            <a:ext cx="3200400" cy="1737360"/>
          </a:xfrm>
          <a:prstGeom prst="rect">
            <a:avLst/>
          </a:prstGeom>
          <a:noFill/>
          <a:ln>
            <a:noFill/>
          </a:ln>
        </p:spPr>
        <p:txBody>
          <a:bodyPr anchorCtr="0" anchor="t" bIns="0" lIns="0" spcFirstLastPara="1" rIns="0" wrap="square" tIns="0">
            <a:noAutofit/>
          </a:bodyPr>
          <a:lstStyle/>
          <a:p>
            <a:pPr indent="-336550" lvl="0" marL="342900" marR="0" rtl="0" algn="l">
              <a:lnSpc>
                <a:spcPct val="130000"/>
              </a:lnSpc>
              <a:spcBef>
                <a:spcPts val="0"/>
              </a:spcBef>
              <a:spcAft>
                <a:spcPts val="0"/>
              </a:spcAft>
              <a:buClr>
                <a:srgbClr val="FFFFFF"/>
              </a:buClr>
              <a:buSzPts val="1050"/>
              <a:buFont typeface="Inter"/>
              <a:buChar char="▪"/>
            </a:pPr>
            <a:r>
              <a:rPr b="0" i="0" lang="en-US" sz="1050" u="none" cap="none" strike="noStrike">
                <a:solidFill>
                  <a:srgbClr val="FFFFFF"/>
                </a:solidFill>
                <a:latin typeface="Inter"/>
                <a:ea typeface="Inter"/>
                <a:cs typeface="Inter"/>
                <a:sym typeface="Inter"/>
              </a:rPr>
              <a:t>The repo gets opened in more than one AI tool (Cursor, </a:t>
            </a:r>
            <a:r>
              <a:rPr lang="en-US" sz="1050">
                <a:solidFill>
                  <a:srgbClr val="FFFFFF"/>
                </a:solidFill>
                <a:latin typeface="Inter"/>
                <a:ea typeface="Inter"/>
                <a:cs typeface="Inter"/>
                <a:sym typeface="Inter"/>
              </a:rPr>
              <a:t>Codex, Co-pilot</a:t>
            </a:r>
            <a:r>
              <a:rPr b="0" i="0" lang="en-US" sz="1050" u="none" cap="none" strike="noStrike">
                <a:solidFill>
                  <a:srgbClr val="FFFFFF"/>
                </a:solidFill>
                <a:latin typeface="Inter"/>
                <a:ea typeface="Inter"/>
                <a:cs typeface="Inter"/>
                <a:sym typeface="Inter"/>
              </a:rPr>
              <a:t>, others). AGENTS.md works in all of them without renaming.</a:t>
            </a:r>
            <a:endParaRPr b="0" i="0" sz="1050" u="none" cap="none" strike="noStrike">
              <a:solidFill>
                <a:schemeClr val="dk1"/>
              </a:solidFill>
              <a:latin typeface="Calibri"/>
              <a:ea typeface="Calibri"/>
              <a:cs typeface="Calibri"/>
              <a:sym typeface="Calibri"/>
            </a:endParaRPr>
          </a:p>
          <a:p>
            <a:pPr indent="-336550" lvl="0" marL="342900" marR="0" rtl="0" algn="l">
              <a:lnSpc>
                <a:spcPct val="130000"/>
              </a:lnSpc>
              <a:spcBef>
                <a:spcPts val="1000"/>
              </a:spcBef>
              <a:spcAft>
                <a:spcPts val="0"/>
              </a:spcAft>
              <a:buClr>
                <a:srgbClr val="FFFFFF"/>
              </a:buClr>
              <a:buSzPts val="1050"/>
              <a:buFont typeface="Inter"/>
              <a:buChar char="▪"/>
            </a:pPr>
            <a:r>
              <a:rPr b="0" i="0" lang="en-US" sz="1050" u="none" cap="none" strike="noStrike">
                <a:solidFill>
                  <a:srgbClr val="FFFFFF"/>
                </a:solidFill>
                <a:latin typeface="Inter"/>
                <a:ea typeface="Inter"/>
                <a:cs typeface="Inter"/>
                <a:sym typeface="Inter"/>
              </a:rPr>
              <a:t>You want instructions to travel with the repo regardless of which tool a contributor prefers.</a:t>
            </a:r>
            <a:endParaRPr b="0" i="0" sz="1050" u="none" cap="none" strike="noStrike">
              <a:solidFill>
                <a:schemeClr val="dk1"/>
              </a:solidFill>
              <a:latin typeface="Calibri"/>
              <a:ea typeface="Calibri"/>
              <a:cs typeface="Calibri"/>
              <a:sym typeface="Calibri"/>
            </a:endParaRPr>
          </a:p>
        </p:txBody>
      </p:sp>
      <p:sp>
        <p:nvSpPr>
          <p:cNvPr id="205" name="Google Shape;205;p11"/>
          <p:cNvSpPr/>
          <p:nvPr/>
        </p:nvSpPr>
        <p:spPr>
          <a:xfrm>
            <a:off x="4023360" y="1874520"/>
            <a:ext cx="46177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EXAMPLE</a:t>
            </a:r>
            <a:endParaRPr b="0" i="0" sz="750" u="none" cap="none" strike="noStrike">
              <a:solidFill>
                <a:schemeClr val="dk1"/>
              </a:solidFill>
              <a:latin typeface="Calibri"/>
              <a:ea typeface="Calibri"/>
              <a:cs typeface="Calibri"/>
              <a:sym typeface="Calibri"/>
            </a:endParaRPr>
          </a:p>
        </p:txBody>
      </p:sp>
      <p:sp>
        <p:nvSpPr>
          <p:cNvPr id="206" name="Google Shape;206;p11"/>
          <p:cNvSpPr/>
          <p:nvPr/>
        </p:nvSpPr>
        <p:spPr>
          <a:xfrm>
            <a:off x="4023350" y="2130550"/>
            <a:ext cx="4617600" cy="2476500"/>
          </a:xfrm>
          <a:prstGeom prst="rect">
            <a:avLst/>
          </a:prstGeom>
          <a:solidFill>
            <a:srgbClr val="0F0F0F"/>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11"/>
          <p:cNvSpPr/>
          <p:nvPr/>
        </p:nvSpPr>
        <p:spPr>
          <a:xfrm>
            <a:off x="4224525" y="2271374"/>
            <a:ext cx="4215300" cy="2143500"/>
          </a:xfrm>
          <a:prstGeom prst="rect">
            <a:avLst/>
          </a:prstGeom>
          <a:noFill/>
          <a:ln>
            <a:noFill/>
          </a:ln>
        </p:spPr>
        <p:txBody>
          <a:bodyPr anchorCtr="0" anchor="t" bIns="0" lIns="0" spcFirstLastPara="1" rIns="0" wrap="square" tIns="0">
            <a:noAutofit/>
          </a:bodyPr>
          <a:lstStyle/>
          <a:p>
            <a:pPr indent="0" lvl="0" marL="0" marR="0" rtl="0" algn="l">
              <a:lnSpc>
                <a:spcPct val="125000"/>
              </a:lnSpc>
              <a:spcBef>
                <a:spcPts val="0"/>
              </a:spcBef>
              <a:spcAft>
                <a:spcPts val="0"/>
              </a:spcAft>
              <a:buClr>
                <a:srgbClr val="FFFFFF"/>
              </a:buClr>
              <a:buSzPts val="1000"/>
              <a:buFont typeface="Inter"/>
              <a:buNone/>
            </a:pPr>
            <a:r>
              <a:rPr b="0" i="0" lang="en-US" sz="1000" u="none" cap="none" strike="noStrike">
                <a:solidFill>
                  <a:srgbClr val="FFFFFF"/>
                </a:solidFill>
                <a:latin typeface="Inter"/>
                <a:ea typeface="Inter"/>
                <a:cs typeface="Inter"/>
                <a:sym typeface="Inter"/>
              </a:rPr>
              <a:t># Project instructions</a:t>
            </a:r>
            <a:endParaRPr b="0" i="0" sz="1000" u="none" cap="none" strike="noStrike">
              <a:solidFill>
                <a:schemeClr val="dk1"/>
              </a:solidFill>
              <a:latin typeface="Calibri"/>
              <a:ea typeface="Calibri"/>
              <a:cs typeface="Calibri"/>
              <a:sym typeface="Calibri"/>
            </a:endParaRPr>
          </a:p>
          <a:p>
            <a:pPr indent="0" lvl="0" marL="0" marR="0" rtl="0" algn="l">
              <a:lnSpc>
                <a:spcPct val="125000"/>
              </a:lnSpc>
              <a:spcBef>
                <a:spcPts val="0"/>
              </a:spcBef>
              <a:spcAft>
                <a:spcPts val="0"/>
              </a:spcAft>
              <a:buClr>
                <a:schemeClr val="dk1"/>
              </a:buClr>
              <a:buSzPts val="1000"/>
              <a:buFont typeface="Calibri"/>
              <a:buNone/>
            </a:pPr>
            <a:r>
              <a:t/>
            </a:r>
            <a:endParaRPr b="0" i="0" sz="1000" u="none" cap="none" strike="noStrike">
              <a:solidFill>
                <a:schemeClr val="dk1"/>
              </a:solidFill>
              <a:latin typeface="Calibri"/>
              <a:ea typeface="Calibri"/>
              <a:cs typeface="Calibri"/>
              <a:sym typeface="Calibri"/>
            </a:endParaRPr>
          </a:p>
          <a:p>
            <a:pPr indent="0" lvl="0" marL="0" marR="0" rtl="0" algn="l">
              <a:lnSpc>
                <a:spcPct val="125000"/>
              </a:lnSpc>
              <a:spcBef>
                <a:spcPts val="0"/>
              </a:spcBef>
              <a:spcAft>
                <a:spcPts val="0"/>
              </a:spcAft>
              <a:buClr>
                <a:srgbClr val="FFFFFF"/>
              </a:buClr>
              <a:buSzPts val="1000"/>
              <a:buFont typeface="Inter"/>
              <a:buNone/>
            </a:pPr>
            <a:r>
              <a:rPr b="0" i="0" lang="en-US" sz="1000" u="none" cap="none" strike="noStrike">
                <a:solidFill>
                  <a:srgbClr val="FFFFFF"/>
                </a:solidFill>
                <a:latin typeface="Inter"/>
                <a:ea typeface="Inter"/>
                <a:cs typeface="Inter"/>
                <a:sym typeface="Inter"/>
              </a:rPr>
              <a:t>## Code style</a:t>
            </a:r>
            <a:endParaRPr b="0" i="0" sz="1000" u="none" cap="none" strike="noStrike">
              <a:solidFill>
                <a:schemeClr val="dk1"/>
              </a:solidFill>
              <a:latin typeface="Calibri"/>
              <a:ea typeface="Calibri"/>
              <a:cs typeface="Calibri"/>
              <a:sym typeface="Calibri"/>
            </a:endParaRPr>
          </a:p>
          <a:p>
            <a:pPr indent="0" lvl="0" marL="0" marR="0" rtl="0" algn="l">
              <a:lnSpc>
                <a:spcPct val="125000"/>
              </a:lnSpc>
              <a:spcBef>
                <a:spcPts val="0"/>
              </a:spcBef>
              <a:spcAft>
                <a:spcPts val="0"/>
              </a:spcAft>
              <a:buClr>
                <a:srgbClr val="FFFFFF"/>
              </a:buClr>
              <a:buSzPts val="1000"/>
              <a:buFont typeface="Inter"/>
              <a:buNone/>
            </a:pPr>
            <a:r>
              <a:rPr b="0" i="0" lang="en-US" sz="1000" u="none" cap="none" strike="noStrike">
                <a:solidFill>
                  <a:srgbClr val="FFFFFF"/>
                </a:solidFill>
                <a:latin typeface="Inter"/>
                <a:ea typeface="Inter"/>
                <a:cs typeface="Inter"/>
                <a:sym typeface="Inter"/>
              </a:rPr>
              <a:t>- Use TypeScript for all new files</a:t>
            </a:r>
            <a:endParaRPr b="0" i="0" sz="1000" u="none" cap="none" strike="noStrike">
              <a:solidFill>
                <a:schemeClr val="dk1"/>
              </a:solidFill>
              <a:latin typeface="Calibri"/>
              <a:ea typeface="Calibri"/>
              <a:cs typeface="Calibri"/>
              <a:sym typeface="Calibri"/>
            </a:endParaRPr>
          </a:p>
          <a:p>
            <a:pPr indent="0" lvl="0" marL="0" marR="0" rtl="0" algn="l">
              <a:lnSpc>
                <a:spcPct val="125000"/>
              </a:lnSpc>
              <a:spcBef>
                <a:spcPts val="0"/>
              </a:spcBef>
              <a:spcAft>
                <a:spcPts val="0"/>
              </a:spcAft>
              <a:buClr>
                <a:srgbClr val="FFFFFF"/>
              </a:buClr>
              <a:buSzPts val="1000"/>
              <a:buFont typeface="Inter"/>
              <a:buNone/>
            </a:pPr>
            <a:r>
              <a:rPr b="0" i="0" lang="en-US" sz="1000" u="none" cap="none" strike="noStrike">
                <a:solidFill>
                  <a:srgbClr val="FFFFFF"/>
                </a:solidFill>
                <a:latin typeface="Inter"/>
                <a:ea typeface="Inter"/>
                <a:cs typeface="Inter"/>
                <a:sym typeface="Inter"/>
              </a:rPr>
              <a:t>- Prefer functional components in React</a:t>
            </a:r>
            <a:endParaRPr b="0" i="0" sz="1000" u="none" cap="none" strike="noStrike">
              <a:solidFill>
                <a:schemeClr val="dk1"/>
              </a:solidFill>
              <a:latin typeface="Calibri"/>
              <a:ea typeface="Calibri"/>
              <a:cs typeface="Calibri"/>
              <a:sym typeface="Calibri"/>
            </a:endParaRPr>
          </a:p>
          <a:p>
            <a:pPr indent="0" lvl="0" marL="0" marR="0" rtl="0" algn="l">
              <a:lnSpc>
                <a:spcPct val="125000"/>
              </a:lnSpc>
              <a:spcBef>
                <a:spcPts val="0"/>
              </a:spcBef>
              <a:spcAft>
                <a:spcPts val="0"/>
              </a:spcAft>
              <a:buClr>
                <a:srgbClr val="FFFFFF"/>
              </a:buClr>
              <a:buSzPts val="1000"/>
              <a:buFont typeface="Inter"/>
              <a:buNone/>
            </a:pPr>
            <a:r>
              <a:rPr b="0" i="0" lang="en-US" sz="1000" u="none" cap="none" strike="noStrike">
                <a:solidFill>
                  <a:srgbClr val="FFFFFF"/>
                </a:solidFill>
                <a:latin typeface="Inter"/>
                <a:ea typeface="Inter"/>
                <a:cs typeface="Inter"/>
                <a:sym typeface="Inter"/>
              </a:rPr>
              <a:t>- Use snake_case for database columns</a:t>
            </a:r>
            <a:endParaRPr b="0" i="0" sz="1000" u="none" cap="none" strike="noStrike">
              <a:solidFill>
                <a:schemeClr val="dk1"/>
              </a:solidFill>
              <a:latin typeface="Calibri"/>
              <a:ea typeface="Calibri"/>
              <a:cs typeface="Calibri"/>
              <a:sym typeface="Calibri"/>
            </a:endParaRPr>
          </a:p>
          <a:p>
            <a:pPr indent="0" lvl="0" marL="0" marR="0" rtl="0" algn="l">
              <a:lnSpc>
                <a:spcPct val="125000"/>
              </a:lnSpc>
              <a:spcBef>
                <a:spcPts val="0"/>
              </a:spcBef>
              <a:spcAft>
                <a:spcPts val="0"/>
              </a:spcAft>
              <a:buClr>
                <a:schemeClr val="dk1"/>
              </a:buClr>
              <a:buSzPts val="1000"/>
              <a:buFont typeface="Calibri"/>
              <a:buNone/>
            </a:pPr>
            <a:r>
              <a:t/>
            </a:r>
            <a:endParaRPr b="0" i="0" sz="1000" u="none" cap="none" strike="noStrike">
              <a:solidFill>
                <a:schemeClr val="dk1"/>
              </a:solidFill>
              <a:latin typeface="Calibri"/>
              <a:ea typeface="Calibri"/>
              <a:cs typeface="Calibri"/>
              <a:sym typeface="Calibri"/>
            </a:endParaRPr>
          </a:p>
          <a:p>
            <a:pPr indent="0" lvl="0" marL="0" marR="0" rtl="0" algn="l">
              <a:lnSpc>
                <a:spcPct val="125000"/>
              </a:lnSpc>
              <a:spcBef>
                <a:spcPts val="0"/>
              </a:spcBef>
              <a:spcAft>
                <a:spcPts val="0"/>
              </a:spcAft>
              <a:buClr>
                <a:srgbClr val="FFFFFF"/>
              </a:buClr>
              <a:buSzPts val="1000"/>
              <a:buFont typeface="Inter"/>
              <a:buNone/>
            </a:pPr>
            <a:r>
              <a:rPr b="0" i="0" lang="en-US" sz="1000" u="none" cap="none" strike="noStrike">
                <a:solidFill>
                  <a:srgbClr val="FFFFFF"/>
                </a:solidFill>
                <a:latin typeface="Inter"/>
                <a:ea typeface="Inter"/>
                <a:cs typeface="Inter"/>
                <a:sym typeface="Inter"/>
              </a:rPr>
              <a:t>## Architecture</a:t>
            </a:r>
            <a:endParaRPr b="0" i="0" sz="1000" u="none" cap="none" strike="noStrike">
              <a:solidFill>
                <a:schemeClr val="dk1"/>
              </a:solidFill>
              <a:latin typeface="Calibri"/>
              <a:ea typeface="Calibri"/>
              <a:cs typeface="Calibri"/>
              <a:sym typeface="Calibri"/>
            </a:endParaRPr>
          </a:p>
          <a:p>
            <a:pPr indent="0" lvl="0" marL="0" marR="0" rtl="0" algn="l">
              <a:lnSpc>
                <a:spcPct val="125000"/>
              </a:lnSpc>
              <a:spcBef>
                <a:spcPts val="0"/>
              </a:spcBef>
              <a:spcAft>
                <a:spcPts val="0"/>
              </a:spcAft>
              <a:buClr>
                <a:srgbClr val="FFFFFF"/>
              </a:buClr>
              <a:buSzPts val="1000"/>
              <a:buFont typeface="Inter"/>
              <a:buNone/>
            </a:pPr>
            <a:r>
              <a:rPr b="0" i="0" lang="en-US" sz="1000" u="none" cap="none" strike="noStrike">
                <a:solidFill>
                  <a:srgbClr val="FFFFFF"/>
                </a:solidFill>
                <a:latin typeface="Inter"/>
                <a:ea typeface="Inter"/>
                <a:cs typeface="Inter"/>
                <a:sym typeface="Inter"/>
              </a:rPr>
              <a:t>- Follow the repository pattern</a:t>
            </a:r>
            <a:endParaRPr b="0" i="0" sz="1000" u="none" cap="none" strike="noStrike">
              <a:solidFill>
                <a:schemeClr val="dk1"/>
              </a:solidFill>
              <a:latin typeface="Calibri"/>
              <a:ea typeface="Calibri"/>
              <a:cs typeface="Calibri"/>
              <a:sym typeface="Calibri"/>
            </a:endParaRPr>
          </a:p>
          <a:p>
            <a:pPr indent="0" lvl="0" marL="0" marR="0" rtl="0" algn="l">
              <a:lnSpc>
                <a:spcPct val="125000"/>
              </a:lnSpc>
              <a:spcBef>
                <a:spcPts val="0"/>
              </a:spcBef>
              <a:spcAft>
                <a:spcPts val="0"/>
              </a:spcAft>
              <a:buClr>
                <a:srgbClr val="FFFFFF"/>
              </a:buClr>
              <a:buSzPts val="1000"/>
              <a:buFont typeface="Inter"/>
              <a:buNone/>
            </a:pPr>
            <a:r>
              <a:rPr b="0" i="0" lang="en-US" sz="1000" u="none" cap="none" strike="noStrike">
                <a:solidFill>
                  <a:srgbClr val="FFFFFF"/>
                </a:solidFill>
                <a:latin typeface="Inter"/>
                <a:ea typeface="Inter"/>
                <a:cs typeface="Inter"/>
                <a:sym typeface="Inter"/>
              </a:rPr>
              <a:t>- Never put DB queries directly in route</a:t>
            </a:r>
            <a:endParaRPr b="0" i="0" sz="1000" u="none" cap="none" strike="noStrike">
              <a:solidFill>
                <a:schemeClr val="dk1"/>
              </a:solidFill>
              <a:latin typeface="Calibri"/>
              <a:ea typeface="Calibri"/>
              <a:cs typeface="Calibri"/>
              <a:sym typeface="Calibri"/>
            </a:endParaRPr>
          </a:p>
          <a:p>
            <a:pPr indent="0" lvl="0" marL="0" marR="0" rtl="0" algn="l">
              <a:lnSpc>
                <a:spcPct val="125000"/>
              </a:lnSpc>
              <a:spcBef>
                <a:spcPts val="0"/>
              </a:spcBef>
              <a:spcAft>
                <a:spcPts val="0"/>
              </a:spcAft>
              <a:buClr>
                <a:srgbClr val="FFFFFF"/>
              </a:buClr>
              <a:buSzPts val="1000"/>
              <a:buFont typeface="Inter"/>
              <a:buNone/>
            </a:pPr>
            <a:r>
              <a:rPr b="0" i="0" lang="en-US" sz="1000" u="none" cap="none" strike="noStrike">
                <a:solidFill>
                  <a:srgbClr val="FFFFFF"/>
                </a:solidFill>
                <a:latin typeface="Inter"/>
                <a:ea typeface="Inter"/>
                <a:cs typeface="Inter"/>
                <a:sym typeface="Inter"/>
              </a:rPr>
              <a:t>  handlers</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12" name="Shape 212"/>
        <p:cNvGrpSpPr/>
        <p:nvPr/>
      </p:nvGrpSpPr>
      <p:grpSpPr>
        <a:xfrm>
          <a:off x="0" y="0"/>
          <a:ext cx="0" cy="0"/>
          <a:chOff x="0" y="0"/>
          <a:chExt cx="0" cy="0"/>
        </a:xfrm>
      </p:grpSpPr>
      <p:sp>
        <p:nvSpPr>
          <p:cNvPr id="213" name="Google Shape;213;p12"/>
          <p:cNvSpPr/>
          <p:nvPr/>
        </p:nvSpPr>
        <p:spPr>
          <a:xfrm>
            <a:off x="502920" y="292608"/>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NESTED AGENTS.MD</a:t>
            </a:r>
            <a:endParaRPr b="0" i="0" sz="750" u="none" cap="none" strike="noStrike">
              <a:solidFill>
                <a:schemeClr val="dk1"/>
              </a:solidFill>
              <a:latin typeface="Calibri"/>
              <a:ea typeface="Calibri"/>
              <a:cs typeface="Calibri"/>
              <a:sym typeface="Calibri"/>
            </a:endParaRPr>
          </a:p>
        </p:txBody>
      </p:sp>
      <p:sp>
        <p:nvSpPr>
          <p:cNvPr id="214" name="Google Shape;214;p12"/>
          <p:cNvSpPr/>
          <p:nvPr/>
        </p:nvSpPr>
        <p:spPr>
          <a:xfrm>
            <a:off x="502920" y="502920"/>
            <a:ext cx="8138160" cy="11430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600"/>
              <a:buFont typeface="Inter"/>
              <a:buNone/>
            </a:pPr>
            <a:r>
              <a:rPr b="0" i="0" lang="en-US" sz="2600" u="none" cap="none" strike="noStrike">
                <a:solidFill>
                  <a:srgbClr val="FFFFFF"/>
                </a:solidFill>
                <a:latin typeface="Inter"/>
                <a:ea typeface="Inter"/>
                <a:cs typeface="Inter"/>
                <a:sym typeface="Inter"/>
              </a:rPr>
              <a:t>Place them at any depth. More specific files win locally.</a:t>
            </a:r>
            <a:endParaRPr b="0" i="0" sz="2600" u="none" cap="none" strike="noStrike">
              <a:solidFill>
                <a:schemeClr val="dk1"/>
              </a:solidFill>
              <a:latin typeface="Calibri"/>
              <a:ea typeface="Calibri"/>
              <a:cs typeface="Calibri"/>
              <a:sym typeface="Calibri"/>
            </a:endParaRPr>
          </a:p>
        </p:txBody>
      </p:sp>
      <p:sp>
        <p:nvSpPr>
          <p:cNvPr id="215" name="Google Shape;215;p12"/>
          <p:cNvSpPr/>
          <p:nvPr/>
        </p:nvSpPr>
        <p:spPr>
          <a:xfrm>
            <a:off x="502920" y="1719072"/>
            <a:ext cx="109728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12"/>
          <p:cNvSpPr/>
          <p:nvPr/>
        </p:nvSpPr>
        <p:spPr>
          <a:xfrm>
            <a:off x="502920" y="1874520"/>
            <a:ext cx="38404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THE CASCADE</a:t>
            </a:r>
            <a:endParaRPr b="0" i="0" sz="750" u="none" cap="none" strike="noStrike">
              <a:solidFill>
                <a:schemeClr val="dk1"/>
              </a:solidFill>
              <a:latin typeface="Calibri"/>
              <a:ea typeface="Calibri"/>
              <a:cs typeface="Calibri"/>
              <a:sym typeface="Calibri"/>
            </a:endParaRPr>
          </a:p>
        </p:txBody>
      </p:sp>
      <p:sp>
        <p:nvSpPr>
          <p:cNvPr id="217" name="Google Shape;217;p12"/>
          <p:cNvSpPr/>
          <p:nvPr/>
        </p:nvSpPr>
        <p:spPr>
          <a:xfrm>
            <a:off x="502920" y="2130552"/>
            <a:ext cx="3840480" cy="2286000"/>
          </a:xfrm>
          <a:prstGeom prst="rect">
            <a:avLst/>
          </a:prstGeom>
          <a:solidFill>
            <a:srgbClr val="0F0F0F"/>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2"/>
          <p:cNvSpPr/>
          <p:nvPr/>
        </p:nvSpPr>
        <p:spPr>
          <a:xfrm>
            <a:off x="704088" y="2271370"/>
            <a:ext cx="3438144" cy="2044598"/>
          </a:xfrm>
          <a:prstGeom prst="rect">
            <a:avLst/>
          </a:prstGeom>
          <a:noFill/>
          <a:ln>
            <a:noFill/>
          </a:ln>
        </p:spPr>
        <p:txBody>
          <a:bodyPr anchorCtr="0" anchor="t" bIns="0" lIns="0" spcFirstLastPara="1" rIns="0" wrap="square" tIns="0">
            <a:noAutofit/>
          </a:bodyPr>
          <a:lstStyle/>
          <a:p>
            <a:pPr indent="0" lvl="0" marL="0" marR="0" rtl="0" algn="l">
              <a:lnSpc>
                <a:spcPct val="125000"/>
              </a:lnSpc>
              <a:spcBef>
                <a:spcPts val="0"/>
              </a:spcBef>
              <a:spcAft>
                <a:spcPts val="0"/>
              </a:spcAft>
              <a:buClr>
                <a:srgbClr val="FFFFFF"/>
              </a:buClr>
              <a:buSzPts val="1050"/>
              <a:buFont typeface="Inter"/>
              <a:buNone/>
            </a:pPr>
            <a:r>
              <a:rPr i="0" lang="en-US" sz="1050" u="none" cap="none" strike="noStrike">
                <a:solidFill>
                  <a:srgbClr val="FFFFFF"/>
                </a:solidFill>
                <a:latin typeface="Roboto Mono"/>
                <a:ea typeface="Roboto Mono"/>
                <a:cs typeface="Roboto Mono"/>
                <a:sym typeface="Roboto Mono"/>
              </a:rPr>
              <a:t>project/</a:t>
            </a:r>
            <a:endParaRPr i="0" sz="10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1050"/>
              <a:buFont typeface="Inter"/>
              <a:buNone/>
            </a:pPr>
            <a:r>
              <a:rPr i="0" lang="en-US" sz="1050" u="none" cap="none" strike="noStrike">
                <a:solidFill>
                  <a:srgbClr val="FFFFFF"/>
                </a:solidFill>
                <a:latin typeface="Roboto Mono"/>
                <a:ea typeface="Roboto Mono"/>
                <a:cs typeface="Roboto Mono"/>
                <a:sym typeface="Roboto Mono"/>
              </a:rPr>
              <a:t>  AGENTS.md          </a:t>
            </a:r>
            <a:r>
              <a:rPr lang="en-US" sz="1050">
                <a:solidFill>
                  <a:srgbClr val="FFFFFF"/>
                </a:solidFill>
                <a:latin typeface="Roboto Mono"/>
                <a:ea typeface="Roboto Mono"/>
                <a:cs typeface="Roboto Mono"/>
                <a:sym typeface="Roboto Mono"/>
              </a:rPr>
              <a:t>- </a:t>
            </a:r>
            <a:r>
              <a:rPr i="0" lang="en-US" sz="1050" u="none" cap="none" strike="noStrike">
                <a:solidFill>
                  <a:srgbClr val="FFFFFF"/>
                </a:solidFill>
                <a:latin typeface="Roboto Mono"/>
                <a:ea typeface="Roboto Mono"/>
                <a:cs typeface="Roboto Mono"/>
                <a:sym typeface="Roboto Mono"/>
              </a:rPr>
              <a:t> global (always)</a:t>
            </a:r>
            <a:endParaRPr i="0" sz="10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1050"/>
              <a:buFont typeface="Inter"/>
              <a:buNone/>
            </a:pPr>
            <a:r>
              <a:rPr i="0" lang="en-US" sz="1050" u="none" cap="none" strike="noStrike">
                <a:solidFill>
                  <a:srgbClr val="FFFFFF"/>
                </a:solidFill>
                <a:latin typeface="Roboto Mono"/>
                <a:ea typeface="Roboto Mono"/>
                <a:cs typeface="Roboto Mono"/>
                <a:sym typeface="Roboto Mono"/>
              </a:rPr>
              <a:t>  frontend/</a:t>
            </a:r>
            <a:endParaRPr i="0" sz="10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1050"/>
              <a:buFont typeface="Inter"/>
              <a:buNone/>
            </a:pPr>
            <a:r>
              <a:rPr i="0" lang="en-US" sz="1050" u="none" cap="none" strike="noStrike">
                <a:solidFill>
                  <a:srgbClr val="FFFFFF"/>
                </a:solidFill>
                <a:latin typeface="Roboto Mono"/>
                <a:ea typeface="Roboto Mono"/>
                <a:cs typeface="Roboto Mono"/>
                <a:sym typeface="Roboto Mono"/>
              </a:rPr>
              <a:t>    AGENTS.md        </a:t>
            </a:r>
            <a:r>
              <a:rPr lang="en-US" sz="1050">
                <a:solidFill>
                  <a:srgbClr val="FFFFFF"/>
                </a:solidFill>
                <a:latin typeface="Roboto Mono"/>
                <a:ea typeface="Roboto Mono"/>
                <a:cs typeface="Roboto Mono"/>
                <a:sym typeface="Roboto Mono"/>
              </a:rPr>
              <a:t>-  </a:t>
            </a:r>
            <a:r>
              <a:rPr i="0" lang="en-US" sz="1050" u="none" cap="none" strike="noStrike">
                <a:solidFill>
                  <a:srgbClr val="FFFFFF"/>
                </a:solidFill>
                <a:latin typeface="Roboto Mono"/>
                <a:ea typeface="Roboto Mono"/>
                <a:cs typeface="Roboto Mono"/>
                <a:sym typeface="Roboto Mono"/>
              </a:rPr>
              <a:t>frontend-specific</a:t>
            </a:r>
            <a:endParaRPr i="0" sz="10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1050"/>
              <a:buFont typeface="Inter"/>
              <a:buNone/>
            </a:pPr>
            <a:r>
              <a:rPr i="0" lang="en-US" sz="1050" u="none" cap="none" strike="noStrike">
                <a:solidFill>
                  <a:srgbClr val="FFFFFF"/>
                </a:solidFill>
                <a:latin typeface="Roboto Mono"/>
                <a:ea typeface="Roboto Mono"/>
                <a:cs typeface="Roboto Mono"/>
                <a:sym typeface="Roboto Mono"/>
              </a:rPr>
              <a:t>    components/</a:t>
            </a:r>
            <a:endParaRPr i="0" sz="10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1050"/>
              <a:buFont typeface="Inter"/>
              <a:buNone/>
            </a:pPr>
            <a:r>
              <a:rPr i="0" lang="en-US" sz="1050" u="none" cap="none" strike="noStrike">
                <a:solidFill>
                  <a:srgbClr val="FFFFFF"/>
                </a:solidFill>
                <a:latin typeface="Roboto Mono"/>
                <a:ea typeface="Roboto Mono"/>
                <a:cs typeface="Roboto Mono"/>
                <a:sym typeface="Roboto Mono"/>
              </a:rPr>
              <a:t>      AGENTS.md      </a:t>
            </a:r>
            <a:r>
              <a:rPr lang="en-US" sz="1050">
                <a:solidFill>
                  <a:srgbClr val="FFFFFF"/>
                </a:solidFill>
                <a:latin typeface="Roboto Mono"/>
                <a:ea typeface="Roboto Mono"/>
                <a:cs typeface="Roboto Mono"/>
                <a:sym typeface="Roboto Mono"/>
              </a:rPr>
              <a:t>-  </a:t>
            </a:r>
            <a:r>
              <a:rPr i="0" lang="en-US" sz="1050" u="none" cap="none" strike="noStrike">
                <a:solidFill>
                  <a:srgbClr val="FFFFFF"/>
                </a:solidFill>
                <a:latin typeface="Roboto Mono"/>
                <a:ea typeface="Roboto Mono"/>
                <a:cs typeface="Roboto Mono"/>
                <a:sym typeface="Roboto Mono"/>
              </a:rPr>
              <a:t>most specific,</a:t>
            </a:r>
            <a:endParaRPr i="0" sz="10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1050"/>
              <a:buFont typeface="Inter"/>
              <a:buNone/>
            </a:pPr>
            <a:r>
              <a:rPr i="0" lang="en-US" sz="1050" u="none" cap="none" strike="noStrike">
                <a:solidFill>
                  <a:srgbClr val="FFFFFF"/>
                </a:solidFill>
                <a:latin typeface="Roboto Mono"/>
                <a:ea typeface="Roboto Mono"/>
                <a:cs typeface="Roboto Mono"/>
                <a:sym typeface="Roboto Mono"/>
              </a:rPr>
              <a:t>                    </a:t>
            </a:r>
            <a:r>
              <a:rPr lang="en-US" sz="1050">
                <a:solidFill>
                  <a:srgbClr val="FFFFFF"/>
                </a:solidFill>
                <a:latin typeface="Roboto Mono"/>
                <a:ea typeface="Roboto Mono"/>
                <a:cs typeface="Roboto Mono"/>
                <a:sym typeface="Roboto Mono"/>
              </a:rPr>
              <a:t> </a:t>
            </a:r>
            <a:r>
              <a:rPr i="0" lang="en-US" sz="1050" u="none" cap="none" strike="noStrike">
                <a:solidFill>
                  <a:srgbClr val="FFFFFF"/>
                </a:solidFill>
                <a:latin typeface="Roboto Mono"/>
                <a:ea typeface="Roboto Mono"/>
                <a:cs typeface="Roboto Mono"/>
                <a:sym typeface="Roboto Mono"/>
              </a:rPr>
              <a:t>   highest local</a:t>
            </a:r>
            <a:endParaRPr i="0" sz="10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1050"/>
              <a:buFont typeface="Inter"/>
              <a:buNone/>
            </a:pPr>
            <a:r>
              <a:rPr i="0" lang="en-US" sz="1050" u="none" cap="none" strike="noStrike">
                <a:solidFill>
                  <a:srgbClr val="FFFFFF"/>
                </a:solidFill>
                <a:latin typeface="Roboto Mono"/>
                <a:ea typeface="Roboto Mono"/>
                <a:cs typeface="Roboto Mono"/>
                <a:sym typeface="Roboto Mono"/>
              </a:rPr>
              <a:t>                    </a:t>
            </a:r>
            <a:r>
              <a:rPr lang="en-US" sz="1050">
                <a:solidFill>
                  <a:srgbClr val="FFFFFF"/>
                </a:solidFill>
                <a:latin typeface="Roboto Mono"/>
                <a:ea typeface="Roboto Mono"/>
                <a:cs typeface="Roboto Mono"/>
                <a:sym typeface="Roboto Mono"/>
              </a:rPr>
              <a:t>  </a:t>
            </a:r>
            <a:r>
              <a:rPr i="0" lang="en-US" sz="1050" u="none" cap="none" strike="noStrike">
                <a:solidFill>
                  <a:srgbClr val="FFFFFF"/>
                </a:solidFill>
                <a:latin typeface="Roboto Mono"/>
                <a:ea typeface="Roboto Mono"/>
                <a:cs typeface="Roboto Mono"/>
                <a:sym typeface="Roboto Mono"/>
              </a:rPr>
              <a:t>  priority</a:t>
            </a:r>
            <a:endParaRPr i="0" sz="1050" u="none" cap="none" strike="noStrike">
              <a:solidFill>
                <a:schemeClr val="dk1"/>
              </a:solidFill>
              <a:latin typeface="Roboto Mono"/>
              <a:ea typeface="Roboto Mono"/>
              <a:cs typeface="Roboto Mono"/>
              <a:sym typeface="Roboto Mono"/>
            </a:endParaRPr>
          </a:p>
        </p:txBody>
      </p:sp>
      <p:sp>
        <p:nvSpPr>
          <p:cNvPr id="219" name="Google Shape;219;p12"/>
          <p:cNvSpPr/>
          <p:nvPr/>
        </p:nvSpPr>
        <p:spPr>
          <a:xfrm>
            <a:off x="4663440" y="1874520"/>
            <a:ext cx="397764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IN PRACTICE</a:t>
            </a:r>
            <a:endParaRPr b="0" i="0" sz="750" u="none" cap="none" strike="noStrike">
              <a:solidFill>
                <a:schemeClr val="dk1"/>
              </a:solidFill>
              <a:latin typeface="Calibri"/>
              <a:ea typeface="Calibri"/>
              <a:cs typeface="Calibri"/>
              <a:sym typeface="Calibri"/>
            </a:endParaRPr>
          </a:p>
        </p:txBody>
      </p:sp>
      <p:sp>
        <p:nvSpPr>
          <p:cNvPr id="220" name="Google Shape;220;p12"/>
          <p:cNvSpPr/>
          <p:nvPr/>
        </p:nvSpPr>
        <p:spPr>
          <a:xfrm>
            <a:off x="4663440" y="2130552"/>
            <a:ext cx="3977640" cy="105156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Place one at the repo root for guidance that applies everywhere and works across any AI tool. Add more specific files deeper in the tree where needed. They cascade over the broader ones.</a:t>
            </a:r>
            <a:endParaRPr b="0" i="0" sz="1200" u="none" cap="none" strike="noStrike">
              <a:solidFill>
                <a:schemeClr val="dk1"/>
              </a:solidFill>
              <a:latin typeface="Calibri"/>
              <a:ea typeface="Calibri"/>
              <a:cs typeface="Calibri"/>
              <a:sym typeface="Calibri"/>
            </a:endParaRPr>
          </a:p>
        </p:txBody>
      </p:sp>
      <p:sp>
        <p:nvSpPr>
          <p:cNvPr id="221" name="Google Shape;221;p12"/>
          <p:cNvSpPr/>
          <p:nvPr/>
        </p:nvSpPr>
        <p:spPr>
          <a:xfrm>
            <a:off x="4663440" y="3246120"/>
            <a:ext cx="3977640" cy="100584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150"/>
              <a:buFont typeface="Inter"/>
              <a:buNone/>
            </a:pPr>
            <a:r>
              <a:rPr b="0" i="0" lang="en-US" sz="1150" u="none" cap="none" strike="noStrike">
                <a:solidFill>
                  <a:srgbClr val="A8A8A8"/>
                </a:solidFill>
                <a:latin typeface="Inter"/>
                <a:ea typeface="Inter"/>
                <a:cs typeface="Inter"/>
                <a:sym typeface="Inter"/>
              </a:rPr>
              <a:t>Use .cursor/rules/ alongside AGENTS.md when you need Cursor-specific conditional activation: agent-decided, glob-based, or manual triggers.</a:t>
            </a:r>
            <a:endParaRPr b="0" i="0" sz="1150" u="none" cap="none" strike="noStrike">
              <a:solidFill>
                <a:schemeClr val="dk1"/>
              </a:solidFill>
              <a:latin typeface="Calibri"/>
              <a:ea typeface="Calibri"/>
              <a:cs typeface="Calibri"/>
              <a:sym typeface="Calibri"/>
            </a:endParaRPr>
          </a:p>
        </p:txBody>
      </p:sp>
      <p:sp>
        <p:nvSpPr>
          <p:cNvPr id="222" name="Google Shape;222;p12"/>
          <p:cNvSpPr/>
          <p:nvPr/>
        </p:nvSpPr>
        <p:spPr>
          <a:xfrm>
            <a:off x="502920" y="4343400"/>
            <a:ext cx="8138160" cy="32004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100"/>
              <a:buFont typeface="Inter"/>
              <a:buNone/>
            </a:pPr>
            <a:r>
              <a:rPr b="0" i="1" lang="en-US" sz="1100" u="none" cap="none" strike="noStrike">
                <a:solidFill>
                  <a:srgbClr val="FFFFFF"/>
                </a:solidFill>
                <a:latin typeface="Inter"/>
                <a:ea typeface="Inter"/>
                <a:cs typeface="Inter"/>
                <a:sym typeface="Inter"/>
              </a:rPr>
              <a:t>Both AGENTS.md and .cursor/rules/ commit to git. The whole team gets them on clone.</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27" name="Shape 227"/>
        <p:cNvGrpSpPr/>
        <p:nvPr/>
      </p:nvGrpSpPr>
      <p:grpSpPr>
        <a:xfrm>
          <a:off x="0" y="0"/>
          <a:ext cx="0" cy="0"/>
          <a:chOff x="0" y="0"/>
          <a:chExt cx="0" cy="0"/>
        </a:xfrm>
      </p:grpSpPr>
      <p:sp>
        <p:nvSpPr>
          <p:cNvPr id="228" name="Google Shape;228;p13"/>
          <p:cNvSpPr/>
          <p:nvPr/>
        </p:nvSpPr>
        <p:spPr>
          <a:xfrm>
            <a:off x="502920" y="228600"/>
            <a:ext cx="2743200" cy="11887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8000"/>
              <a:buFont typeface="Inter"/>
              <a:buNone/>
            </a:pPr>
            <a:r>
              <a:rPr b="0" i="0" lang="en-US" sz="8000" u="none" cap="none" strike="noStrike">
                <a:solidFill>
                  <a:srgbClr val="E8339A"/>
                </a:solidFill>
                <a:latin typeface="Inter"/>
                <a:ea typeface="Inter"/>
                <a:cs typeface="Inter"/>
                <a:sym typeface="Inter"/>
              </a:rPr>
              <a:t>06</a:t>
            </a:r>
            <a:endParaRPr b="0" i="0" sz="8000" u="none" cap="none" strike="noStrike">
              <a:solidFill>
                <a:schemeClr val="dk1"/>
              </a:solidFill>
              <a:latin typeface="Calibri"/>
              <a:ea typeface="Calibri"/>
              <a:cs typeface="Calibri"/>
              <a:sym typeface="Calibri"/>
            </a:endParaRPr>
          </a:p>
        </p:txBody>
      </p:sp>
      <p:sp>
        <p:nvSpPr>
          <p:cNvPr id="229" name="Google Shape;229;p13"/>
          <p:cNvSpPr/>
          <p:nvPr/>
        </p:nvSpPr>
        <p:spPr>
          <a:xfrm>
            <a:off x="502920" y="1417320"/>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BEST PRACTICES · WHEN</a:t>
            </a:r>
            <a:endParaRPr b="0" i="0" sz="750" u="none" cap="none" strike="noStrike">
              <a:solidFill>
                <a:schemeClr val="dk1"/>
              </a:solidFill>
              <a:latin typeface="Calibri"/>
              <a:ea typeface="Calibri"/>
              <a:cs typeface="Calibri"/>
              <a:sym typeface="Calibri"/>
            </a:endParaRPr>
          </a:p>
        </p:txBody>
      </p:sp>
      <p:sp>
        <p:nvSpPr>
          <p:cNvPr id="230" name="Google Shape;230;p13"/>
          <p:cNvSpPr/>
          <p:nvPr/>
        </p:nvSpPr>
        <p:spPr>
          <a:xfrm>
            <a:off x="502920" y="1664208"/>
            <a:ext cx="8138160" cy="5486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400"/>
              <a:buFont typeface="Inter"/>
              <a:buNone/>
            </a:pPr>
            <a:r>
              <a:rPr b="0" i="0" lang="en-US" sz="3400" u="none" cap="none" strike="noStrike">
                <a:solidFill>
                  <a:srgbClr val="FFFFFF"/>
                </a:solidFill>
                <a:latin typeface="Inter"/>
                <a:ea typeface="Inter"/>
                <a:cs typeface="Inter"/>
                <a:sym typeface="Inter"/>
              </a:rPr>
              <a:t>Start simple. Earn your rules.</a:t>
            </a:r>
            <a:endParaRPr b="0" i="0" sz="3400" u="none" cap="none" strike="noStrike">
              <a:solidFill>
                <a:schemeClr val="dk1"/>
              </a:solidFill>
              <a:latin typeface="Calibri"/>
              <a:ea typeface="Calibri"/>
              <a:cs typeface="Calibri"/>
              <a:sym typeface="Calibri"/>
            </a:endParaRPr>
          </a:p>
        </p:txBody>
      </p:sp>
      <p:sp>
        <p:nvSpPr>
          <p:cNvPr id="231" name="Google Shape;231;p13"/>
          <p:cNvSpPr/>
          <p:nvPr/>
        </p:nvSpPr>
        <p:spPr>
          <a:xfrm>
            <a:off x="502920" y="2331720"/>
            <a:ext cx="109728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13"/>
          <p:cNvSpPr/>
          <p:nvPr/>
        </p:nvSpPr>
        <p:spPr>
          <a:xfrm>
            <a:off x="502920" y="2487168"/>
            <a:ext cx="8138160" cy="777240"/>
          </a:xfrm>
          <a:prstGeom prst="rect">
            <a:avLst/>
          </a:prstGeom>
          <a:noFill/>
          <a:ln>
            <a:noFill/>
          </a:ln>
        </p:spPr>
        <p:txBody>
          <a:bodyPr anchorCtr="0" anchor="ctr" bIns="0" lIns="0" spcFirstLastPara="1" rIns="0" wrap="square" tIns="0">
            <a:noAutofit/>
          </a:bodyPr>
          <a:lstStyle/>
          <a:p>
            <a:pPr indent="0" lvl="0" marL="0" marR="0" rtl="0" algn="l">
              <a:lnSpc>
                <a:spcPct val="125000"/>
              </a:lnSpc>
              <a:spcBef>
                <a:spcPts val="0"/>
              </a:spcBef>
              <a:spcAft>
                <a:spcPts val="0"/>
              </a:spcAft>
              <a:buClr>
                <a:srgbClr val="FFFFFF"/>
              </a:buClr>
              <a:buSzPts val="2000"/>
              <a:buFont typeface="Inter"/>
              <a:buNone/>
            </a:pPr>
            <a:r>
              <a:rPr b="0" i="1" lang="en-US" sz="2000" u="none" cap="none" strike="noStrike">
                <a:solidFill>
                  <a:srgbClr val="FFFFFF"/>
                </a:solidFill>
                <a:latin typeface="Inter"/>
                <a:ea typeface="Inter"/>
                <a:cs typeface="Inter"/>
                <a:sym typeface="Inter"/>
              </a:rPr>
              <a:t>Add rules only when you notice Agent making the same mistake twice. That's the signal.</a:t>
            </a:r>
            <a:endParaRPr b="0" i="0" sz="2000" u="none" cap="none" strike="noStrike">
              <a:solidFill>
                <a:schemeClr val="dk1"/>
              </a:solidFill>
              <a:latin typeface="Calibri"/>
              <a:ea typeface="Calibri"/>
              <a:cs typeface="Calibri"/>
              <a:sym typeface="Calibri"/>
            </a:endParaRPr>
          </a:p>
        </p:txBody>
      </p:sp>
      <p:sp>
        <p:nvSpPr>
          <p:cNvPr id="233" name="Google Shape;233;p13"/>
          <p:cNvSpPr/>
          <p:nvPr/>
        </p:nvSpPr>
        <p:spPr>
          <a:xfrm>
            <a:off x="502920" y="3474720"/>
            <a:ext cx="1725930" cy="640080"/>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13"/>
          <p:cNvSpPr/>
          <p:nvPr/>
        </p:nvSpPr>
        <p:spPr>
          <a:xfrm>
            <a:off x="685800" y="3538728"/>
            <a:ext cx="136017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900"/>
              <a:buFont typeface="Inter"/>
              <a:buNone/>
            </a:pPr>
            <a:r>
              <a:rPr b="1" i="0" lang="en-US" sz="900" u="none" cap="none" strike="noStrike">
                <a:solidFill>
                  <a:srgbClr val="E8339A"/>
                </a:solidFill>
                <a:latin typeface="Inter"/>
                <a:ea typeface="Inter"/>
                <a:cs typeface="Inter"/>
                <a:sym typeface="Inter"/>
              </a:rPr>
              <a:t>01</a:t>
            </a:r>
            <a:endParaRPr b="0" i="0" sz="900" u="none" cap="none" strike="noStrike">
              <a:solidFill>
                <a:schemeClr val="dk1"/>
              </a:solidFill>
              <a:latin typeface="Calibri"/>
              <a:ea typeface="Calibri"/>
              <a:cs typeface="Calibri"/>
              <a:sym typeface="Calibri"/>
            </a:endParaRPr>
          </a:p>
        </p:txBody>
      </p:sp>
      <p:sp>
        <p:nvSpPr>
          <p:cNvPr id="235" name="Google Shape;235;p13"/>
          <p:cNvSpPr/>
          <p:nvPr/>
        </p:nvSpPr>
        <p:spPr>
          <a:xfrm>
            <a:off x="685800" y="3749050"/>
            <a:ext cx="1451700" cy="365700"/>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FFFFFF"/>
              </a:buClr>
              <a:buSzPts val="1150"/>
              <a:buFont typeface="Inter"/>
              <a:buNone/>
            </a:pPr>
            <a:r>
              <a:rPr b="0" i="0" lang="en-US" sz="1000" u="none" cap="none" strike="noStrike">
                <a:solidFill>
                  <a:srgbClr val="FFFFFF"/>
                </a:solidFill>
                <a:latin typeface="Inter"/>
                <a:ea typeface="Inter"/>
                <a:cs typeface="Inter"/>
                <a:sym typeface="Inter"/>
              </a:rPr>
              <a:t>Agent makes a mistake</a:t>
            </a:r>
            <a:endParaRPr b="0" i="0" sz="1000" u="none" cap="none" strike="noStrike">
              <a:solidFill>
                <a:schemeClr val="dk1"/>
              </a:solidFill>
              <a:latin typeface="Calibri"/>
              <a:ea typeface="Calibri"/>
              <a:cs typeface="Calibri"/>
              <a:sym typeface="Calibri"/>
            </a:endParaRPr>
          </a:p>
        </p:txBody>
      </p:sp>
      <p:sp>
        <p:nvSpPr>
          <p:cNvPr id="236" name="Google Shape;236;p13"/>
          <p:cNvSpPr/>
          <p:nvPr/>
        </p:nvSpPr>
        <p:spPr>
          <a:xfrm>
            <a:off x="2292858" y="3474720"/>
            <a:ext cx="320040" cy="64008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E8339A"/>
              </a:buClr>
              <a:buSzPts val="2200"/>
              <a:buFont typeface="Inter"/>
              <a:buNone/>
            </a:pPr>
            <a:r>
              <a:rPr b="0" i="0" lang="en-US" sz="2200" u="none" cap="none" strike="noStrike">
                <a:solidFill>
                  <a:srgbClr val="E8339A"/>
                </a:solidFill>
                <a:latin typeface="Inter"/>
                <a:ea typeface="Inter"/>
                <a:cs typeface="Inter"/>
                <a:sym typeface="Inter"/>
              </a:rPr>
              <a:t>›</a:t>
            </a:r>
            <a:endParaRPr b="0" i="0" sz="2200" u="none" cap="none" strike="noStrike">
              <a:solidFill>
                <a:schemeClr val="dk1"/>
              </a:solidFill>
              <a:latin typeface="Calibri"/>
              <a:ea typeface="Calibri"/>
              <a:cs typeface="Calibri"/>
              <a:sym typeface="Calibri"/>
            </a:endParaRPr>
          </a:p>
        </p:txBody>
      </p:sp>
      <p:sp>
        <p:nvSpPr>
          <p:cNvPr id="237" name="Google Shape;237;p13"/>
          <p:cNvSpPr/>
          <p:nvPr/>
        </p:nvSpPr>
        <p:spPr>
          <a:xfrm>
            <a:off x="2640330" y="3474720"/>
            <a:ext cx="1725930" cy="640080"/>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13"/>
          <p:cNvSpPr/>
          <p:nvPr/>
        </p:nvSpPr>
        <p:spPr>
          <a:xfrm>
            <a:off x="2823210" y="3538728"/>
            <a:ext cx="136017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900"/>
              <a:buFont typeface="Inter"/>
              <a:buNone/>
            </a:pPr>
            <a:r>
              <a:rPr b="1" i="0" lang="en-US" sz="900" u="none" cap="none" strike="noStrike">
                <a:solidFill>
                  <a:srgbClr val="E8339A"/>
                </a:solidFill>
                <a:latin typeface="Inter"/>
                <a:ea typeface="Inter"/>
                <a:cs typeface="Inter"/>
                <a:sym typeface="Inter"/>
              </a:rPr>
              <a:t>02</a:t>
            </a:r>
            <a:endParaRPr b="0" i="0" sz="900" u="none" cap="none" strike="noStrike">
              <a:solidFill>
                <a:schemeClr val="dk1"/>
              </a:solidFill>
              <a:latin typeface="Calibri"/>
              <a:ea typeface="Calibri"/>
              <a:cs typeface="Calibri"/>
              <a:sym typeface="Calibri"/>
            </a:endParaRPr>
          </a:p>
        </p:txBody>
      </p:sp>
      <p:sp>
        <p:nvSpPr>
          <p:cNvPr id="239" name="Google Shape;239;p13"/>
          <p:cNvSpPr/>
          <p:nvPr/>
        </p:nvSpPr>
        <p:spPr>
          <a:xfrm>
            <a:off x="2823200" y="3749050"/>
            <a:ext cx="1451700" cy="365700"/>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FFFFFF"/>
              </a:buClr>
              <a:buSzPts val="1150"/>
              <a:buFont typeface="Inter"/>
              <a:buNone/>
            </a:pPr>
            <a:r>
              <a:rPr b="0" i="0" lang="en-US" sz="1000" u="none" cap="none" strike="noStrike">
                <a:solidFill>
                  <a:srgbClr val="FFFFFF"/>
                </a:solidFill>
                <a:latin typeface="Inter"/>
                <a:ea typeface="Inter"/>
                <a:cs typeface="Inter"/>
                <a:sym typeface="Inter"/>
              </a:rPr>
              <a:t>You correct the </a:t>
            </a:r>
            <a:r>
              <a:rPr lang="en-US" sz="1000">
                <a:solidFill>
                  <a:srgbClr val="FFFFFF"/>
                </a:solidFill>
                <a:latin typeface="Inter"/>
                <a:ea typeface="Inter"/>
                <a:cs typeface="Inter"/>
                <a:sym typeface="Inter"/>
              </a:rPr>
              <a:t>p</a:t>
            </a:r>
            <a:r>
              <a:rPr b="0" i="0" lang="en-US" sz="1000" u="none" cap="none" strike="noStrike">
                <a:solidFill>
                  <a:srgbClr val="FFFFFF"/>
                </a:solidFill>
                <a:latin typeface="Inter"/>
                <a:ea typeface="Inter"/>
                <a:cs typeface="Inter"/>
                <a:sym typeface="Inter"/>
              </a:rPr>
              <a:t>rompt</a:t>
            </a:r>
            <a:endParaRPr b="0" i="0" sz="1000" u="none" cap="none" strike="noStrike">
              <a:solidFill>
                <a:schemeClr val="dk1"/>
              </a:solidFill>
              <a:latin typeface="Calibri"/>
              <a:ea typeface="Calibri"/>
              <a:cs typeface="Calibri"/>
              <a:sym typeface="Calibri"/>
            </a:endParaRPr>
          </a:p>
        </p:txBody>
      </p:sp>
      <p:sp>
        <p:nvSpPr>
          <p:cNvPr id="240" name="Google Shape;240;p13"/>
          <p:cNvSpPr/>
          <p:nvPr/>
        </p:nvSpPr>
        <p:spPr>
          <a:xfrm>
            <a:off x="4430268" y="3474720"/>
            <a:ext cx="320040" cy="64008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E8339A"/>
              </a:buClr>
              <a:buSzPts val="2200"/>
              <a:buFont typeface="Inter"/>
              <a:buNone/>
            </a:pPr>
            <a:r>
              <a:rPr b="0" i="0" lang="en-US" sz="2200" u="none" cap="none" strike="noStrike">
                <a:solidFill>
                  <a:srgbClr val="E8339A"/>
                </a:solidFill>
                <a:latin typeface="Inter"/>
                <a:ea typeface="Inter"/>
                <a:cs typeface="Inter"/>
                <a:sym typeface="Inter"/>
              </a:rPr>
              <a:t>›</a:t>
            </a:r>
            <a:endParaRPr b="0" i="0" sz="2200" u="none" cap="none" strike="noStrike">
              <a:solidFill>
                <a:schemeClr val="dk1"/>
              </a:solidFill>
              <a:latin typeface="Calibri"/>
              <a:ea typeface="Calibri"/>
              <a:cs typeface="Calibri"/>
              <a:sym typeface="Calibri"/>
            </a:endParaRPr>
          </a:p>
        </p:txBody>
      </p:sp>
      <p:sp>
        <p:nvSpPr>
          <p:cNvPr id="241" name="Google Shape;241;p13"/>
          <p:cNvSpPr/>
          <p:nvPr/>
        </p:nvSpPr>
        <p:spPr>
          <a:xfrm>
            <a:off x="4777740" y="3474720"/>
            <a:ext cx="1725930" cy="640080"/>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13"/>
          <p:cNvSpPr/>
          <p:nvPr/>
        </p:nvSpPr>
        <p:spPr>
          <a:xfrm>
            <a:off x="4960620" y="3538728"/>
            <a:ext cx="136017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900"/>
              <a:buFont typeface="Inter"/>
              <a:buNone/>
            </a:pPr>
            <a:r>
              <a:rPr b="1" i="0" lang="en-US" sz="900" u="none" cap="none" strike="noStrike">
                <a:solidFill>
                  <a:srgbClr val="E8339A"/>
                </a:solidFill>
                <a:latin typeface="Inter"/>
                <a:ea typeface="Inter"/>
                <a:cs typeface="Inter"/>
                <a:sym typeface="Inter"/>
              </a:rPr>
              <a:t>03</a:t>
            </a:r>
            <a:endParaRPr b="0" i="0" sz="900" u="none" cap="none" strike="noStrike">
              <a:solidFill>
                <a:schemeClr val="dk1"/>
              </a:solidFill>
              <a:latin typeface="Calibri"/>
              <a:ea typeface="Calibri"/>
              <a:cs typeface="Calibri"/>
              <a:sym typeface="Calibri"/>
            </a:endParaRPr>
          </a:p>
        </p:txBody>
      </p:sp>
      <p:sp>
        <p:nvSpPr>
          <p:cNvPr id="243" name="Google Shape;243;p13"/>
          <p:cNvSpPr/>
          <p:nvPr/>
        </p:nvSpPr>
        <p:spPr>
          <a:xfrm>
            <a:off x="4960620" y="3749040"/>
            <a:ext cx="1360170" cy="365760"/>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FFFFFF"/>
              </a:buClr>
              <a:buSzPts val="1150"/>
              <a:buFont typeface="Inter"/>
              <a:buNone/>
            </a:pPr>
            <a:r>
              <a:rPr b="0" i="0" lang="en-US" sz="1000" u="none" cap="none" strike="noStrike">
                <a:solidFill>
                  <a:srgbClr val="FFFFFF"/>
                </a:solidFill>
                <a:latin typeface="Inter"/>
                <a:ea typeface="Inter"/>
                <a:cs typeface="Inter"/>
                <a:sym typeface="Inter"/>
              </a:rPr>
              <a:t>It happens again</a:t>
            </a:r>
            <a:endParaRPr b="0" i="0" sz="1000" u="none" cap="none" strike="noStrike">
              <a:solidFill>
                <a:schemeClr val="dk1"/>
              </a:solidFill>
              <a:latin typeface="Calibri"/>
              <a:ea typeface="Calibri"/>
              <a:cs typeface="Calibri"/>
              <a:sym typeface="Calibri"/>
            </a:endParaRPr>
          </a:p>
        </p:txBody>
      </p:sp>
      <p:sp>
        <p:nvSpPr>
          <p:cNvPr id="244" name="Google Shape;244;p13"/>
          <p:cNvSpPr/>
          <p:nvPr/>
        </p:nvSpPr>
        <p:spPr>
          <a:xfrm>
            <a:off x="6567678" y="3474720"/>
            <a:ext cx="320040" cy="64008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E8339A"/>
              </a:buClr>
              <a:buSzPts val="2200"/>
              <a:buFont typeface="Inter"/>
              <a:buNone/>
            </a:pPr>
            <a:r>
              <a:rPr b="0" i="0" lang="en-US" sz="2200" u="none" cap="none" strike="noStrike">
                <a:solidFill>
                  <a:srgbClr val="E8339A"/>
                </a:solidFill>
                <a:latin typeface="Inter"/>
                <a:ea typeface="Inter"/>
                <a:cs typeface="Inter"/>
                <a:sym typeface="Inter"/>
              </a:rPr>
              <a:t>›</a:t>
            </a:r>
            <a:endParaRPr b="0" i="0" sz="2200" u="none" cap="none" strike="noStrike">
              <a:solidFill>
                <a:schemeClr val="dk1"/>
              </a:solidFill>
              <a:latin typeface="Calibri"/>
              <a:ea typeface="Calibri"/>
              <a:cs typeface="Calibri"/>
              <a:sym typeface="Calibri"/>
            </a:endParaRPr>
          </a:p>
        </p:txBody>
      </p:sp>
      <p:sp>
        <p:nvSpPr>
          <p:cNvPr id="245" name="Google Shape;245;p13"/>
          <p:cNvSpPr/>
          <p:nvPr/>
        </p:nvSpPr>
        <p:spPr>
          <a:xfrm>
            <a:off x="6915150" y="3474720"/>
            <a:ext cx="1725930" cy="640080"/>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13"/>
          <p:cNvSpPr/>
          <p:nvPr/>
        </p:nvSpPr>
        <p:spPr>
          <a:xfrm>
            <a:off x="7098030" y="3538728"/>
            <a:ext cx="136017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900"/>
              <a:buFont typeface="Inter"/>
              <a:buNone/>
            </a:pPr>
            <a:r>
              <a:rPr b="1" i="0" lang="en-US" sz="900" u="none" cap="none" strike="noStrike">
                <a:solidFill>
                  <a:srgbClr val="E8339A"/>
                </a:solidFill>
                <a:latin typeface="Inter"/>
                <a:ea typeface="Inter"/>
                <a:cs typeface="Inter"/>
                <a:sym typeface="Inter"/>
              </a:rPr>
              <a:t>04</a:t>
            </a:r>
            <a:endParaRPr b="0" i="0" sz="900" u="none" cap="none" strike="noStrike">
              <a:solidFill>
                <a:schemeClr val="dk1"/>
              </a:solidFill>
              <a:latin typeface="Calibri"/>
              <a:ea typeface="Calibri"/>
              <a:cs typeface="Calibri"/>
              <a:sym typeface="Calibri"/>
            </a:endParaRPr>
          </a:p>
        </p:txBody>
      </p:sp>
      <p:sp>
        <p:nvSpPr>
          <p:cNvPr id="247" name="Google Shape;247;p13"/>
          <p:cNvSpPr/>
          <p:nvPr/>
        </p:nvSpPr>
        <p:spPr>
          <a:xfrm>
            <a:off x="7098030" y="3749040"/>
            <a:ext cx="1360170" cy="365760"/>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FFFFFF"/>
              </a:buClr>
              <a:buSzPts val="1150"/>
              <a:buFont typeface="Inter"/>
              <a:buNone/>
            </a:pPr>
            <a:r>
              <a:rPr b="0" i="0" lang="en-US" sz="1000" u="none" cap="none" strike="noStrike">
                <a:solidFill>
                  <a:srgbClr val="FFFFFF"/>
                </a:solidFill>
                <a:latin typeface="Inter"/>
                <a:ea typeface="Inter"/>
                <a:cs typeface="Inter"/>
                <a:sym typeface="Inter"/>
              </a:rPr>
              <a:t>Write the rule</a:t>
            </a:r>
            <a:endParaRPr b="0" i="0" sz="1000" u="none" cap="none" strike="noStrike">
              <a:solidFill>
                <a:schemeClr val="dk1"/>
              </a:solidFill>
              <a:latin typeface="Calibri"/>
              <a:ea typeface="Calibri"/>
              <a:cs typeface="Calibri"/>
              <a:sym typeface="Calibri"/>
            </a:endParaRPr>
          </a:p>
        </p:txBody>
      </p:sp>
      <p:sp>
        <p:nvSpPr>
          <p:cNvPr id="248" name="Google Shape;248;p13"/>
          <p:cNvSpPr/>
          <p:nvPr/>
        </p:nvSpPr>
        <p:spPr>
          <a:xfrm>
            <a:off x="502920" y="4224528"/>
            <a:ext cx="8138160" cy="36576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A8A8A8"/>
              </a:buClr>
              <a:buSzPts val="1100"/>
              <a:buFont typeface="Inter"/>
              <a:buNone/>
            </a:pPr>
            <a:r>
              <a:rPr b="0" i="1" lang="en-US" sz="1100" u="none" cap="none" strike="noStrike">
                <a:solidFill>
                  <a:srgbClr val="A8A8A8"/>
                </a:solidFill>
                <a:latin typeface="Inter"/>
                <a:ea typeface="Inter"/>
                <a:cs typeface="Inter"/>
                <a:sym typeface="Inter"/>
              </a:rPr>
              <a:t>The rules that stick come from something that actually went wrong, not from a pre-flight documentation exercise.</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53" name="Shape 253"/>
        <p:cNvGrpSpPr/>
        <p:nvPr/>
      </p:nvGrpSpPr>
      <p:grpSpPr>
        <a:xfrm>
          <a:off x="0" y="0"/>
          <a:ext cx="0" cy="0"/>
          <a:chOff x="0" y="0"/>
          <a:chExt cx="0" cy="0"/>
        </a:xfrm>
      </p:grpSpPr>
      <p:sp>
        <p:nvSpPr>
          <p:cNvPr id="254" name="Google Shape;254;p14"/>
          <p:cNvSpPr/>
          <p:nvPr/>
        </p:nvSpPr>
        <p:spPr>
          <a:xfrm>
            <a:off x="502920" y="292608"/>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BEST PRACTICES · WHAT</a:t>
            </a:r>
            <a:endParaRPr b="0" i="0" sz="750" u="none" cap="none" strike="noStrike">
              <a:solidFill>
                <a:schemeClr val="dk1"/>
              </a:solidFill>
              <a:latin typeface="Calibri"/>
              <a:ea typeface="Calibri"/>
              <a:cs typeface="Calibri"/>
              <a:sym typeface="Calibri"/>
            </a:endParaRPr>
          </a:p>
        </p:txBody>
      </p:sp>
      <p:sp>
        <p:nvSpPr>
          <p:cNvPr id="255" name="Google Shape;255;p14"/>
          <p:cNvSpPr/>
          <p:nvPr/>
        </p:nvSpPr>
        <p:spPr>
          <a:xfrm>
            <a:off x="502920" y="502920"/>
            <a:ext cx="8138160" cy="11430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600"/>
              <a:buFont typeface="Inter"/>
              <a:buNone/>
            </a:pPr>
            <a:r>
              <a:rPr b="0" i="0" lang="en-US" sz="2600" u="none" cap="none" strike="noStrike">
                <a:solidFill>
                  <a:srgbClr val="FFFFFF"/>
                </a:solidFill>
                <a:latin typeface="Inter"/>
                <a:ea typeface="Inter"/>
                <a:cs typeface="Inter"/>
                <a:sym typeface="Inter"/>
              </a:rPr>
              <a:t>Composable, concrete, and committed to git.</a:t>
            </a:r>
            <a:endParaRPr b="0" i="0" sz="2600" u="none" cap="none" strike="noStrike">
              <a:solidFill>
                <a:schemeClr val="dk1"/>
              </a:solidFill>
              <a:latin typeface="Calibri"/>
              <a:ea typeface="Calibri"/>
              <a:cs typeface="Calibri"/>
              <a:sym typeface="Calibri"/>
            </a:endParaRPr>
          </a:p>
        </p:txBody>
      </p:sp>
      <p:sp>
        <p:nvSpPr>
          <p:cNvPr id="256" name="Google Shape;256;p14"/>
          <p:cNvSpPr/>
          <p:nvPr/>
        </p:nvSpPr>
        <p:spPr>
          <a:xfrm>
            <a:off x="502920" y="1719072"/>
            <a:ext cx="109728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14"/>
          <p:cNvSpPr/>
          <p:nvPr/>
        </p:nvSpPr>
        <p:spPr>
          <a:xfrm>
            <a:off x="502920" y="1874520"/>
            <a:ext cx="3931920" cy="2514600"/>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14"/>
          <p:cNvSpPr/>
          <p:nvPr/>
        </p:nvSpPr>
        <p:spPr>
          <a:xfrm>
            <a:off x="502920" y="1874520"/>
            <a:ext cx="393192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 name="Google Shape;259;p14"/>
          <p:cNvSpPr/>
          <p:nvPr/>
        </p:nvSpPr>
        <p:spPr>
          <a:xfrm>
            <a:off x="731520" y="2075688"/>
            <a:ext cx="34747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DO</a:t>
            </a:r>
            <a:endParaRPr b="0" i="0" sz="750" u="none" cap="none" strike="noStrike">
              <a:solidFill>
                <a:schemeClr val="dk1"/>
              </a:solidFill>
              <a:latin typeface="Calibri"/>
              <a:ea typeface="Calibri"/>
              <a:cs typeface="Calibri"/>
              <a:sym typeface="Calibri"/>
            </a:endParaRPr>
          </a:p>
        </p:txBody>
      </p:sp>
      <p:sp>
        <p:nvSpPr>
          <p:cNvPr id="260" name="Google Shape;260;p14"/>
          <p:cNvSpPr/>
          <p:nvPr/>
        </p:nvSpPr>
        <p:spPr>
          <a:xfrm>
            <a:off x="731520" y="2350008"/>
            <a:ext cx="3474720" cy="1874520"/>
          </a:xfrm>
          <a:prstGeom prst="rect">
            <a:avLst/>
          </a:prstGeom>
          <a:noFill/>
          <a:ln>
            <a:noFill/>
          </a:ln>
        </p:spPr>
        <p:txBody>
          <a:bodyPr anchorCtr="0" anchor="t" bIns="0" lIns="0" spcFirstLastPara="1" rIns="0" wrap="square" tIns="0">
            <a:noAutofit/>
          </a:bodyPr>
          <a:lstStyle/>
          <a:p>
            <a:pPr indent="-342900" lvl="0" marL="342900" marR="0" rtl="0" algn="l">
              <a:lnSpc>
                <a:spcPct val="125000"/>
              </a:lnSpc>
              <a:spcBef>
                <a:spcPts val="0"/>
              </a:spcBef>
              <a:spcAft>
                <a:spcPts val="0"/>
              </a:spcAft>
              <a:buClr>
                <a:srgbClr val="FFFFFF"/>
              </a:buClr>
              <a:buSzPts val="1150"/>
              <a:buFont typeface="Inter"/>
              <a:buChar char="▪"/>
            </a:pPr>
            <a:r>
              <a:rPr b="0" i="0" lang="en-US" sz="1150" u="none" cap="none" strike="noStrike">
                <a:solidFill>
                  <a:srgbClr val="FFFFFF"/>
                </a:solidFill>
                <a:latin typeface="Inter"/>
                <a:ea typeface="Inter"/>
                <a:cs typeface="Inter"/>
                <a:sym typeface="Inter"/>
              </a:rPr>
              <a:t>Keep rules under 500 lines</a:t>
            </a:r>
            <a:endParaRPr b="0" i="0" sz="1150" u="none" cap="none" strike="noStrike">
              <a:solidFill>
                <a:schemeClr val="dk1"/>
              </a:solidFill>
              <a:latin typeface="Calibri"/>
              <a:ea typeface="Calibri"/>
              <a:cs typeface="Calibri"/>
              <a:sym typeface="Calibri"/>
            </a:endParaRPr>
          </a:p>
          <a:p>
            <a:pPr indent="-342900" lvl="0" marL="342900" marR="0" rtl="0" algn="l">
              <a:lnSpc>
                <a:spcPct val="125000"/>
              </a:lnSpc>
              <a:spcBef>
                <a:spcPts val="500"/>
              </a:spcBef>
              <a:spcAft>
                <a:spcPts val="0"/>
              </a:spcAft>
              <a:buClr>
                <a:srgbClr val="FFFFFF"/>
              </a:buClr>
              <a:buSzPts val="1150"/>
              <a:buFont typeface="Inter"/>
              <a:buChar char="▪"/>
            </a:pPr>
            <a:r>
              <a:rPr b="0" i="0" lang="en-US" sz="1150" u="none" cap="none" strike="noStrike">
                <a:solidFill>
                  <a:srgbClr val="FFFFFF"/>
                </a:solidFill>
                <a:latin typeface="Inter"/>
                <a:ea typeface="Inter"/>
                <a:cs typeface="Inter"/>
                <a:sym typeface="Inter"/>
              </a:rPr>
              <a:t>Split large rules into composable pieces</a:t>
            </a:r>
            <a:endParaRPr b="0" i="0" sz="1150" u="none" cap="none" strike="noStrike">
              <a:solidFill>
                <a:schemeClr val="dk1"/>
              </a:solidFill>
              <a:latin typeface="Calibri"/>
              <a:ea typeface="Calibri"/>
              <a:cs typeface="Calibri"/>
              <a:sym typeface="Calibri"/>
            </a:endParaRPr>
          </a:p>
          <a:p>
            <a:pPr indent="-342900" lvl="0" marL="342900" marR="0" rtl="0" algn="l">
              <a:lnSpc>
                <a:spcPct val="125000"/>
              </a:lnSpc>
              <a:spcBef>
                <a:spcPts val="500"/>
              </a:spcBef>
              <a:spcAft>
                <a:spcPts val="0"/>
              </a:spcAft>
              <a:buClr>
                <a:srgbClr val="FFFFFF"/>
              </a:buClr>
              <a:buSzPts val="1150"/>
              <a:buFont typeface="Inter"/>
              <a:buChar char="▪"/>
            </a:pPr>
            <a:r>
              <a:rPr b="0" i="0" lang="en-US" sz="1150" u="none" cap="none" strike="noStrike">
                <a:solidFill>
                  <a:srgbClr val="FFFFFF"/>
                </a:solidFill>
                <a:latin typeface="Inter"/>
                <a:ea typeface="Inter"/>
                <a:cs typeface="Inter"/>
                <a:sym typeface="Inter"/>
              </a:rPr>
              <a:t>Provide concrete examples or reference files</a:t>
            </a:r>
            <a:endParaRPr b="0" i="0" sz="1150" u="none" cap="none" strike="noStrike">
              <a:solidFill>
                <a:schemeClr val="dk1"/>
              </a:solidFill>
              <a:latin typeface="Calibri"/>
              <a:ea typeface="Calibri"/>
              <a:cs typeface="Calibri"/>
              <a:sym typeface="Calibri"/>
            </a:endParaRPr>
          </a:p>
          <a:p>
            <a:pPr indent="-342900" lvl="0" marL="342900" marR="0" rtl="0" algn="l">
              <a:lnSpc>
                <a:spcPct val="125000"/>
              </a:lnSpc>
              <a:spcBef>
                <a:spcPts val="500"/>
              </a:spcBef>
              <a:spcAft>
                <a:spcPts val="0"/>
              </a:spcAft>
              <a:buClr>
                <a:srgbClr val="FFFFFF"/>
              </a:buClr>
              <a:buSzPts val="1150"/>
              <a:buFont typeface="Inter"/>
              <a:buChar char="▪"/>
            </a:pPr>
            <a:r>
              <a:rPr b="0" i="0" lang="en-US" sz="1150" u="none" cap="none" strike="noStrike">
                <a:solidFill>
                  <a:srgbClr val="FFFFFF"/>
                </a:solidFill>
                <a:latin typeface="Inter"/>
                <a:ea typeface="Inter"/>
                <a:cs typeface="Inter"/>
                <a:sym typeface="Inter"/>
              </a:rPr>
              <a:t>Reference files (@filename.ts) rather than copy content</a:t>
            </a:r>
            <a:endParaRPr b="0" i="0" sz="1150" u="none" cap="none" strike="noStrike">
              <a:solidFill>
                <a:schemeClr val="dk1"/>
              </a:solidFill>
              <a:latin typeface="Calibri"/>
              <a:ea typeface="Calibri"/>
              <a:cs typeface="Calibri"/>
              <a:sym typeface="Calibri"/>
            </a:endParaRPr>
          </a:p>
          <a:p>
            <a:pPr indent="-342900" lvl="0" marL="342900" marR="0" rtl="0" algn="l">
              <a:lnSpc>
                <a:spcPct val="125000"/>
              </a:lnSpc>
              <a:spcBef>
                <a:spcPts val="500"/>
              </a:spcBef>
              <a:spcAft>
                <a:spcPts val="0"/>
              </a:spcAft>
              <a:buClr>
                <a:srgbClr val="FFFFFF"/>
              </a:buClr>
              <a:buSzPts val="1150"/>
              <a:buFont typeface="Inter"/>
              <a:buChar char="▪"/>
            </a:pPr>
            <a:r>
              <a:rPr b="0" i="0" lang="en-US" sz="1150" u="none" cap="none" strike="noStrike">
                <a:solidFill>
                  <a:srgbClr val="FFFFFF"/>
                </a:solidFill>
                <a:latin typeface="Inter"/>
                <a:ea typeface="Inter"/>
                <a:cs typeface="Inter"/>
                <a:sym typeface="Inter"/>
              </a:rPr>
              <a:t>Commit rules to git</a:t>
            </a:r>
            <a:endParaRPr b="0" i="0" sz="1150" u="none" cap="none" strike="noStrike">
              <a:solidFill>
                <a:schemeClr val="dk1"/>
              </a:solidFill>
              <a:latin typeface="Calibri"/>
              <a:ea typeface="Calibri"/>
              <a:cs typeface="Calibri"/>
              <a:sym typeface="Calibri"/>
            </a:endParaRPr>
          </a:p>
        </p:txBody>
      </p:sp>
      <p:sp>
        <p:nvSpPr>
          <p:cNvPr id="261" name="Google Shape;261;p14"/>
          <p:cNvSpPr/>
          <p:nvPr/>
        </p:nvSpPr>
        <p:spPr>
          <a:xfrm>
            <a:off x="4709160" y="1874520"/>
            <a:ext cx="3931920" cy="2514600"/>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p14"/>
          <p:cNvSpPr/>
          <p:nvPr/>
        </p:nvSpPr>
        <p:spPr>
          <a:xfrm>
            <a:off x="4937760" y="2075688"/>
            <a:ext cx="34747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1" i="0" lang="en-US" sz="750" u="none" cap="none" strike="noStrike">
                <a:solidFill>
                  <a:srgbClr val="A8A8A8"/>
                </a:solidFill>
                <a:latin typeface="Inter"/>
                <a:ea typeface="Inter"/>
                <a:cs typeface="Inter"/>
                <a:sym typeface="Inter"/>
              </a:rPr>
              <a:t>DON'T</a:t>
            </a:r>
            <a:endParaRPr b="0" i="0" sz="750" u="none" cap="none" strike="noStrike">
              <a:solidFill>
                <a:schemeClr val="dk1"/>
              </a:solidFill>
              <a:latin typeface="Calibri"/>
              <a:ea typeface="Calibri"/>
              <a:cs typeface="Calibri"/>
              <a:sym typeface="Calibri"/>
            </a:endParaRPr>
          </a:p>
        </p:txBody>
      </p:sp>
      <p:sp>
        <p:nvSpPr>
          <p:cNvPr id="263" name="Google Shape;263;p14"/>
          <p:cNvSpPr/>
          <p:nvPr/>
        </p:nvSpPr>
        <p:spPr>
          <a:xfrm>
            <a:off x="4937760" y="2350008"/>
            <a:ext cx="3474720" cy="1874520"/>
          </a:xfrm>
          <a:prstGeom prst="rect">
            <a:avLst/>
          </a:prstGeom>
          <a:noFill/>
          <a:ln>
            <a:noFill/>
          </a:ln>
        </p:spPr>
        <p:txBody>
          <a:bodyPr anchorCtr="0" anchor="t" bIns="0" lIns="0" spcFirstLastPara="1" rIns="0" wrap="square" tIns="0">
            <a:noAutofit/>
          </a:bodyPr>
          <a:lstStyle/>
          <a:p>
            <a:pPr indent="-342900" lvl="0" marL="342900" marR="0" rtl="0" algn="l">
              <a:lnSpc>
                <a:spcPct val="125000"/>
              </a:lnSpc>
              <a:spcBef>
                <a:spcPts val="0"/>
              </a:spcBef>
              <a:spcAft>
                <a:spcPts val="0"/>
              </a:spcAft>
              <a:buClr>
                <a:srgbClr val="A8A8A8"/>
              </a:buClr>
              <a:buSzPts val="1150"/>
              <a:buFont typeface="Inter"/>
              <a:buChar char="▪"/>
            </a:pPr>
            <a:r>
              <a:rPr b="0" i="0" lang="en-US" sz="1150" u="none" cap="none" strike="noStrike">
                <a:solidFill>
                  <a:srgbClr val="A8A8A8"/>
                </a:solidFill>
                <a:latin typeface="Inter"/>
                <a:ea typeface="Inter"/>
                <a:cs typeface="Inter"/>
                <a:sym typeface="Inter"/>
              </a:rPr>
              <a:t>Paste entire style guides</a:t>
            </a:r>
            <a:endParaRPr b="0" i="0" sz="1150" u="none" cap="none" strike="noStrike">
              <a:solidFill>
                <a:schemeClr val="dk1"/>
              </a:solidFill>
              <a:latin typeface="Calibri"/>
              <a:ea typeface="Calibri"/>
              <a:cs typeface="Calibri"/>
              <a:sym typeface="Calibri"/>
            </a:endParaRPr>
          </a:p>
          <a:p>
            <a:pPr indent="-342900" lvl="0" marL="342900" marR="0" rtl="0" algn="l">
              <a:lnSpc>
                <a:spcPct val="125000"/>
              </a:lnSpc>
              <a:spcBef>
                <a:spcPts val="500"/>
              </a:spcBef>
              <a:spcAft>
                <a:spcPts val="0"/>
              </a:spcAft>
              <a:buClr>
                <a:srgbClr val="A8A8A8"/>
              </a:buClr>
              <a:buSzPts val="1150"/>
              <a:buFont typeface="Inter"/>
              <a:buChar char="▪"/>
            </a:pPr>
            <a:r>
              <a:rPr b="0" i="0" lang="en-US" sz="1150" u="none" cap="none" strike="noStrike">
                <a:solidFill>
                  <a:srgbClr val="A8A8A8"/>
                </a:solidFill>
                <a:latin typeface="Inter"/>
                <a:ea typeface="Inter"/>
                <a:cs typeface="Inter"/>
                <a:sym typeface="Inter"/>
              </a:rPr>
              <a:t>Document every CLI command</a:t>
            </a:r>
            <a:endParaRPr b="0" i="0" sz="1150" u="none" cap="none" strike="noStrike">
              <a:solidFill>
                <a:schemeClr val="dk1"/>
              </a:solidFill>
              <a:latin typeface="Calibri"/>
              <a:ea typeface="Calibri"/>
              <a:cs typeface="Calibri"/>
              <a:sym typeface="Calibri"/>
            </a:endParaRPr>
          </a:p>
          <a:p>
            <a:pPr indent="-342900" lvl="0" marL="342900" marR="0" rtl="0" algn="l">
              <a:lnSpc>
                <a:spcPct val="125000"/>
              </a:lnSpc>
              <a:spcBef>
                <a:spcPts val="500"/>
              </a:spcBef>
              <a:spcAft>
                <a:spcPts val="0"/>
              </a:spcAft>
              <a:buClr>
                <a:srgbClr val="A8A8A8"/>
              </a:buClr>
              <a:buSzPts val="1150"/>
              <a:buFont typeface="Inter"/>
              <a:buChar char="▪"/>
            </a:pPr>
            <a:r>
              <a:rPr b="0" i="0" lang="en-US" sz="1150" u="none" cap="none" strike="noStrike">
                <a:solidFill>
                  <a:srgbClr val="A8A8A8"/>
                </a:solidFill>
                <a:latin typeface="Inter"/>
                <a:ea typeface="Inter"/>
                <a:cs typeface="Inter"/>
                <a:sym typeface="Inter"/>
              </a:rPr>
              <a:t>Add rules for things that happen once a month</a:t>
            </a:r>
            <a:endParaRPr b="0" i="0" sz="1150" u="none" cap="none" strike="noStrike">
              <a:solidFill>
                <a:schemeClr val="dk1"/>
              </a:solidFill>
              <a:latin typeface="Calibri"/>
              <a:ea typeface="Calibri"/>
              <a:cs typeface="Calibri"/>
              <a:sym typeface="Calibri"/>
            </a:endParaRPr>
          </a:p>
          <a:p>
            <a:pPr indent="-342900" lvl="0" marL="342900" marR="0" rtl="0" algn="l">
              <a:lnSpc>
                <a:spcPct val="125000"/>
              </a:lnSpc>
              <a:spcBef>
                <a:spcPts val="500"/>
              </a:spcBef>
              <a:spcAft>
                <a:spcPts val="0"/>
              </a:spcAft>
              <a:buClr>
                <a:srgbClr val="A8A8A8"/>
              </a:buClr>
              <a:buSzPts val="1150"/>
              <a:buFont typeface="Inter"/>
              <a:buChar char="▪"/>
            </a:pPr>
            <a:r>
              <a:rPr b="0" i="0" lang="en-US" sz="1150" u="none" cap="none" strike="noStrike">
                <a:solidFill>
                  <a:srgbClr val="A8A8A8"/>
                </a:solidFill>
                <a:latin typeface="Inter"/>
                <a:ea typeface="Inter"/>
                <a:cs typeface="Inter"/>
                <a:sym typeface="Inter"/>
              </a:rPr>
              <a:t>Copy code snippets that will go stale</a:t>
            </a:r>
            <a:endParaRPr b="0" i="0" sz="1150" u="none" cap="none" strike="noStrike">
              <a:solidFill>
                <a:schemeClr val="dk1"/>
              </a:solidFill>
              <a:latin typeface="Calibri"/>
              <a:ea typeface="Calibri"/>
              <a:cs typeface="Calibri"/>
              <a:sym typeface="Calibri"/>
            </a:endParaRPr>
          </a:p>
          <a:p>
            <a:pPr indent="-342900" lvl="0" marL="342900" marR="0" rtl="0" algn="l">
              <a:lnSpc>
                <a:spcPct val="125000"/>
              </a:lnSpc>
              <a:spcBef>
                <a:spcPts val="500"/>
              </a:spcBef>
              <a:spcAft>
                <a:spcPts val="0"/>
              </a:spcAft>
              <a:buClr>
                <a:srgbClr val="A8A8A8"/>
              </a:buClr>
              <a:buSzPts val="1150"/>
              <a:buFont typeface="Inter"/>
              <a:buChar char="▪"/>
            </a:pPr>
            <a:r>
              <a:rPr b="0" i="0" lang="en-US" sz="1150" u="none" cap="none" strike="noStrike">
                <a:solidFill>
                  <a:srgbClr val="A8A8A8"/>
                </a:solidFill>
                <a:latin typeface="Inter"/>
                <a:ea typeface="Inter"/>
                <a:cs typeface="Inter"/>
                <a:sym typeface="Inter"/>
              </a:rPr>
              <a:t>Keep rules only on your local machine</a:t>
            </a:r>
            <a:endParaRPr b="0" i="0" sz="1150" u="none" cap="none" strike="noStrike">
              <a:solidFill>
                <a:schemeClr val="dk1"/>
              </a:solidFill>
              <a:latin typeface="Calibri"/>
              <a:ea typeface="Calibri"/>
              <a:cs typeface="Calibri"/>
              <a:sym typeface="Calibri"/>
            </a:endParaRPr>
          </a:p>
        </p:txBody>
      </p:sp>
      <p:sp>
        <p:nvSpPr>
          <p:cNvPr id="264" name="Google Shape;264;p14"/>
          <p:cNvSpPr/>
          <p:nvPr/>
        </p:nvSpPr>
        <p:spPr>
          <a:xfrm>
            <a:off x="502920" y="4498848"/>
            <a:ext cx="813816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050"/>
              <a:buFont typeface="Inter"/>
              <a:buNone/>
            </a:pPr>
            <a:r>
              <a:rPr b="0" i="1" lang="en-US" sz="1050" u="none" cap="none" strike="noStrike">
                <a:solidFill>
                  <a:srgbClr val="A8A8A8"/>
                </a:solidFill>
                <a:latin typeface="Inter"/>
                <a:ea typeface="Inter"/>
                <a:cs typeface="Inter"/>
                <a:sym typeface="Inter"/>
              </a:rPr>
              <a:t>A rule that references @service-template.ts stays current as the template evolves. A rule that copies the template's code goes stale the moment someone edits it.</a:t>
            </a:r>
            <a:endParaRPr b="0" i="0" sz="1050" u="none" cap="none" strike="noStrike">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69" name="Shape 269"/>
        <p:cNvGrpSpPr/>
        <p:nvPr/>
      </p:nvGrpSpPr>
      <p:grpSpPr>
        <a:xfrm>
          <a:off x="0" y="0"/>
          <a:ext cx="0" cy="0"/>
          <a:chOff x="0" y="0"/>
          <a:chExt cx="0" cy="0"/>
        </a:xfrm>
      </p:grpSpPr>
      <p:sp>
        <p:nvSpPr>
          <p:cNvPr id="270" name="Google Shape;270;p15"/>
          <p:cNvSpPr/>
          <p:nvPr/>
        </p:nvSpPr>
        <p:spPr>
          <a:xfrm>
            <a:off x="502920" y="292608"/>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LIVE WALKTHROUGH</a:t>
            </a:r>
            <a:endParaRPr b="0" i="0" sz="750" u="none" cap="none" strike="noStrike">
              <a:solidFill>
                <a:schemeClr val="dk1"/>
              </a:solidFill>
              <a:latin typeface="Calibri"/>
              <a:ea typeface="Calibri"/>
              <a:cs typeface="Calibri"/>
              <a:sym typeface="Calibri"/>
            </a:endParaRPr>
          </a:p>
        </p:txBody>
      </p:sp>
      <p:sp>
        <p:nvSpPr>
          <p:cNvPr id="271" name="Google Shape;271;p15"/>
          <p:cNvSpPr/>
          <p:nvPr/>
        </p:nvSpPr>
        <p:spPr>
          <a:xfrm>
            <a:off x="502920" y="502920"/>
            <a:ext cx="8138160" cy="11430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600"/>
              <a:buFont typeface="Inter"/>
              <a:buNone/>
            </a:pPr>
            <a:r>
              <a:rPr b="0" i="0" lang="en-US" sz="2600" u="none" cap="none" strike="noStrike">
                <a:solidFill>
                  <a:srgbClr val="FFFFFF"/>
                </a:solidFill>
                <a:latin typeface="Inter"/>
                <a:ea typeface="Inter"/>
                <a:cs typeface="Inter"/>
                <a:sym typeface="Inter"/>
              </a:rPr>
              <a:t>Drafting a rule against the demo project.</a:t>
            </a:r>
            <a:endParaRPr b="0" i="0" sz="2600" u="none" cap="none" strike="noStrike">
              <a:solidFill>
                <a:schemeClr val="dk1"/>
              </a:solidFill>
              <a:latin typeface="Calibri"/>
              <a:ea typeface="Calibri"/>
              <a:cs typeface="Calibri"/>
              <a:sym typeface="Calibri"/>
            </a:endParaRPr>
          </a:p>
        </p:txBody>
      </p:sp>
      <p:sp>
        <p:nvSpPr>
          <p:cNvPr id="272" name="Google Shape;272;p15"/>
          <p:cNvSpPr/>
          <p:nvPr/>
        </p:nvSpPr>
        <p:spPr>
          <a:xfrm>
            <a:off x="502920" y="1719072"/>
            <a:ext cx="109728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15"/>
          <p:cNvSpPr/>
          <p:nvPr/>
        </p:nvSpPr>
        <p:spPr>
          <a:xfrm>
            <a:off x="502920" y="1874520"/>
            <a:ext cx="420624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STEPS</a:t>
            </a:r>
            <a:endParaRPr b="0" i="0" sz="750" u="none" cap="none" strike="noStrike">
              <a:solidFill>
                <a:schemeClr val="dk1"/>
              </a:solidFill>
              <a:latin typeface="Calibri"/>
              <a:ea typeface="Calibri"/>
              <a:cs typeface="Calibri"/>
              <a:sym typeface="Calibri"/>
            </a:endParaRPr>
          </a:p>
        </p:txBody>
      </p:sp>
      <p:sp>
        <p:nvSpPr>
          <p:cNvPr id="274" name="Google Shape;274;p15"/>
          <p:cNvSpPr/>
          <p:nvPr/>
        </p:nvSpPr>
        <p:spPr>
          <a:xfrm>
            <a:off x="502920" y="2167128"/>
            <a:ext cx="4206240" cy="283464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E8339A"/>
              </a:buClr>
              <a:buSzPts val="1100"/>
              <a:buFont typeface="Inter"/>
              <a:buNone/>
            </a:pPr>
            <a:r>
              <a:rPr b="1" i="0" lang="en-US" sz="1100" u="none" cap="none" strike="noStrike">
                <a:solidFill>
                  <a:srgbClr val="E8339A"/>
                </a:solidFill>
                <a:latin typeface="Inter"/>
                <a:ea typeface="Inter"/>
                <a:cs typeface="Inter"/>
                <a:sym typeface="Inter"/>
              </a:rPr>
              <a:t>01   </a:t>
            </a:r>
            <a:r>
              <a:rPr b="0" i="0" lang="en-US" sz="1100" u="none" cap="none" strike="noStrike">
                <a:solidFill>
                  <a:srgbClr val="FFFFFF"/>
                </a:solidFill>
                <a:latin typeface="Inter"/>
                <a:ea typeface="Inter"/>
                <a:cs typeface="Inter"/>
                <a:sym typeface="Inter"/>
              </a:rPr>
              <a:t>Spend 2 minutes on repo conventions the AI should know: naming, forbidden patterns, test framework.</a:t>
            </a:r>
            <a:endParaRPr b="0" i="0" sz="1100" u="none" cap="none" strike="noStrike">
              <a:solidFill>
                <a:schemeClr val="dk1"/>
              </a:solidFill>
              <a:latin typeface="Calibri"/>
              <a:ea typeface="Calibri"/>
              <a:cs typeface="Calibri"/>
              <a:sym typeface="Calibri"/>
            </a:endParaRPr>
          </a:p>
          <a:p>
            <a:pPr indent="0" lvl="0" marL="0" marR="0" rtl="0" algn="l">
              <a:lnSpc>
                <a:spcPct val="130000"/>
              </a:lnSpc>
              <a:spcBef>
                <a:spcPts val="800"/>
              </a:spcBef>
              <a:spcAft>
                <a:spcPts val="0"/>
              </a:spcAft>
              <a:buClr>
                <a:srgbClr val="E8339A"/>
              </a:buClr>
              <a:buSzPts val="1100"/>
              <a:buFont typeface="Inter"/>
              <a:buNone/>
            </a:pPr>
            <a:r>
              <a:rPr b="1" i="0" lang="en-US" sz="1100" u="none" cap="none" strike="noStrike">
                <a:solidFill>
                  <a:srgbClr val="E8339A"/>
                </a:solidFill>
                <a:latin typeface="Inter"/>
                <a:ea typeface="Inter"/>
                <a:cs typeface="Inter"/>
                <a:sym typeface="Inter"/>
              </a:rPr>
              <a:t>02   </a:t>
            </a:r>
            <a:r>
              <a:rPr b="0" i="0" lang="en-US" sz="1100" u="none" cap="none" strike="noStrike">
                <a:solidFill>
                  <a:srgbClr val="FFFFFF"/>
                </a:solidFill>
                <a:latin typeface="Inter"/>
                <a:ea typeface="Inter"/>
                <a:cs typeface="Inter"/>
                <a:sym typeface="Inter"/>
              </a:rPr>
              <a:t>Pick one always-apply rule and one domain-specific rule.</a:t>
            </a:r>
            <a:endParaRPr b="0" i="0" sz="1100" u="none" cap="none" strike="noStrike">
              <a:solidFill>
                <a:schemeClr val="dk1"/>
              </a:solidFill>
              <a:latin typeface="Calibri"/>
              <a:ea typeface="Calibri"/>
              <a:cs typeface="Calibri"/>
              <a:sym typeface="Calibri"/>
            </a:endParaRPr>
          </a:p>
          <a:p>
            <a:pPr indent="0" lvl="0" marL="0" marR="0" rtl="0" algn="l">
              <a:lnSpc>
                <a:spcPct val="130000"/>
              </a:lnSpc>
              <a:spcBef>
                <a:spcPts val="800"/>
              </a:spcBef>
              <a:spcAft>
                <a:spcPts val="0"/>
              </a:spcAft>
              <a:buClr>
                <a:srgbClr val="E8339A"/>
              </a:buClr>
              <a:buSzPts val="1100"/>
              <a:buFont typeface="Inter"/>
              <a:buNone/>
            </a:pPr>
            <a:r>
              <a:rPr b="1" i="0" lang="en-US" sz="1100" u="none" cap="none" strike="noStrike">
                <a:solidFill>
                  <a:srgbClr val="E8339A"/>
                </a:solidFill>
                <a:latin typeface="Inter"/>
                <a:ea typeface="Inter"/>
                <a:cs typeface="Inter"/>
                <a:sym typeface="Inter"/>
              </a:rPr>
              <a:t>03   </a:t>
            </a:r>
            <a:r>
              <a:rPr b="0" i="0" lang="en-US" sz="1100" u="none" cap="none" strike="noStrike">
                <a:solidFill>
                  <a:srgbClr val="FFFFFF"/>
                </a:solidFill>
                <a:latin typeface="Inter"/>
                <a:ea typeface="Inter"/>
                <a:cs typeface="Inter"/>
                <a:sym typeface="Inter"/>
              </a:rPr>
              <a:t>Draft both live using /create-rule in Agent chat.</a:t>
            </a:r>
            <a:endParaRPr b="0" i="0" sz="1100" u="none" cap="none" strike="noStrike">
              <a:solidFill>
                <a:schemeClr val="dk1"/>
              </a:solidFill>
              <a:latin typeface="Calibri"/>
              <a:ea typeface="Calibri"/>
              <a:cs typeface="Calibri"/>
              <a:sym typeface="Calibri"/>
            </a:endParaRPr>
          </a:p>
          <a:p>
            <a:pPr indent="0" lvl="0" marL="0" marR="0" rtl="0" algn="l">
              <a:lnSpc>
                <a:spcPct val="130000"/>
              </a:lnSpc>
              <a:spcBef>
                <a:spcPts val="800"/>
              </a:spcBef>
              <a:spcAft>
                <a:spcPts val="0"/>
              </a:spcAft>
              <a:buClr>
                <a:srgbClr val="E8339A"/>
              </a:buClr>
              <a:buSzPts val="1100"/>
              <a:buFont typeface="Inter"/>
              <a:buNone/>
            </a:pPr>
            <a:r>
              <a:rPr b="1" i="0" lang="en-US" sz="1100" u="none" cap="none" strike="noStrike">
                <a:solidFill>
                  <a:srgbClr val="E8339A"/>
                </a:solidFill>
                <a:latin typeface="Inter"/>
                <a:ea typeface="Inter"/>
                <a:cs typeface="Inter"/>
                <a:sym typeface="Inter"/>
              </a:rPr>
              <a:t>04   </a:t>
            </a:r>
            <a:r>
              <a:rPr b="0" i="0" lang="en-US" sz="1100" u="none" cap="none" strike="noStrike">
                <a:solidFill>
                  <a:srgbClr val="FFFFFF"/>
                </a:solidFill>
                <a:latin typeface="Inter"/>
                <a:ea typeface="Inter"/>
                <a:cs typeface="Inter"/>
                <a:sym typeface="Inter"/>
              </a:rPr>
              <a:t>Open Settings &gt; Rules, Commands to confirm the new rules are listed.</a:t>
            </a:r>
            <a:endParaRPr b="0" i="0" sz="1100" u="none" cap="none" strike="noStrike">
              <a:solidFill>
                <a:schemeClr val="dk1"/>
              </a:solidFill>
              <a:latin typeface="Calibri"/>
              <a:ea typeface="Calibri"/>
              <a:cs typeface="Calibri"/>
              <a:sym typeface="Calibri"/>
            </a:endParaRPr>
          </a:p>
          <a:p>
            <a:pPr indent="0" lvl="0" marL="0" marR="0" rtl="0" algn="l">
              <a:lnSpc>
                <a:spcPct val="130000"/>
              </a:lnSpc>
              <a:spcBef>
                <a:spcPts val="800"/>
              </a:spcBef>
              <a:spcAft>
                <a:spcPts val="0"/>
              </a:spcAft>
              <a:buClr>
                <a:srgbClr val="E8339A"/>
              </a:buClr>
              <a:buSzPts val="1100"/>
              <a:buFont typeface="Inter"/>
              <a:buNone/>
            </a:pPr>
            <a:r>
              <a:rPr b="1" i="0" lang="en-US" sz="1100" u="none" cap="none" strike="noStrike">
                <a:solidFill>
                  <a:srgbClr val="E8339A"/>
                </a:solidFill>
                <a:latin typeface="Inter"/>
                <a:ea typeface="Inter"/>
                <a:cs typeface="Inter"/>
                <a:sym typeface="Inter"/>
              </a:rPr>
              <a:t>05   </a:t>
            </a:r>
            <a:r>
              <a:rPr b="0" i="0" lang="en-US" sz="1100" u="none" cap="none" strike="noStrike">
                <a:solidFill>
                  <a:srgbClr val="FFFFFF"/>
                </a:solidFill>
                <a:latin typeface="Inter"/>
                <a:ea typeface="Inter"/>
                <a:cs typeface="Inter"/>
                <a:sym typeface="Inter"/>
              </a:rPr>
              <a:t>Run the prompt without the rule, then with it, and compare the output.</a:t>
            </a:r>
            <a:endParaRPr b="0" i="0" sz="1100" u="none" cap="none" strike="noStrike">
              <a:solidFill>
                <a:schemeClr val="dk1"/>
              </a:solidFill>
              <a:latin typeface="Calibri"/>
              <a:ea typeface="Calibri"/>
              <a:cs typeface="Calibri"/>
              <a:sym typeface="Calibri"/>
            </a:endParaRPr>
          </a:p>
        </p:txBody>
      </p:sp>
      <p:sp>
        <p:nvSpPr>
          <p:cNvPr id="275" name="Google Shape;275;p15"/>
          <p:cNvSpPr/>
          <p:nvPr/>
        </p:nvSpPr>
        <p:spPr>
          <a:xfrm>
            <a:off x="5029200" y="1874520"/>
            <a:ext cx="36118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THE PROMPT</a:t>
            </a:r>
            <a:endParaRPr b="0" i="0" sz="750" u="none" cap="none" strike="noStrike">
              <a:solidFill>
                <a:schemeClr val="dk1"/>
              </a:solidFill>
              <a:latin typeface="Calibri"/>
              <a:ea typeface="Calibri"/>
              <a:cs typeface="Calibri"/>
              <a:sym typeface="Calibri"/>
            </a:endParaRPr>
          </a:p>
        </p:txBody>
      </p:sp>
      <p:sp>
        <p:nvSpPr>
          <p:cNvPr id="276" name="Google Shape;276;p15"/>
          <p:cNvSpPr/>
          <p:nvPr/>
        </p:nvSpPr>
        <p:spPr>
          <a:xfrm>
            <a:off x="5029200" y="2167128"/>
            <a:ext cx="3611880" cy="1005840"/>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 name="Google Shape;277;p15"/>
          <p:cNvSpPr/>
          <p:nvPr/>
        </p:nvSpPr>
        <p:spPr>
          <a:xfrm>
            <a:off x="5029200" y="2167128"/>
            <a:ext cx="361188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15"/>
          <p:cNvSpPr/>
          <p:nvPr/>
        </p:nvSpPr>
        <p:spPr>
          <a:xfrm>
            <a:off x="5230368" y="2240280"/>
            <a:ext cx="3209544" cy="86868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100"/>
              <a:buFont typeface="Inter"/>
              <a:buNone/>
            </a:pPr>
            <a:r>
              <a:rPr b="0" i="1" lang="en-US" sz="1100" u="none" cap="none" strike="noStrike">
                <a:solidFill>
                  <a:srgbClr val="FFFFFF"/>
                </a:solidFill>
                <a:latin typeface="Inter"/>
                <a:ea typeface="Inter"/>
                <a:cs typeface="Inter"/>
                <a:sym typeface="Inter"/>
              </a:rPr>
              <a:t>"Add a POST /standups endpoint that validates the request body has a name (string), a date in YYYY-MM-DD format, and content (string)."</a:t>
            </a:r>
            <a:endParaRPr b="0" i="0" sz="1100" u="none" cap="none" strike="noStrike">
              <a:solidFill>
                <a:schemeClr val="dk1"/>
              </a:solidFill>
              <a:latin typeface="Calibri"/>
              <a:ea typeface="Calibri"/>
              <a:cs typeface="Calibri"/>
              <a:sym typeface="Calibri"/>
            </a:endParaRPr>
          </a:p>
        </p:txBody>
      </p:sp>
      <p:sp>
        <p:nvSpPr>
          <p:cNvPr id="279" name="Google Shape;279;p15"/>
          <p:cNvSpPr/>
          <p:nvPr/>
        </p:nvSpPr>
        <p:spPr>
          <a:xfrm>
            <a:off x="5029200" y="3291840"/>
            <a:ext cx="3611880" cy="1600200"/>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15"/>
          <p:cNvSpPr/>
          <p:nvPr/>
        </p:nvSpPr>
        <p:spPr>
          <a:xfrm>
            <a:off x="5230368" y="3419856"/>
            <a:ext cx="3209544"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1" i="0" lang="en-US" sz="750" u="none" cap="none" strike="noStrike">
                <a:solidFill>
                  <a:srgbClr val="A8A8A8"/>
                </a:solidFill>
                <a:latin typeface="Inter"/>
                <a:ea typeface="Inter"/>
                <a:cs typeface="Inter"/>
                <a:sym typeface="Inter"/>
              </a:rPr>
              <a:t>WITHOUT THE RULE</a:t>
            </a:r>
            <a:endParaRPr b="0" i="0" sz="750" u="none" cap="none" strike="noStrike">
              <a:solidFill>
                <a:schemeClr val="dk1"/>
              </a:solidFill>
              <a:latin typeface="Calibri"/>
              <a:ea typeface="Calibri"/>
              <a:cs typeface="Calibri"/>
              <a:sym typeface="Calibri"/>
            </a:endParaRPr>
          </a:p>
        </p:txBody>
      </p:sp>
      <p:sp>
        <p:nvSpPr>
          <p:cNvPr id="281" name="Google Shape;281;p15"/>
          <p:cNvSpPr/>
          <p:nvPr/>
        </p:nvSpPr>
        <p:spPr>
          <a:xfrm>
            <a:off x="5230368" y="3621024"/>
            <a:ext cx="3209544" cy="457200"/>
          </a:xfrm>
          <a:prstGeom prst="rect">
            <a:avLst/>
          </a:prstGeom>
          <a:noFill/>
          <a:ln>
            <a:noFill/>
          </a:ln>
        </p:spPr>
        <p:txBody>
          <a:bodyPr anchorCtr="0" anchor="ctr" bIns="0" lIns="0" spcFirstLastPara="1" rIns="0" wrap="square" tIns="0">
            <a:noAutofit/>
          </a:bodyPr>
          <a:lstStyle/>
          <a:p>
            <a:pPr indent="0" lvl="0" marL="0" marR="0" rtl="0" algn="l">
              <a:lnSpc>
                <a:spcPct val="125000"/>
              </a:lnSpc>
              <a:spcBef>
                <a:spcPts val="0"/>
              </a:spcBef>
              <a:spcAft>
                <a:spcPts val="0"/>
              </a:spcAft>
              <a:buClr>
                <a:srgbClr val="FFFFFF"/>
              </a:buClr>
              <a:buSzPts val="1050"/>
              <a:buFont typeface="Inter"/>
              <a:buNone/>
            </a:pPr>
            <a:r>
              <a:rPr b="0" i="0" lang="en-US" sz="1050" u="none" cap="none" strike="noStrike">
                <a:solidFill>
                  <a:srgbClr val="FFFFFF"/>
                </a:solidFill>
                <a:latin typeface="Inter"/>
                <a:ea typeface="Inter"/>
                <a:cs typeface="Inter"/>
                <a:sym typeface="Inter"/>
              </a:rPr>
              <a:t>Manual if (!body.name) checks, hand-rolled date parsing, no inferred types.</a:t>
            </a:r>
            <a:endParaRPr b="0" i="0" sz="1050" u="none" cap="none" strike="noStrike">
              <a:solidFill>
                <a:schemeClr val="dk1"/>
              </a:solidFill>
              <a:latin typeface="Calibri"/>
              <a:ea typeface="Calibri"/>
              <a:cs typeface="Calibri"/>
              <a:sym typeface="Calibri"/>
            </a:endParaRPr>
          </a:p>
        </p:txBody>
      </p:sp>
      <p:sp>
        <p:nvSpPr>
          <p:cNvPr id="282" name="Google Shape;282;p15"/>
          <p:cNvSpPr/>
          <p:nvPr/>
        </p:nvSpPr>
        <p:spPr>
          <a:xfrm>
            <a:off x="5230368" y="4160520"/>
            <a:ext cx="3209544"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WITH THE FILE-SCOPED RULE</a:t>
            </a:r>
            <a:endParaRPr b="0" i="0" sz="750" u="none" cap="none" strike="noStrike">
              <a:solidFill>
                <a:schemeClr val="dk1"/>
              </a:solidFill>
              <a:latin typeface="Calibri"/>
              <a:ea typeface="Calibri"/>
              <a:cs typeface="Calibri"/>
              <a:sym typeface="Calibri"/>
            </a:endParaRPr>
          </a:p>
        </p:txBody>
      </p:sp>
      <p:sp>
        <p:nvSpPr>
          <p:cNvPr id="283" name="Google Shape;283;p15"/>
          <p:cNvSpPr/>
          <p:nvPr/>
        </p:nvSpPr>
        <p:spPr>
          <a:xfrm>
            <a:off x="5230368" y="4370832"/>
            <a:ext cx="3209544" cy="502920"/>
          </a:xfrm>
          <a:prstGeom prst="rect">
            <a:avLst/>
          </a:prstGeom>
          <a:noFill/>
          <a:ln>
            <a:noFill/>
          </a:ln>
        </p:spPr>
        <p:txBody>
          <a:bodyPr anchorCtr="0" anchor="ctr" bIns="0" lIns="0" spcFirstLastPara="1" rIns="0" wrap="square" tIns="0">
            <a:noAutofit/>
          </a:bodyPr>
          <a:lstStyle/>
          <a:p>
            <a:pPr indent="0" lvl="0" marL="0" marR="0" rtl="0" algn="l">
              <a:lnSpc>
                <a:spcPct val="125000"/>
              </a:lnSpc>
              <a:spcBef>
                <a:spcPts val="0"/>
              </a:spcBef>
              <a:spcAft>
                <a:spcPts val="0"/>
              </a:spcAft>
              <a:buClr>
                <a:srgbClr val="FFFFFF"/>
              </a:buClr>
              <a:buSzPts val="1050"/>
              <a:buFont typeface="Inter"/>
              <a:buNone/>
            </a:pPr>
            <a:r>
              <a:rPr b="0" i="0" lang="en-US" sz="1050" u="none" cap="none" strike="noStrike">
                <a:solidFill>
                  <a:srgbClr val="FFFFFF"/>
                </a:solidFill>
                <a:latin typeface="Inter"/>
                <a:ea typeface="Inter"/>
                <a:cs typeface="Inter"/>
                <a:sym typeface="Inter"/>
              </a:rPr>
              <a:t>Clean Zod schema with inferred TypeScript types, reused for request and response validation.</a:t>
            </a:r>
            <a:endParaRPr b="0" i="0" sz="1050" u="none" cap="none" strike="noStrike">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88" name="Shape 288"/>
        <p:cNvGrpSpPr/>
        <p:nvPr/>
      </p:nvGrpSpPr>
      <p:grpSpPr>
        <a:xfrm>
          <a:off x="0" y="0"/>
          <a:ext cx="0" cy="0"/>
          <a:chOff x="0" y="0"/>
          <a:chExt cx="0" cy="0"/>
        </a:xfrm>
      </p:grpSpPr>
      <p:sp>
        <p:nvSpPr>
          <p:cNvPr id="289" name="Google Shape;289;p16"/>
          <p:cNvSpPr/>
          <p:nvPr/>
        </p:nvSpPr>
        <p:spPr>
          <a:xfrm>
            <a:off x="502920" y="292608"/>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CHOOSING YOUR APPROACH</a:t>
            </a:r>
            <a:endParaRPr b="0" i="0" sz="750" u="none" cap="none" strike="noStrike">
              <a:solidFill>
                <a:schemeClr val="dk1"/>
              </a:solidFill>
              <a:latin typeface="Calibri"/>
              <a:ea typeface="Calibri"/>
              <a:cs typeface="Calibri"/>
              <a:sym typeface="Calibri"/>
            </a:endParaRPr>
          </a:p>
        </p:txBody>
      </p:sp>
      <p:sp>
        <p:nvSpPr>
          <p:cNvPr id="290" name="Google Shape;290;p16"/>
          <p:cNvSpPr/>
          <p:nvPr/>
        </p:nvSpPr>
        <p:spPr>
          <a:xfrm>
            <a:off x="502920" y="502920"/>
            <a:ext cx="8138160" cy="11430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A two-question flow.</a:t>
            </a:r>
            <a:endParaRPr b="0" i="0" sz="3200" u="none" cap="none" strike="noStrike">
              <a:solidFill>
                <a:schemeClr val="dk1"/>
              </a:solidFill>
              <a:latin typeface="Calibri"/>
              <a:ea typeface="Calibri"/>
              <a:cs typeface="Calibri"/>
              <a:sym typeface="Calibri"/>
            </a:endParaRPr>
          </a:p>
        </p:txBody>
      </p:sp>
      <p:sp>
        <p:nvSpPr>
          <p:cNvPr id="291" name="Google Shape;291;p16"/>
          <p:cNvSpPr/>
          <p:nvPr/>
        </p:nvSpPr>
        <p:spPr>
          <a:xfrm>
            <a:off x="502920" y="1325880"/>
            <a:ext cx="109728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16"/>
          <p:cNvSpPr/>
          <p:nvPr/>
        </p:nvSpPr>
        <p:spPr>
          <a:xfrm>
            <a:off x="502920" y="1572768"/>
            <a:ext cx="8138160" cy="749808"/>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 name="Google Shape;293;p16"/>
          <p:cNvSpPr/>
          <p:nvPr/>
        </p:nvSpPr>
        <p:spPr>
          <a:xfrm>
            <a:off x="502920" y="1572768"/>
            <a:ext cx="81381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p16"/>
          <p:cNvSpPr/>
          <p:nvPr/>
        </p:nvSpPr>
        <p:spPr>
          <a:xfrm>
            <a:off x="777240" y="1572768"/>
            <a:ext cx="457200" cy="7498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000"/>
              <a:buFont typeface="Inter"/>
              <a:buNone/>
            </a:pPr>
            <a:r>
              <a:rPr b="0" i="0" lang="en-US" sz="2000" u="none" cap="none" strike="noStrike">
                <a:solidFill>
                  <a:srgbClr val="E8339A"/>
                </a:solidFill>
                <a:latin typeface="Inter"/>
                <a:ea typeface="Inter"/>
                <a:cs typeface="Inter"/>
                <a:sym typeface="Inter"/>
              </a:rPr>
              <a:t>01</a:t>
            </a:r>
            <a:endParaRPr b="0" i="0" sz="2000" u="none" cap="none" strike="noStrike">
              <a:solidFill>
                <a:schemeClr val="dk1"/>
              </a:solidFill>
              <a:latin typeface="Calibri"/>
              <a:ea typeface="Calibri"/>
              <a:cs typeface="Calibri"/>
              <a:sym typeface="Calibri"/>
            </a:endParaRPr>
          </a:p>
        </p:txBody>
      </p:sp>
      <p:sp>
        <p:nvSpPr>
          <p:cNvPr id="295" name="Google Shape;295;p16"/>
          <p:cNvSpPr/>
          <p:nvPr/>
        </p:nvSpPr>
        <p:spPr>
          <a:xfrm>
            <a:off x="1371600" y="1572768"/>
            <a:ext cx="4572000" cy="7498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Do your instructions need to work across multiple AI tools?</a:t>
            </a:r>
            <a:endParaRPr b="0" i="0" sz="1500" u="none" cap="none" strike="noStrike">
              <a:solidFill>
                <a:schemeClr val="dk1"/>
              </a:solidFill>
              <a:latin typeface="Calibri"/>
              <a:ea typeface="Calibri"/>
              <a:cs typeface="Calibri"/>
              <a:sym typeface="Calibri"/>
            </a:endParaRPr>
          </a:p>
        </p:txBody>
      </p:sp>
      <p:sp>
        <p:nvSpPr>
          <p:cNvPr id="296" name="Google Shape;296;p16"/>
          <p:cNvSpPr/>
          <p:nvPr/>
        </p:nvSpPr>
        <p:spPr>
          <a:xfrm>
            <a:off x="6080760" y="1572768"/>
            <a:ext cx="2286000" cy="74980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E8339A"/>
              </a:buClr>
              <a:buSzPts val="1300"/>
              <a:buFont typeface="Inter"/>
              <a:buNone/>
            </a:pPr>
            <a:r>
              <a:rPr b="1" i="0" lang="en-US" sz="1300" u="none" cap="none" strike="noStrike">
                <a:solidFill>
                  <a:srgbClr val="E8339A"/>
                </a:solidFill>
                <a:latin typeface="Inter"/>
                <a:ea typeface="Inter"/>
                <a:cs typeface="Inter"/>
                <a:sym typeface="Inter"/>
              </a:rPr>
              <a:t>Yes → AGENTS.md</a:t>
            </a:r>
            <a:endParaRPr b="0" i="0" sz="1300" u="none" cap="none" strike="noStrike">
              <a:solidFill>
                <a:schemeClr val="dk1"/>
              </a:solidFill>
              <a:latin typeface="Calibri"/>
              <a:ea typeface="Calibri"/>
              <a:cs typeface="Calibri"/>
              <a:sym typeface="Calibri"/>
            </a:endParaRPr>
          </a:p>
        </p:txBody>
      </p:sp>
      <p:sp>
        <p:nvSpPr>
          <p:cNvPr id="297" name="Google Shape;297;p16"/>
          <p:cNvSpPr/>
          <p:nvPr/>
        </p:nvSpPr>
        <p:spPr>
          <a:xfrm>
            <a:off x="502920" y="2487168"/>
            <a:ext cx="8138160" cy="749808"/>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16"/>
          <p:cNvSpPr/>
          <p:nvPr/>
        </p:nvSpPr>
        <p:spPr>
          <a:xfrm>
            <a:off x="777240" y="2487168"/>
            <a:ext cx="457200" cy="7498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000"/>
              <a:buFont typeface="Inter"/>
              <a:buNone/>
            </a:pPr>
            <a:r>
              <a:rPr b="0" i="0" lang="en-US" sz="2000" u="none" cap="none" strike="noStrike">
                <a:solidFill>
                  <a:srgbClr val="E8339A"/>
                </a:solidFill>
                <a:latin typeface="Inter"/>
                <a:ea typeface="Inter"/>
                <a:cs typeface="Inter"/>
                <a:sym typeface="Inter"/>
              </a:rPr>
              <a:t>02</a:t>
            </a:r>
            <a:endParaRPr b="0" i="0" sz="2000" u="none" cap="none" strike="noStrike">
              <a:solidFill>
                <a:schemeClr val="dk1"/>
              </a:solidFill>
              <a:latin typeface="Calibri"/>
              <a:ea typeface="Calibri"/>
              <a:cs typeface="Calibri"/>
              <a:sym typeface="Calibri"/>
            </a:endParaRPr>
          </a:p>
        </p:txBody>
      </p:sp>
      <p:sp>
        <p:nvSpPr>
          <p:cNvPr id="299" name="Google Shape;299;p16"/>
          <p:cNvSpPr/>
          <p:nvPr/>
        </p:nvSpPr>
        <p:spPr>
          <a:xfrm>
            <a:off x="1371600" y="2487168"/>
            <a:ext cx="4572000" cy="7498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Do you need conditional rules (glob, agent-decided, manual)?</a:t>
            </a:r>
            <a:endParaRPr b="0" i="0" sz="1500" u="none" cap="none" strike="noStrike">
              <a:solidFill>
                <a:schemeClr val="dk1"/>
              </a:solidFill>
              <a:latin typeface="Calibri"/>
              <a:ea typeface="Calibri"/>
              <a:cs typeface="Calibri"/>
              <a:sym typeface="Calibri"/>
            </a:endParaRPr>
          </a:p>
        </p:txBody>
      </p:sp>
      <p:sp>
        <p:nvSpPr>
          <p:cNvPr id="300" name="Google Shape;300;p16"/>
          <p:cNvSpPr/>
          <p:nvPr/>
        </p:nvSpPr>
        <p:spPr>
          <a:xfrm>
            <a:off x="6080760" y="2487168"/>
            <a:ext cx="2286000" cy="74980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E8339A"/>
              </a:buClr>
              <a:buSzPts val="1300"/>
              <a:buFont typeface="Inter"/>
              <a:buNone/>
            </a:pPr>
            <a:r>
              <a:rPr b="1" i="0" lang="en-US" sz="1300" u="none" cap="none" strike="noStrike">
                <a:solidFill>
                  <a:srgbClr val="E8339A"/>
                </a:solidFill>
                <a:latin typeface="Inter"/>
                <a:ea typeface="Inter"/>
                <a:cs typeface="Inter"/>
                <a:sym typeface="Inter"/>
              </a:rPr>
              <a:t>Yes → .cursor/rules/</a:t>
            </a:r>
            <a:endParaRPr b="0" i="0" sz="1300" u="none" cap="none" strike="noStrike">
              <a:solidFill>
                <a:schemeClr val="dk1"/>
              </a:solidFill>
              <a:latin typeface="Calibri"/>
              <a:ea typeface="Calibri"/>
              <a:cs typeface="Calibri"/>
              <a:sym typeface="Calibri"/>
            </a:endParaRPr>
          </a:p>
        </p:txBody>
      </p:sp>
      <p:sp>
        <p:nvSpPr>
          <p:cNvPr id="301" name="Google Shape;301;p16"/>
          <p:cNvSpPr/>
          <p:nvPr/>
        </p:nvSpPr>
        <p:spPr>
          <a:xfrm>
            <a:off x="502920" y="3401568"/>
            <a:ext cx="8138160" cy="749808"/>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16"/>
          <p:cNvSpPr/>
          <p:nvPr/>
        </p:nvSpPr>
        <p:spPr>
          <a:xfrm>
            <a:off x="777240" y="3401568"/>
            <a:ext cx="457200" cy="7498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000"/>
              <a:buFont typeface="Inter"/>
              <a:buNone/>
            </a:pPr>
            <a:r>
              <a:rPr b="0" i="0" lang="en-US" sz="2000" u="none" cap="none" strike="noStrike">
                <a:solidFill>
                  <a:srgbClr val="E8339A"/>
                </a:solidFill>
                <a:latin typeface="Inter"/>
                <a:ea typeface="Inter"/>
                <a:cs typeface="Inter"/>
                <a:sym typeface="Inter"/>
              </a:rPr>
              <a:t>03</a:t>
            </a:r>
            <a:endParaRPr b="0" i="0" sz="2000" u="none" cap="none" strike="noStrike">
              <a:solidFill>
                <a:schemeClr val="dk1"/>
              </a:solidFill>
              <a:latin typeface="Calibri"/>
              <a:ea typeface="Calibri"/>
              <a:cs typeface="Calibri"/>
              <a:sym typeface="Calibri"/>
            </a:endParaRPr>
          </a:p>
        </p:txBody>
      </p:sp>
      <p:sp>
        <p:nvSpPr>
          <p:cNvPr id="303" name="Google Shape;303;p16"/>
          <p:cNvSpPr/>
          <p:nvPr/>
        </p:nvSpPr>
        <p:spPr>
          <a:xfrm>
            <a:off x="1371600" y="3401568"/>
            <a:ext cx="4572000" cy="7498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Want both? Use them together.</a:t>
            </a:r>
            <a:endParaRPr b="0" i="0" sz="1500" u="none" cap="none" strike="noStrike">
              <a:solidFill>
                <a:schemeClr val="dk1"/>
              </a:solidFill>
              <a:latin typeface="Calibri"/>
              <a:ea typeface="Calibri"/>
              <a:cs typeface="Calibri"/>
              <a:sym typeface="Calibri"/>
            </a:endParaRPr>
          </a:p>
        </p:txBody>
      </p:sp>
      <p:sp>
        <p:nvSpPr>
          <p:cNvPr id="304" name="Google Shape;304;p16"/>
          <p:cNvSpPr/>
          <p:nvPr/>
        </p:nvSpPr>
        <p:spPr>
          <a:xfrm>
            <a:off x="6080760" y="3401568"/>
            <a:ext cx="2286000" cy="74980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E8339A"/>
              </a:buClr>
              <a:buSzPts val="1300"/>
              <a:buFont typeface="Inter"/>
              <a:buNone/>
            </a:pPr>
            <a:r>
              <a:rPr b="1" i="0" lang="en-US" sz="1300" u="none" cap="none" strike="noStrike">
                <a:solidFill>
                  <a:srgbClr val="E8339A"/>
                </a:solidFill>
                <a:latin typeface="Inter"/>
                <a:ea typeface="Inter"/>
                <a:cs typeface="Inter"/>
                <a:sym typeface="Inter"/>
              </a:rPr>
              <a:t>They merge.</a:t>
            </a:r>
            <a:endParaRPr b="0" i="0" sz="1300" u="none" cap="none" strike="noStrike">
              <a:solidFill>
                <a:schemeClr val="dk1"/>
              </a:solidFill>
              <a:latin typeface="Calibri"/>
              <a:ea typeface="Calibri"/>
              <a:cs typeface="Calibri"/>
              <a:sym typeface="Calibri"/>
            </a:endParaRPr>
          </a:p>
        </p:txBody>
      </p:sp>
      <p:sp>
        <p:nvSpPr>
          <p:cNvPr id="305" name="Google Shape;305;p16"/>
          <p:cNvSpPr/>
          <p:nvPr/>
        </p:nvSpPr>
        <p:spPr>
          <a:xfrm>
            <a:off x="502920" y="4425696"/>
            <a:ext cx="8138160" cy="36576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A8A8A8"/>
              </a:buClr>
              <a:buSzPts val="1100"/>
              <a:buFont typeface="Inter"/>
              <a:buNone/>
            </a:pPr>
            <a:r>
              <a:rPr b="0" i="1" lang="en-US" sz="1100" u="none" cap="none" strike="noStrike">
                <a:solidFill>
                  <a:srgbClr val="A8A8A8"/>
                </a:solidFill>
                <a:latin typeface="Inter"/>
                <a:ea typeface="Inter"/>
                <a:cs typeface="Inter"/>
                <a:sym typeface="Inter"/>
              </a:rPr>
              <a:t>Both commit to git. Both apply automatically on clone. AGENTS.md for portability. .cursor/rules/ for conditional activation.</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10" name="Shape 310"/>
        <p:cNvGrpSpPr/>
        <p:nvPr/>
      </p:nvGrpSpPr>
      <p:grpSpPr>
        <a:xfrm>
          <a:off x="0" y="0"/>
          <a:ext cx="0" cy="0"/>
          <a:chOff x="0" y="0"/>
          <a:chExt cx="0" cy="0"/>
        </a:xfrm>
      </p:grpSpPr>
      <p:sp>
        <p:nvSpPr>
          <p:cNvPr id="311" name="Google Shape;311;p17"/>
          <p:cNvSpPr/>
          <p:nvPr/>
        </p:nvSpPr>
        <p:spPr>
          <a:xfrm>
            <a:off x="502920" y="292608"/>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KEY TAKEAWAYS</a:t>
            </a:r>
            <a:endParaRPr b="0" i="0" sz="750" u="none" cap="none" strike="noStrike">
              <a:solidFill>
                <a:schemeClr val="dk1"/>
              </a:solidFill>
              <a:latin typeface="Calibri"/>
              <a:ea typeface="Calibri"/>
              <a:cs typeface="Calibri"/>
              <a:sym typeface="Calibri"/>
            </a:endParaRPr>
          </a:p>
        </p:txBody>
      </p:sp>
      <p:sp>
        <p:nvSpPr>
          <p:cNvPr id="312" name="Google Shape;312;p17"/>
          <p:cNvSpPr/>
          <p:nvPr/>
        </p:nvSpPr>
        <p:spPr>
          <a:xfrm>
            <a:off x="502920" y="502920"/>
            <a:ext cx="8138160" cy="11430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Five things to leave with.</a:t>
            </a:r>
            <a:endParaRPr b="0" i="0" sz="3200" u="none" cap="none" strike="noStrike">
              <a:solidFill>
                <a:schemeClr val="dk1"/>
              </a:solidFill>
              <a:latin typeface="Calibri"/>
              <a:ea typeface="Calibri"/>
              <a:cs typeface="Calibri"/>
              <a:sym typeface="Calibri"/>
            </a:endParaRPr>
          </a:p>
        </p:txBody>
      </p:sp>
      <p:sp>
        <p:nvSpPr>
          <p:cNvPr id="313" name="Google Shape;313;p17"/>
          <p:cNvSpPr/>
          <p:nvPr/>
        </p:nvSpPr>
        <p:spPr>
          <a:xfrm>
            <a:off x="502920" y="1325880"/>
            <a:ext cx="109728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 name="Google Shape;314;p17"/>
          <p:cNvSpPr/>
          <p:nvPr/>
        </p:nvSpPr>
        <p:spPr>
          <a:xfrm>
            <a:off x="502920" y="1572768"/>
            <a:ext cx="8138160" cy="566928"/>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5" name="Google Shape;315;p17"/>
          <p:cNvSpPr/>
          <p:nvPr/>
        </p:nvSpPr>
        <p:spPr>
          <a:xfrm>
            <a:off x="502920" y="1572768"/>
            <a:ext cx="81381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 name="Google Shape;316;p17"/>
          <p:cNvSpPr/>
          <p:nvPr/>
        </p:nvSpPr>
        <p:spPr>
          <a:xfrm>
            <a:off x="758952" y="1572768"/>
            <a:ext cx="64008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700"/>
              <a:buFont typeface="Inter"/>
              <a:buNone/>
            </a:pPr>
            <a:r>
              <a:rPr b="0" i="0" lang="en-US" sz="1700" u="none" cap="none" strike="noStrike">
                <a:solidFill>
                  <a:srgbClr val="E8339A"/>
                </a:solidFill>
                <a:latin typeface="Inter"/>
                <a:ea typeface="Inter"/>
                <a:cs typeface="Inter"/>
                <a:sym typeface="Inter"/>
              </a:rPr>
              <a:t>01</a:t>
            </a:r>
            <a:endParaRPr b="0" i="0" sz="1700" u="none" cap="none" strike="noStrike">
              <a:solidFill>
                <a:schemeClr val="dk1"/>
              </a:solidFill>
              <a:latin typeface="Calibri"/>
              <a:ea typeface="Calibri"/>
              <a:cs typeface="Calibri"/>
              <a:sym typeface="Calibri"/>
            </a:endParaRPr>
          </a:p>
        </p:txBody>
      </p:sp>
      <p:sp>
        <p:nvSpPr>
          <p:cNvPr id="317" name="Google Shape;317;p17"/>
          <p:cNvSpPr/>
          <p:nvPr/>
        </p:nvSpPr>
        <p:spPr>
          <a:xfrm>
            <a:off x="1417320" y="1572768"/>
            <a:ext cx="7040880" cy="566928"/>
          </a:xfrm>
          <a:prstGeom prst="rect">
            <a:avLst/>
          </a:prstGeom>
          <a:noFill/>
          <a:ln>
            <a:noFill/>
          </a:ln>
        </p:spPr>
        <p:txBody>
          <a:bodyPr anchorCtr="0" anchor="ctr" bIns="0" lIns="0" spcFirstLastPara="1" rIns="0" wrap="square" tIns="0">
            <a:noAutofit/>
          </a:bodyPr>
          <a:lstStyle/>
          <a:p>
            <a:pPr indent="0" lvl="0" marL="0" marR="0" rtl="0" algn="l">
              <a:lnSpc>
                <a:spcPct val="125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Rules are persistent context that follows every conversation. Write them once; the AI applies them every time.</a:t>
            </a:r>
            <a:endParaRPr b="0" i="0" sz="1200" u="none" cap="none" strike="noStrike">
              <a:solidFill>
                <a:schemeClr val="dk1"/>
              </a:solidFill>
              <a:latin typeface="Calibri"/>
              <a:ea typeface="Calibri"/>
              <a:cs typeface="Calibri"/>
              <a:sym typeface="Calibri"/>
            </a:endParaRPr>
          </a:p>
        </p:txBody>
      </p:sp>
      <p:sp>
        <p:nvSpPr>
          <p:cNvPr id="318" name="Google Shape;318;p17"/>
          <p:cNvSpPr/>
          <p:nvPr/>
        </p:nvSpPr>
        <p:spPr>
          <a:xfrm>
            <a:off x="502920" y="2212848"/>
            <a:ext cx="8138160" cy="566928"/>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 name="Google Shape;319;p17"/>
          <p:cNvSpPr/>
          <p:nvPr/>
        </p:nvSpPr>
        <p:spPr>
          <a:xfrm>
            <a:off x="758952" y="2212848"/>
            <a:ext cx="64008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700"/>
              <a:buFont typeface="Inter"/>
              <a:buNone/>
            </a:pPr>
            <a:r>
              <a:rPr b="0" i="0" lang="en-US" sz="1700" u="none" cap="none" strike="noStrike">
                <a:solidFill>
                  <a:srgbClr val="E8339A"/>
                </a:solidFill>
                <a:latin typeface="Inter"/>
                <a:ea typeface="Inter"/>
                <a:cs typeface="Inter"/>
                <a:sym typeface="Inter"/>
              </a:rPr>
              <a:t>02</a:t>
            </a:r>
            <a:endParaRPr b="0" i="0" sz="1700" u="none" cap="none" strike="noStrike">
              <a:solidFill>
                <a:schemeClr val="dk1"/>
              </a:solidFill>
              <a:latin typeface="Calibri"/>
              <a:ea typeface="Calibri"/>
              <a:cs typeface="Calibri"/>
              <a:sym typeface="Calibri"/>
            </a:endParaRPr>
          </a:p>
        </p:txBody>
      </p:sp>
      <p:sp>
        <p:nvSpPr>
          <p:cNvPr id="320" name="Google Shape;320;p17"/>
          <p:cNvSpPr/>
          <p:nvPr/>
        </p:nvSpPr>
        <p:spPr>
          <a:xfrm>
            <a:off x="1417320" y="2212848"/>
            <a:ext cx="7040880" cy="566928"/>
          </a:xfrm>
          <a:prstGeom prst="rect">
            <a:avLst/>
          </a:prstGeom>
          <a:noFill/>
          <a:ln>
            <a:noFill/>
          </a:ln>
        </p:spPr>
        <p:txBody>
          <a:bodyPr anchorCtr="0" anchor="ctr" bIns="0" lIns="0" spcFirstLastPara="1" rIns="0" wrap="square" tIns="0">
            <a:noAutofit/>
          </a:bodyPr>
          <a:lstStyle/>
          <a:p>
            <a:pPr indent="0" lvl="0" marL="0" marR="0" rtl="0" algn="l">
              <a:lnSpc>
                <a:spcPct val="125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Four types: Always Apply, Apply Intelligently, File-Scoped, Manual. Pick based on when the rule should activate.</a:t>
            </a:r>
            <a:endParaRPr b="0" i="0" sz="1200" u="none" cap="none" strike="noStrike">
              <a:solidFill>
                <a:schemeClr val="dk1"/>
              </a:solidFill>
              <a:latin typeface="Calibri"/>
              <a:ea typeface="Calibri"/>
              <a:cs typeface="Calibri"/>
              <a:sym typeface="Calibri"/>
            </a:endParaRPr>
          </a:p>
        </p:txBody>
      </p:sp>
      <p:sp>
        <p:nvSpPr>
          <p:cNvPr id="321" name="Google Shape;321;p17"/>
          <p:cNvSpPr/>
          <p:nvPr/>
        </p:nvSpPr>
        <p:spPr>
          <a:xfrm>
            <a:off x="502920" y="2852928"/>
            <a:ext cx="8138160" cy="566928"/>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 name="Google Shape;322;p17"/>
          <p:cNvSpPr/>
          <p:nvPr/>
        </p:nvSpPr>
        <p:spPr>
          <a:xfrm>
            <a:off x="758952" y="2852928"/>
            <a:ext cx="64008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700"/>
              <a:buFont typeface="Inter"/>
              <a:buNone/>
            </a:pPr>
            <a:r>
              <a:rPr b="0" i="0" lang="en-US" sz="1700" u="none" cap="none" strike="noStrike">
                <a:solidFill>
                  <a:srgbClr val="E8339A"/>
                </a:solidFill>
                <a:latin typeface="Inter"/>
                <a:ea typeface="Inter"/>
                <a:cs typeface="Inter"/>
                <a:sym typeface="Inter"/>
              </a:rPr>
              <a:t>03</a:t>
            </a:r>
            <a:endParaRPr b="0" i="0" sz="1700" u="none" cap="none" strike="noStrike">
              <a:solidFill>
                <a:schemeClr val="dk1"/>
              </a:solidFill>
              <a:latin typeface="Calibri"/>
              <a:ea typeface="Calibri"/>
              <a:cs typeface="Calibri"/>
              <a:sym typeface="Calibri"/>
            </a:endParaRPr>
          </a:p>
        </p:txBody>
      </p:sp>
      <p:sp>
        <p:nvSpPr>
          <p:cNvPr id="323" name="Google Shape;323;p17"/>
          <p:cNvSpPr/>
          <p:nvPr/>
        </p:nvSpPr>
        <p:spPr>
          <a:xfrm>
            <a:off x="1417320" y="2852928"/>
            <a:ext cx="7040880" cy="566928"/>
          </a:xfrm>
          <a:prstGeom prst="rect">
            <a:avLst/>
          </a:prstGeom>
          <a:noFill/>
          <a:ln>
            <a:noFill/>
          </a:ln>
        </p:spPr>
        <p:txBody>
          <a:bodyPr anchorCtr="0" anchor="ctr" bIns="0" lIns="0" spcFirstLastPara="1" rIns="0" wrap="square" tIns="0">
            <a:noAutofit/>
          </a:bodyPr>
          <a:lstStyle/>
          <a:p>
            <a:pPr indent="0" lvl="0" marL="0" marR="0" rtl="0" algn="l">
              <a:lnSpc>
                <a:spcPct val="125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Use AGENTS.md for portability across AI tools. Use .cursor/rules/ for conditional triggers. Use both together when you need both.</a:t>
            </a:r>
            <a:endParaRPr b="0" i="0" sz="1200" u="none" cap="none" strike="noStrike">
              <a:solidFill>
                <a:schemeClr val="dk1"/>
              </a:solidFill>
              <a:latin typeface="Calibri"/>
              <a:ea typeface="Calibri"/>
              <a:cs typeface="Calibri"/>
              <a:sym typeface="Calibri"/>
            </a:endParaRPr>
          </a:p>
        </p:txBody>
      </p:sp>
      <p:sp>
        <p:nvSpPr>
          <p:cNvPr id="324" name="Google Shape;324;p17"/>
          <p:cNvSpPr/>
          <p:nvPr/>
        </p:nvSpPr>
        <p:spPr>
          <a:xfrm>
            <a:off x="502920" y="3493008"/>
            <a:ext cx="8138160" cy="566928"/>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17"/>
          <p:cNvSpPr/>
          <p:nvPr/>
        </p:nvSpPr>
        <p:spPr>
          <a:xfrm>
            <a:off x="758952" y="3493008"/>
            <a:ext cx="64008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700"/>
              <a:buFont typeface="Inter"/>
              <a:buNone/>
            </a:pPr>
            <a:r>
              <a:rPr b="0" i="0" lang="en-US" sz="1700" u="none" cap="none" strike="noStrike">
                <a:solidFill>
                  <a:srgbClr val="E8339A"/>
                </a:solidFill>
                <a:latin typeface="Inter"/>
                <a:ea typeface="Inter"/>
                <a:cs typeface="Inter"/>
                <a:sym typeface="Inter"/>
              </a:rPr>
              <a:t>04</a:t>
            </a:r>
            <a:endParaRPr b="0" i="0" sz="1700" u="none" cap="none" strike="noStrike">
              <a:solidFill>
                <a:schemeClr val="dk1"/>
              </a:solidFill>
              <a:latin typeface="Calibri"/>
              <a:ea typeface="Calibri"/>
              <a:cs typeface="Calibri"/>
              <a:sym typeface="Calibri"/>
            </a:endParaRPr>
          </a:p>
        </p:txBody>
      </p:sp>
      <p:sp>
        <p:nvSpPr>
          <p:cNvPr id="326" name="Google Shape;326;p17"/>
          <p:cNvSpPr/>
          <p:nvPr/>
        </p:nvSpPr>
        <p:spPr>
          <a:xfrm>
            <a:off x="1417320" y="3493008"/>
            <a:ext cx="7040880" cy="566928"/>
          </a:xfrm>
          <a:prstGeom prst="rect">
            <a:avLst/>
          </a:prstGeom>
          <a:noFill/>
          <a:ln>
            <a:noFill/>
          </a:ln>
        </p:spPr>
        <p:txBody>
          <a:bodyPr anchorCtr="0" anchor="ctr" bIns="0" lIns="0" spcFirstLastPara="1" rIns="0" wrap="square" tIns="0">
            <a:noAutofit/>
          </a:bodyPr>
          <a:lstStyle/>
          <a:p>
            <a:pPr indent="0" lvl="0" marL="0" marR="0" rtl="0" algn="l">
              <a:lnSpc>
                <a:spcPct val="125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Add rules reactively. When Agent repeats a mistake, encode the correction. Don't predraft.</a:t>
            </a:r>
            <a:endParaRPr b="0" i="0" sz="1200" u="none" cap="none" strike="noStrike">
              <a:solidFill>
                <a:schemeClr val="dk1"/>
              </a:solidFill>
              <a:latin typeface="Calibri"/>
              <a:ea typeface="Calibri"/>
              <a:cs typeface="Calibri"/>
              <a:sym typeface="Calibri"/>
            </a:endParaRPr>
          </a:p>
        </p:txBody>
      </p:sp>
      <p:sp>
        <p:nvSpPr>
          <p:cNvPr id="327" name="Google Shape;327;p17"/>
          <p:cNvSpPr/>
          <p:nvPr/>
        </p:nvSpPr>
        <p:spPr>
          <a:xfrm>
            <a:off x="502920" y="4133088"/>
            <a:ext cx="8138160" cy="566928"/>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17"/>
          <p:cNvSpPr/>
          <p:nvPr/>
        </p:nvSpPr>
        <p:spPr>
          <a:xfrm>
            <a:off x="758952" y="4133088"/>
            <a:ext cx="64008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700"/>
              <a:buFont typeface="Inter"/>
              <a:buNone/>
            </a:pPr>
            <a:r>
              <a:rPr b="0" i="0" lang="en-US" sz="1700" u="none" cap="none" strike="noStrike">
                <a:solidFill>
                  <a:srgbClr val="E8339A"/>
                </a:solidFill>
                <a:latin typeface="Inter"/>
                <a:ea typeface="Inter"/>
                <a:cs typeface="Inter"/>
                <a:sym typeface="Inter"/>
              </a:rPr>
              <a:t>05</a:t>
            </a:r>
            <a:endParaRPr b="0" i="0" sz="1700" u="none" cap="none" strike="noStrike">
              <a:solidFill>
                <a:schemeClr val="dk1"/>
              </a:solidFill>
              <a:latin typeface="Calibri"/>
              <a:ea typeface="Calibri"/>
              <a:cs typeface="Calibri"/>
              <a:sym typeface="Calibri"/>
            </a:endParaRPr>
          </a:p>
        </p:txBody>
      </p:sp>
      <p:sp>
        <p:nvSpPr>
          <p:cNvPr id="329" name="Google Shape;329;p17"/>
          <p:cNvSpPr/>
          <p:nvPr/>
        </p:nvSpPr>
        <p:spPr>
          <a:xfrm>
            <a:off x="1417320" y="4133088"/>
            <a:ext cx="7040880" cy="566928"/>
          </a:xfrm>
          <a:prstGeom prst="rect">
            <a:avLst/>
          </a:prstGeom>
          <a:noFill/>
          <a:ln>
            <a:noFill/>
          </a:ln>
        </p:spPr>
        <p:txBody>
          <a:bodyPr anchorCtr="0" anchor="ctr" bIns="0" lIns="0" spcFirstLastPara="1" rIns="0" wrap="square" tIns="0">
            <a:noAutofit/>
          </a:bodyPr>
          <a:lstStyle/>
          <a:p>
            <a:pPr indent="0" lvl="0" marL="0" marR="0" rtl="0" algn="l">
              <a:lnSpc>
                <a:spcPct val="125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Rules are code. Commit them to git so the whole team gets them on clone.</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34" name="Shape 334"/>
        <p:cNvGrpSpPr/>
        <p:nvPr/>
      </p:nvGrpSpPr>
      <p:grpSpPr>
        <a:xfrm>
          <a:off x="0" y="0"/>
          <a:ext cx="0" cy="0"/>
          <a:chOff x="0" y="0"/>
          <a:chExt cx="0" cy="0"/>
        </a:xfrm>
      </p:grpSpPr>
      <p:sp>
        <p:nvSpPr>
          <p:cNvPr id="335" name="Google Shape;335;p18"/>
          <p:cNvSpPr/>
          <p:nvPr/>
        </p:nvSpPr>
        <p:spPr>
          <a:xfrm>
            <a:off x="502920" y="228600"/>
            <a:ext cx="2743200" cy="11887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8000"/>
              <a:buFont typeface="Inter"/>
              <a:buNone/>
            </a:pPr>
            <a:r>
              <a:rPr b="0" i="0" lang="en-US" sz="8000" u="none" cap="none" strike="noStrike">
                <a:solidFill>
                  <a:srgbClr val="E8339A"/>
                </a:solidFill>
                <a:latin typeface="Inter"/>
                <a:ea typeface="Inter"/>
                <a:cs typeface="Inter"/>
                <a:sym typeface="Inter"/>
              </a:rPr>
              <a:t>07</a:t>
            </a:r>
            <a:endParaRPr b="0" i="0" sz="8000" u="none" cap="none" strike="noStrike">
              <a:solidFill>
                <a:schemeClr val="dk1"/>
              </a:solidFill>
              <a:latin typeface="Calibri"/>
              <a:ea typeface="Calibri"/>
              <a:cs typeface="Calibri"/>
              <a:sym typeface="Calibri"/>
            </a:endParaRPr>
          </a:p>
        </p:txBody>
      </p:sp>
      <p:sp>
        <p:nvSpPr>
          <p:cNvPr id="336" name="Google Shape;336;p18"/>
          <p:cNvSpPr/>
          <p:nvPr/>
        </p:nvSpPr>
        <p:spPr>
          <a:xfrm>
            <a:off x="502920" y="1417320"/>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HOMEWORK</a:t>
            </a:r>
            <a:endParaRPr b="0" i="0" sz="750" u="none" cap="none" strike="noStrike">
              <a:solidFill>
                <a:schemeClr val="dk1"/>
              </a:solidFill>
              <a:latin typeface="Calibri"/>
              <a:ea typeface="Calibri"/>
              <a:cs typeface="Calibri"/>
              <a:sym typeface="Calibri"/>
            </a:endParaRPr>
          </a:p>
        </p:txBody>
      </p:sp>
      <p:sp>
        <p:nvSpPr>
          <p:cNvPr id="337" name="Google Shape;337;p18"/>
          <p:cNvSpPr/>
          <p:nvPr/>
        </p:nvSpPr>
        <p:spPr>
          <a:xfrm>
            <a:off x="502920" y="1627632"/>
            <a:ext cx="8138160" cy="9144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800"/>
              <a:buFont typeface="Inter"/>
              <a:buNone/>
            </a:pPr>
            <a:r>
              <a:rPr b="0" i="0" lang="en-US" sz="2800" u="none" cap="none" strike="noStrike">
                <a:solidFill>
                  <a:srgbClr val="FFFFFF"/>
                </a:solidFill>
                <a:latin typeface="Inter"/>
                <a:ea typeface="Inter"/>
                <a:cs typeface="Inter"/>
                <a:sym typeface="Inter"/>
              </a:rPr>
              <a:t>Draft at least one rule for your actual project.</a:t>
            </a:r>
            <a:endParaRPr b="0" i="0" sz="2800" u="none" cap="none" strike="noStrike">
              <a:solidFill>
                <a:schemeClr val="dk1"/>
              </a:solidFill>
              <a:latin typeface="Calibri"/>
              <a:ea typeface="Calibri"/>
              <a:cs typeface="Calibri"/>
              <a:sym typeface="Calibri"/>
            </a:endParaRPr>
          </a:p>
        </p:txBody>
      </p:sp>
      <p:sp>
        <p:nvSpPr>
          <p:cNvPr id="338" name="Google Shape;338;p18"/>
          <p:cNvSpPr/>
          <p:nvPr/>
        </p:nvSpPr>
        <p:spPr>
          <a:xfrm>
            <a:off x="502920" y="2651760"/>
            <a:ext cx="109728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 name="Google Shape;339;p18"/>
          <p:cNvSpPr/>
          <p:nvPr/>
        </p:nvSpPr>
        <p:spPr>
          <a:xfrm>
            <a:off x="502920" y="2788920"/>
            <a:ext cx="813816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700"/>
              <a:buFont typeface="Inter"/>
              <a:buNone/>
            </a:pPr>
            <a:r>
              <a:rPr b="0" i="1" lang="en-US" sz="1700" u="none" cap="none" strike="noStrike">
                <a:solidFill>
                  <a:srgbClr val="FFFFFF"/>
                </a:solidFill>
                <a:latin typeface="Inter"/>
                <a:ea typeface="Inter"/>
                <a:cs typeface="Inter"/>
                <a:sym typeface="Inter"/>
              </a:rPr>
              <a:t>Bonus: use /create-rule to have Agent write it for you.</a:t>
            </a:r>
            <a:endParaRPr b="0" i="0" sz="1700" u="none" cap="none" strike="noStrike">
              <a:solidFill>
                <a:schemeClr val="dk1"/>
              </a:solidFill>
              <a:latin typeface="Calibri"/>
              <a:ea typeface="Calibri"/>
              <a:cs typeface="Calibri"/>
              <a:sym typeface="Calibri"/>
            </a:endParaRPr>
          </a:p>
        </p:txBody>
      </p:sp>
      <p:sp>
        <p:nvSpPr>
          <p:cNvPr id="340" name="Google Shape;340;p18"/>
          <p:cNvSpPr/>
          <p:nvPr/>
        </p:nvSpPr>
        <p:spPr>
          <a:xfrm>
            <a:off x="502920" y="3520440"/>
            <a:ext cx="8138160" cy="1234440"/>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 name="Google Shape;341;p18"/>
          <p:cNvSpPr/>
          <p:nvPr/>
        </p:nvSpPr>
        <p:spPr>
          <a:xfrm>
            <a:off x="502920" y="3520440"/>
            <a:ext cx="81381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p18"/>
          <p:cNvSpPr/>
          <p:nvPr/>
        </p:nvSpPr>
        <p:spPr>
          <a:xfrm>
            <a:off x="822960" y="3657600"/>
            <a:ext cx="749808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
              <a:buFont typeface="Inter"/>
              <a:buNone/>
            </a:pPr>
            <a:r>
              <a:rPr b="1" i="0" lang="en-US" sz="800" u="none" cap="none" strike="noStrike">
                <a:solidFill>
                  <a:srgbClr val="E8339A"/>
                </a:solidFill>
                <a:latin typeface="Inter"/>
                <a:ea typeface="Inter"/>
                <a:cs typeface="Inter"/>
                <a:sym typeface="Inter"/>
              </a:rPr>
              <a:t>BRING IT TO WEEKS 3 &amp; 4</a:t>
            </a:r>
            <a:endParaRPr b="0" i="0" sz="800" u="none" cap="none" strike="noStrike">
              <a:solidFill>
                <a:schemeClr val="dk1"/>
              </a:solidFill>
              <a:latin typeface="Calibri"/>
              <a:ea typeface="Calibri"/>
              <a:cs typeface="Calibri"/>
              <a:sym typeface="Calibri"/>
            </a:endParaRPr>
          </a:p>
        </p:txBody>
      </p:sp>
      <p:sp>
        <p:nvSpPr>
          <p:cNvPr id="343" name="Google Shape;343;p18"/>
          <p:cNvSpPr/>
          <p:nvPr/>
        </p:nvSpPr>
        <p:spPr>
          <a:xfrm>
            <a:off x="822960" y="3931920"/>
            <a:ext cx="7498080" cy="77724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250"/>
              <a:buFont typeface="Inter"/>
              <a:buNone/>
            </a:pPr>
            <a:r>
              <a:rPr b="0" i="0" lang="en-US" sz="1250" u="none" cap="none" strike="noStrike">
                <a:solidFill>
                  <a:srgbClr val="FFFFFF"/>
                </a:solidFill>
                <a:latin typeface="Inter"/>
                <a:ea typeface="Inter"/>
                <a:cs typeface="Inter"/>
                <a:sym typeface="Inter"/>
              </a:rPr>
              <a:t>Coaching sessions in weeks </a:t>
            </a:r>
            <a:r>
              <a:rPr lang="en-US" sz="1250">
                <a:solidFill>
                  <a:srgbClr val="FFFFFF"/>
                </a:solidFill>
                <a:latin typeface="Inter"/>
                <a:ea typeface="Inter"/>
                <a:cs typeface="Inter"/>
                <a:sym typeface="Inter"/>
              </a:rPr>
              <a:t>4</a:t>
            </a:r>
            <a:r>
              <a:rPr b="0" i="0" lang="en-US" sz="1250" u="none" cap="none" strike="noStrike">
                <a:solidFill>
                  <a:srgbClr val="FFFFFF"/>
                </a:solidFill>
                <a:latin typeface="Inter"/>
                <a:ea typeface="Inter"/>
                <a:cs typeface="Inter"/>
                <a:sym typeface="Inter"/>
              </a:rPr>
              <a:t> &amp; </a:t>
            </a:r>
            <a:r>
              <a:rPr lang="en-US" sz="1250">
                <a:solidFill>
                  <a:srgbClr val="FFFFFF"/>
                </a:solidFill>
                <a:latin typeface="Inter"/>
                <a:ea typeface="Inter"/>
                <a:cs typeface="Inter"/>
                <a:sym typeface="Inter"/>
              </a:rPr>
              <a:t>5</a:t>
            </a:r>
            <a:r>
              <a:rPr b="0" i="0" lang="en-US" sz="1250" u="none" cap="none" strike="noStrike">
                <a:solidFill>
                  <a:srgbClr val="FFFFFF"/>
                </a:solidFill>
                <a:latin typeface="Inter"/>
                <a:ea typeface="Inter"/>
                <a:cs typeface="Inter"/>
                <a:sym typeface="Inter"/>
              </a:rPr>
              <a:t> are hands-on. We'll workshop real examples from your projects. Bring a rule you drafted this week and we'll refine it together.</a:t>
            </a:r>
            <a:endParaRPr b="0" i="0" sz="125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5" name="Shape 25"/>
        <p:cNvGrpSpPr/>
        <p:nvPr/>
      </p:nvGrpSpPr>
      <p:grpSpPr>
        <a:xfrm>
          <a:off x="0" y="0"/>
          <a:ext cx="0" cy="0"/>
          <a:chOff x="0" y="0"/>
          <a:chExt cx="0" cy="0"/>
        </a:xfrm>
      </p:grpSpPr>
      <p:sp>
        <p:nvSpPr>
          <p:cNvPr id="26" name="Google Shape;26;p2"/>
          <p:cNvSpPr/>
          <p:nvPr/>
        </p:nvSpPr>
        <p:spPr>
          <a:xfrm>
            <a:off x="502920" y="292608"/>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01  ·  THE PROBLEM</a:t>
            </a:r>
            <a:endParaRPr b="0" i="0" sz="750" u="none" cap="none" strike="noStrike">
              <a:solidFill>
                <a:schemeClr val="dk1"/>
              </a:solidFill>
              <a:latin typeface="Calibri"/>
              <a:ea typeface="Calibri"/>
              <a:cs typeface="Calibri"/>
              <a:sym typeface="Calibri"/>
            </a:endParaRPr>
          </a:p>
        </p:txBody>
      </p:sp>
      <p:sp>
        <p:nvSpPr>
          <p:cNvPr id="27" name="Google Shape;27;p2"/>
          <p:cNvSpPr/>
          <p:nvPr/>
        </p:nvSpPr>
        <p:spPr>
          <a:xfrm>
            <a:off x="502920" y="502920"/>
            <a:ext cx="8138160" cy="11430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Every session starts with a blank slate.</a:t>
            </a:r>
            <a:endParaRPr b="0" i="0" sz="3200" u="none" cap="none" strike="noStrike">
              <a:solidFill>
                <a:schemeClr val="dk1"/>
              </a:solidFill>
              <a:latin typeface="Calibri"/>
              <a:ea typeface="Calibri"/>
              <a:cs typeface="Calibri"/>
              <a:sym typeface="Calibri"/>
            </a:endParaRPr>
          </a:p>
        </p:txBody>
      </p:sp>
      <p:sp>
        <p:nvSpPr>
          <p:cNvPr id="28" name="Google Shape;28;p2"/>
          <p:cNvSpPr/>
          <p:nvPr/>
        </p:nvSpPr>
        <p:spPr>
          <a:xfrm>
            <a:off x="502920" y="1719072"/>
            <a:ext cx="109728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502920" y="1874520"/>
            <a:ext cx="2578608" cy="2240280"/>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2"/>
          <p:cNvSpPr/>
          <p:nvPr/>
        </p:nvSpPr>
        <p:spPr>
          <a:xfrm>
            <a:off x="502920" y="1874520"/>
            <a:ext cx="2578608"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2"/>
          <p:cNvSpPr/>
          <p:nvPr/>
        </p:nvSpPr>
        <p:spPr>
          <a:xfrm>
            <a:off x="731520" y="2057400"/>
            <a:ext cx="91440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800"/>
              <a:buFont typeface="Inter"/>
              <a:buNone/>
            </a:pPr>
            <a:r>
              <a:rPr b="0" i="0" lang="en-US" sz="2800" u="none" cap="none" strike="noStrike">
                <a:solidFill>
                  <a:srgbClr val="E8339A"/>
                </a:solidFill>
                <a:latin typeface="Inter"/>
                <a:ea typeface="Inter"/>
                <a:cs typeface="Inter"/>
                <a:sym typeface="Inter"/>
              </a:rPr>
              <a:t>01</a:t>
            </a:r>
            <a:endParaRPr b="0" i="0" sz="2800" u="none" cap="none" strike="noStrike">
              <a:solidFill>
                <a:schemeClr val="dk1"/>
              </a:solidFill>
              <a:latin typeface="Calibri"/>
              <a:ea typeface="Calibri"/>
              <a:cs typeface="Calibri"/>
              <a:sym typeface="Calibri"/>
            </a:endParaRPr>
          </a:p>
        </p:txBody>
      </p:sp>
      <p:sp>
        <p:nvSpPr>
          <p:cNvPr id="32" name="Google Shape;32;p2"/>
          <p:cNvSpPr/>
          <p:nvPr/>
        </p:nvSpPr>
        <p:spPr>
          <a:xfrm>
            <a:off x="731520" y="2606040"/>
            <a:ext cx="2121408"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NO MEMORY</a:t>
            </a:r>
            <a:endParaRPr b="0" i="0" sz="750" u="none" cap="none" strike="noStrike">
              <a:solidFill>
                <a:schemeClr val="dk1"/>
              </a:solidFill>
              <a:latin typeface="Calibri"/>
              <a:ea typeface="Calibri"/>
              <a:cs typeface="Calibri"/>
              <a:sym typeface="Calibri"/>
            </a:endParaRPr>
          </a:p>
        </p:txBody>
      </p:sp>
      <p:sp>
        <p:nvSpPr>
          <p:cNvPr id="33" name="Google Shape;33;p2"/>
          <p:cNvSpPr/>
          <p:nvPr/>
        </p:nvSpPr>
        <p:spPr>
          <a:xfrm>
            <a:off x="731520" y="2880360"/>
            <a:ext cx="2121408" cy="100584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100"/>
              <a:buFont typeface="Inter"/>
              <a:buNone/>
            </a:pPr>
            <a:r>
              <a:rPr b="0" i="0" lang="en-US" sz="1000" u="none" cap="none" strike="noStrike">
                <a:solidFill>
                  <a:srgbClr val="FFFFFF"/>
                </a:solidFill>
                <a:latin typeface="Inter"/>
                <a:ea typeface="Inter"/>
                <a:cs typeface="Inter"/>
                <a:sym typeface="Inter"/>
              </a:rPr>
              <a:t>Every new conversation opens blank. The AI knows nothing about your codebase, your conventions, or the decisions your team has already made.</a:t>
            </a:r>
            <a:endParaRPr b="0" i="0" sz="1000" u="none" cap="none" strike="noStrike">
              <a:solidFill>
                <a:schemeClr val="dk1"/>
              </a:solidFill>
              <a:latin typeface="Calibri"/>
              <a:ea typeface="Calibri"/>
              <a:cs typeface="Calibri"/>
              <a:sym typeface="Calibri"/>
            </a:endParaRPr>
          </a:p>
        </p:txBody>
      </p:sp>
      <p:sp>
        <p:nvSpPr>
          <p:cNvPr id="34" name="Google Shape;34;p2"/>
          <p:cNvSpPr/>
          <p:nvPr/>
        </p:nvSpPr>
        <p:spPr>
          <a:xfrm>
            <a:off x="3282696" y="1874520"/>
            <a:ext cx="2578608" cy="2240280"/>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2"/>
          <p:cNvSpPr/>
          <p:nvPr/>
        </p:nvSpPr>
        <p:spPr>
          <a:xfrm>
            <a:off x="3282696" y="1874520"/>
            <a:ext cx="2578608"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2"/>
          <p:cNvSpPr/>
          <p:nvPr/>
        </p:nvSpPr>
        <p:spPr>
          <a:xfrm>
            <a:off x="3511296" y="2057400"/>
            <a:ext cx="91440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800"/>
              <a:buFont typeface="Inter"/>
              <a:buNone/>
            </a:pPr>
            <a:r>
              <a:rPr b="0" i="0" lang="en-US" sz="2800" u="none" cap="none" strike="noStrike">
                <a:solidFill>
                  <a:srgbClr val="E8339A"/>
                </a:solidFill>
                <a:latin typeface="Inter"/>
                <a:ea typeface="Inter"/>
                <a:cs typeface="Inter"/>
                <a:sym typeface="Inter"/>
              </a:rPr>
              <a:t>02</a:t>
            </a:r>
            <a:endParaRPr b="0" i="0" sz="2800" u="none" cap="none" strike="noStrike">
              <a:solidFill>
                <a:schemeClr val="dk1"/>
              </a:solidFill>
              <a:latin typeface="Calibri"/>
              <a:ea typeface="Calibri"/>
              <a:cs typeface="Calibri"/>
              <a:sym typeface="Calibri"/>
            </a:endParaRPr>
          </a:p>
        </p:txBody>
      </p:sp>
      <p:sp>
        <p:nvSpPr>
          <p:cNvPr id="37" name="Google Shape;37;p2"/>
          <p:cNvSpPr/>
          <p:nvPr/>
        </p:nvSpPr>
        <p:spPr>
          <a:xfrm>
            <a:off x="3511296" y="2606040"/>
            <a:ext cx="2121408"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REPEATED BRIEFING</a:t>
            </a:r>
            <a:endParaRPr b="0" i="0" sz="750" u="none" cap="none" strike="noStrike">
              <a:solidFill>
                <a:schemeClr val="dk1"/>
              </a:solidFill>
              <a:latin typeface="Calibri"/>
              <a:ea typeface="Calibri"/>
              <a:cs typeface="Calibri"/>
              <a:sym typeface="Calibri"/>
            </a:endParaRPr>
          </a:p>
        </p:txBody>
      </p:sp>
      <p:sp>
        <p:nvSpPr>
          <p:cNvPr id="38" name="Google Shape;38;p2"/>
          <p:cNvSpPr/>
          <p:nvPr/>
        </p:nvSpPr>
        <p:spPr>
          <a:xfrm>
            <a:off x="3511296" y="2880360"/>
            <a:ext cx="2121408" cy="100584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100"/>
              <a:buFont typeface="Inter"/>
              <a:buNone/>
            </a:pPr>
            <a:r>
              <a:rPr b="0" i="0" lang="en-US" sz="1000" u="none" cap="none" strike="noStrike">
                <a:solidFill>
                  <a:srgbClr val="FFFFFF"/>
                </a:solidFill>
                <a:latin typeface="Inter"/>
                <a:ea typeface="Inter"/>
                <a:cs typeface="Inter"/>
                <a:sym typeface="Inter"/>
              </a:rPr>
              <a:t>You retype the same context every time. TypeScript, zod for validation, no any, our folder layout. Fifteen seconds, every session, for every person.</a:t>
            </a:r>
            <a:endParaRPr b="0" i="0" sz="1000" u="none" cap="none" strike="noStrike">
              <a:solidFill>
                <a:schemeClr val="dk1"/>
              </a:solidFill>
              <a:latin typeface="Calibri"/>
              <a:ea typeface="Calibri"/>
              <a:cs typeface="Calibri"/>
              <a:sym typeface="Calibri"/>
            </a:endParaRPr>
          </a:p>
        </p:txBody>
      </p:sp>
      <p:sp>
        <p:nvSpPr>
          <p:cNvPr id="39" name="Google Shape;39;p2"/>
          <p:cNvSpPr/>
          <p:nvPr/>
        </p:nvSpPr>
        <p:spPr>
          <a:xfrm>
            <a:off x="6062472" y="1874520"/>
            <a:ext cx="2578608" cy="2240280"/>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 name="Google Shape;40;p2"/>
          <p:cNvSpPr/>
          <p:nvPr/>
        </p:nvSpPr>
        <p:spPr>
          <a:xfrm>
            <a:off x="6062472" y="1874520"/>
            <a:ext cx="2578608"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2"/>
          <p:cNvSpPr/>
          <p:nvPr/>
        </p:nvSpPr>
        <p:spPr>
          <a:xfrm>
            <a:off x="6291072" y="2057400"/>
            <a:ext cx="91440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800"/>
              <a:buFont typeface="Inter"/>
              <a:buNone/>
            </a:pPr>
            <a:r>
              <a:rPr b="0" i="0" lang="en-US" sz="2800" u="none" cap="none" strike="noStrike">
                <a:solidFill>
                  <a:srgbClr val="E8339A"/>
                </a:solidFill>
                <a:latin typeface="Inter"/>
                <a:ea typeface="Inter"/>
                <a:cs typeface="Inter"/>
                <a:sym typeface="Inter"/>
              </a:rPr>
              <a:t>03</a:t>
            </a:r>
            <a:endParaRPr b="0" i="0" sz="2800" u="none" cap="none" strike="noStrike">
              <a:solidFill>
                <a:schemeClr val="dk1"/>
              </a:solidFill>
              <a:latin typeface="Calibri"/>
              <a:ea typeface="Calibri"/>
              <a:cs typeface="Calibri"/>
              <a:sym typeface="Calibri"/>
            </a:endParaRPr>
          </a:p>
        </p:txBody>
      </p:sp>
      <p:sp>
        <p:nvSpPr>
          <p:cNvPr id="42" name="Google Shape;42;p2"/>
          <p:cNvSpPr/>
          <p:nvPr/>
        </p:nvSpPr>
        <p:spPr>
          <a:xfrm>
            <a:off x="6291072" y="2606040"/>
            <a:ext cx="2121408"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INCONSISTENT OUTPUT</a:t>
            </a:r>
            <a:endParaRPr b="0" i="0" sz="750" u="none" cap="none" strike="noStrike">
              <a:solidFill>
                <a:schemeClr val="dk1"/>
              </a:solidFill>
              <a:latin typeface="Calibri"/>
              <a:ea typeface="Calibri"/>
              <a:cs typeface="Calibri"/>
              <a:sym typeface="Calibri"/>
            </a:endParaRPr>
          </a:p>
        </p:txBody>
      </p:sp>
      <p:sp>
        <p:nvSpPr>
          <p:cNvPr id="43" name="Google Shape;43;p2"/>
          <p:cNvSpPr/>
          <p:nvPr/>
        </p:nvSpPr>
        <p:spPr>
          <a:xfrm>
            <a:off x="6291072" y="2880360"/>
            <a:ext cx="2121408" cy="100584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100"/>
              <a:buFont typeface="Inter"/>
              <a:buNone/>
            </a:pPr>
            <a:r>
              <a:rPr b="0" i="0" lang="en-US" sz="1000" u="none" cap="none" strike="noStrike">
                <a:solidFill>
                  <a:srgbClr val="FFFFFF"/>
                </a:solidFill>
                <a:latin typeface="Inter"/>
                <a:ea typeface="Inter"/>
                <a:cs typeface="Inter"/>
                <a:sym typeface="Inter"/>
              </a:rPr>
              <a:t>New contributors each phrase conventions differently. The AI responds differently to each of them. Reviews surface the same corrections over and over.</a:t>
            </a:r>
            <a:endParaRPr b="0" i="0" sz="1000" u="none" cap="none" strike="noStrike">
              <a:solidFill>
                <a:schemeClr val="dk1"/>
              </a:solidFill>
              <a:latin typeface="Calibri"/>
              <a:ea typeface="Calibri"/>
              <a:cs typeface="Calibri"/>
              <a:sym typeface="Calibri"/>
            </a:endParaRPr>
          </a:p>
        </p:txBody>
      </p:sp>
      <p:sp>
        <p:nvSpPr>
          <p:cNvPr id="44" name="Google Shape;44;p2"/>
          <p:cNvSpPr/>
          <p:nvPr/>
        </p:nvSpPr>
        <p:spPr>
          <a:xfrm>
            <a:off x="502920" y="4279392"/>
            <a:ext cx="8138160" cy="457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800"/>
              <a:buFont typeface="Inter"/>
              <a:buNone/>
            </a:pPr>
            <a:r>
              <a:rPr b="0" i="1" lang="en-US" sz="1800" u="none" cap="none" strike="noStrike">
                <a:solidFill>
                  <a:srgbClr val="FFFFFF"/>
                </a:solidFill>
                <a:latin typeface="Inter"/>
                <a:ea typeface="Inter"/>
                <a:cs typeface="Inter"/>
                <a:sym typeface="Inter"/>
              </a:rPr>
              <a:t>If prompts are your briefing, rules are your standing orders.</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49" name="Shape 49"/>
        <p:cNvGrpSpPr/>
        <p:nvPr/>
      </p:nvGrpSpPr>
      <p:grpSpPr>
        <a:xfrm>
          <a:off x="0" y="0"/>
          <a:ext cx="0" cy="0"/>
          <a:chOff x="0" y="0"/>
          <a:chExt cx="0" cy="0"/>
        </a:xfrm>
      </p:grpSpPr>
      <p:sp>
        <p:nvSpPr>
          <p:cNvPr id="50" name="Google Shape;50;p3"/>
          <p:cNvSpPr/>
          <p:nvPr/>
        </p:nvSpPr>
        <p:spPr>
          <a:xfrm>
            <a:off x="502920" y="292608"/>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WHAT RULES SOLVE</a:t>
            </a:r>
            <a:endParaRPr b="0" i="0" sz="750" u="none" cap="none" strike="noStrike">
              <a:solidFill>
                <a:schemeClr val="dk1"/>
              </a:solidFill>
              <a:latin typeface="Calibri"/>
              <a:ea typeface="Calibri"/>
              <a:cs typeface="Calibri"/>
              <a:sym typeface="Calibri"/>
            </a:endParaRPr>
          </a:p>
        </p:txBody>
      </p:sp>
      <p:sp>
        <p:nvSpPr>
          <p:cNvPr id="51" name="Google Shape;51;p3"/>
          <p:cNvSpPr/>
          <p:nvPr/>
        </p:nvSpPr>
        <p:spPr>
          <a:xfrm>
            <a:off x="502920" y="502920"/>
            <a:ext cx="8138160" cy="11430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600"/>
              <a:buFont typeface="Inter"/>
              <a:buNone/>
            </a:pPr>
            <a:r>
              <a:rPr b="0" i="0" lang="en-US" sz="2600" u="none" cap="none" strike="noStrike">
                <a:solidFill>
                  <a:srgbClr val="FFFFFF"/>
                </a:solidFill>
                <a:latin typeface="Inter"/>
                <a:ea typeface="Inter"/>
                <a:cs typeface="Inter"/>
                <a:sym typeface="Inter"/>
              </a:rPr>
              <a:t>Write team context once. The AI picks it up on every session.</a:t>
            </a:r>
            <a:endParaRPr b="0" i="0" sz="2600" u="none" cap="none" strike="noStrike">
              <a:solidFill>
                <a:schemeClr val="dk1"/>
              </a:solidFill>
              <a:latin typeface="Calibri"/>
              <a:ea typeface="Calibri"/>
              <a:cs typeface="Calibri"/>
              <a:sym typeface="Calibri"/>
            </a:endParaRPr>
          </a:p>
        </p:txBody>
      </p:sp>
      <p:sp>
        <p:nvSpPr>
          <p:cNvPr id="52" name="Google Shape;52;p3"/>
          <p:cNvSpPr/>
          <p:nvPr/>
        </p:nvSpPr>
        <p:spPr>
          <a:xfrm>
            <a:off x="502920" y="1719072"/>
            <a:ext cx="109728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3"/>
          <p:cNvSpPr/>
          <p:nvPr/>
        </p:nvSpPr>
        <p:spPr>
          <a:xfrm>
            <a:off x="502920" y="1874520"/>
            <a:ext cx="3931920" cy="2240280"/>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3"/>
          <p:cNvSpPr/>
          <p:nvPr/>
        </p:nvSpPr>
        <p:spPr>
          <a:xfrm>
            <a:off x="731520" y="2075688"/>
            <a:ext cx="34747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1" i="0" lang="en-US" sz="750" u="none" cap="none" strike="noStrike">
                <a:solidFill>
                  <a:srgbClr val="A8A8A8"/>
                </a:solidFill>
                <a:latin typeface="Inter"/>
                <a:ea typeface="Inter"/>
                <a:cs typeface="Inter"/>
                <a:sym typeface="Inter"/>
              </a:rPr>
              <a:t>WITHOUT RULES</a:t>
            </a:r>
            <a:endParaRPr b="0" i="0" sz="750" u="none" cap="none" strike="noStrike">
              <a:solidFill>
                <a:schemeClr val="dk1"/>
              </a:solidFill>
              <a:latin typeface="Calibri"/>
              <a:ea typeface="Calibri"/>
              <a:cs typeface="Calibri"/>
              <a:sym typeface="Calibri"/>
            </a:endParaRPr>
          </a:p>
        </p:txBody>
      </p:sp>
      <p:sp>
        <p:nvSpPr>
          <p:cNvPr id="55" name="Google Shape;55;p3"/>
          <p:cNvSpPr/>
          <p:nvPr/>
        </p:nvSpPr>
        <p:spPr>
          <a:xfrm>
            <a:off x="731520" y="2404872"/>
            <a:ext cx="3474720" cy="1508760"/>
          </a:xfrm>
          <a:prstGeom prst="rect">
            <a:avLst/>
          </a:prstGeom>
          <a:noFill/>
          <a:ln>
            <a:noFill/>
          </a:ln>
        </p:spPr>
        <p:txBody>
          <a:bodyPr anchorCtr="0" anchor="t" bIns="0" lIns="0" spcFirstLastPara="1" rIns="0" wrap="square" tIns="0">
            <a:noAutofit/>
          </a:bodyPr>
          <a:lstStyle/>
          <a:p>
            <a:pPr indent="-333375" lvl="0" marL="342900" marR="0" rtl="0" algn="l">
              <a:lnSpc>
                <a:spcPct val="130000"/>
              </a:lnSpc>
              <a:spcBef>
                <a:spcPts val="0"/>
              </a:spcBef>
              <a:spcAft>
                <a:spcPts val="0"/>
              </a:spcAft>
              <a:buClr>
                <a:srgbClr val="FFFFFF"/>
              </a:buClr>
              <a:buSzPts val="1100"/>
              <a:buFont typeface="Inter"/>
              <a:buChar char="▪"/>
            </a:pPr>
            <a:r>
              <a:rPr b="0" i="0" lang="en-US" sz="1100" u="none" cap="none" strike="noStrike">
                <a:solidFill>
                  <a:srgbClr val="FFFFFF"/>
                </a:solidFill>
                <a:latin typeface="Inter"/>
                <a:ea typeface="Inter"/>
                <a:cs typeface="Inter"/>
                <a:sym typeface="Inter"/>
              </a:rPr>
              <a:t>Same context typed into every session</a:t>
            </a:r>
            <a:endParaRPr b="0" i="0" sz="1100" u="none" cap="none" strike="noStrike">
              <a:solidFill>
                <a:schemeClr val="dk1"/>
              </a:solidFill>
              <a:latin typeface="Calibri"/>
              <a:ea typeface="Calibri"/>
              <a:cs typeface="Calibri"/>
              <a:sym typeface="Calibri"/>
            </a:endParaRPr>
          </a:p>
          <a:p>
            <a:pPr indent="-333375" lvl="0" marL="342900" marR="0" rtl="0" algn="l">
              <a:lnSpc>
                <a:spcPct val="130000"/>
              </a:lnSpc>
              <a:spcBef>
                <a:spcPts val="800"/>
              </a:spcBef>
              <a:spcAft>
                <a:spcPts val="0"/>
              </a:spcAft>
              <a:buClr>
                <a:srgbClr val="FFFFFF"/>
              </a:buClr>
              <a:buSzPts val="1100"/>
              <a:buFont typeface="Inter"/>
              <a:buChar char="▪"/>
            </a:pPr>
            <a:r>
              <a:rPr b="0" i="0" lang="en-US" sz="1100" u="none" cap="none" strike="noStrike">
                <a:solidFill>
                  <a:srgbClr val="FFFFFF"/>
                </a:solidFill>
                <a:latin typeface="Inter"/>
                <a:ea typeface="Inter"/>
                <a:cs typeface="Inter"/>
                <a:sym typeface="Inter"/>
              </a:rPr>
              <a:t>Inconsistent output across the team</a:t>
            </a:r>
            <a:endParaRPr b="0" i="0" sz="1100" u="none" cap="none" strike="noStrike">
              <a:solidFill>
                <a:schemeClr val="dk1"/>
              </a:solidFill>
              <a:latin typeface="Calibri"/>
              <a:ea typeface="Calibri"/>
              <a:cs typeface="Calibri"/>
              <a:sym typeface="Calibri"/>
            </a:endParaRPr>
          </a:p>
          <a:p>
            <a:pPr indent="-333375" lvl="0" marL="342900" marR="0" rtl="0" algn="l">
              <a:lnSpc>
                <a:spcPct val="130000"/>
              </a:lnSpc>
              <a:spcBef>
                <a:spcPts val="800"/>
              </a:spcBef>
              <a:spcAft>
                <a:spcPts val="0"/>
              </a:spcAft>
              <a:buClr>
                <a:srgbClr val="FFFFFF"/>
              </a:buClr>
              <a:buSzPts val="1100"/>
              <a:buFont typeface="Inter"/>
              <a:buChar char="▪"/>
            </a:pPr>
            <a:r>
              <a:rPr b="0" i="0" lang="en-US" sz="1100" u="none" cap="none" strike="noStrike">
                <a:solidFill>
                  <a:srgbClr val="FFFFFF"/>
                </a:solidFill>
                <a:latin typeface="Inter"/>
                <a:ea typeface="Inter"/>
                <a:cs typeface="Inter"/>
                <a:sym typeface="Inter"/>
              </a:rPr>
              <a:t>New contributors get no guidance unless someone types it into the prompt</a:t>
            </a:r>
            <a:endParaRPr b="0" i="0" sz="1100" u="none" cap="none" strike="noStrike">
              <a:solidFill>
                <a:schemeClr val="dk1"/>
              </a:solidFill>
              <a:latin typeface="Calibri"/>
              <a:ea typeface="Calibri"/>
              <a:cs typeface="Calibri"/>
              <a:sym typeface="Calibri"/>
            </a:endParaRPr>
          </a:p>
        </p:txBody>
      </p:sp>
      <p:sp>
        <p:nvSpPr>
          <p:cNvPr id="56" name="Google Shape;56;p3"/>
          <p:cNvSpPr/>
          <p:nvPr/>
        </p:nvSpPr>
        <p:spPr>
          <a:xfrm>
            <a:off x="4709160" y="1874520"/>
            <a:ext cx="3931920" cy="2240280"/>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3"/>
          <p:cNvSpPr/>
          <p:nvPr/>
        </p:nvSpPr>
        <p:spPr>
          <a:xfrm>
            <a:off x="4709160" y="1874520"/>
            <a:ext cx="393192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3"/>
          <p:cNvSpPr/>
          <p:nvPr/>
        </p:nvSpPr>
        <p:spPr>
          <a:xfrm>
            <a:off x="4937760" y="2075688"/>
            <a:ext cx="34747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WITH RULES</a:t>
            </a:r>
            <a:endParaRPr b="0" i="0" sz="750" u="none" cap="none" strike="noStrike">
              <a:solidFill>
                <a:schemeClr val="dk1"/>
              </a:solidFill>
              <a:latin typeface="Calibri"/>
              <a:ea typeface="Calibri"/>
              <a:cs typeface="Calibri"/>
              <a:sym typeface="Calibri"/>
            </a:endParaRPr>
          </a:p>
        </p:txBody>
      </p:sp>
      <p:sp>
        <p:nvSpPr>
          <p:cNvPr id="59" name="Google Shape;59;p3"/>
          <p:cNvSpPr/>
          <p:nvPr/>
        </p:nvSpPr>
        <p:spPr>
          <a:xfrm>
            <a:off x="4937760" y="2404872"/>
            <a:ext cx="3474720" cy="1508760"/>
          </a:xfrm>
          <a:prstGeom prst="rect">
            <a:avLst/>
          </a:prstGeom>
          <a:noFill/>
          <a:ln>
            <a:noFill/>
          </a:ln>
        </p:spPr>
        <p:txBody>
          <a:bodyPr anchorCtr="0" anchor="t" bIns="0" lIns="0" spcFirstLastPara="1" rIns="0" wrap="square" tIns="0">
            <a:noAutofit/>
          </a:bodyPr>
          <a:lstStyle/>
          <a:p>
            <a:pPr indent="-333375" lvl="0" marL="342900" marR="0" rtl="0" algn="l">
              <a:lnSpc>
                <a:spcPct val="130000"/>
              </a:lnSpc>
              <a:spcBef>
                <a:spcPts val="0"/>
              </a:spcBef>
              <a:spcAft>
                <a:spcPts val="0"/>
              </a:spcAft>
              <a:buClr>
                <a:srgbClr val="FFFFFF"/>
              </a:buClr>
              <a:buSzPts val="1100"/>
              <a:buFont typeface="Inter"/>
              <a:buChar char="▪"/>
            </a:pPr>
            <a:r>
              <a:rPr b="0" i="0" lang="en-US" sz="1100" u="none" cap="none" strike="noStrike">
                <a:solidFill>
                  <a:srgbClr val="FFFFFF"/>
                </a:solidFill>
                <a:latin typeface="Inter"/>
                <a:ea typeface="Inter"/>
                <a:cs typeface="Inter"/>
                <a:sym typeface="Inter"/>
              </a:rPr>
              <a:t>Encode team conventions once; the AI follows them every session</a:t>
            </a:r>
            <a:endParaRPr b="0" i="0" sz="1100" u="none" cap="none" strike="noStrike">
              <a:solidFill>
                <a:schemeClr val="dk1"/>
              </a:solidFill>
              <a:latin typeface="Calibri"/>
              <a:ea typeface="Calibri"/>
              <a:cs typeface="Calibri"/>
              <a:sym typeface="Calibri"/>
            </a:endParaRPr>
          </a:p>
          <a:p>
            <a:pPr indent="-333375" lvl="0" marL="342900" marR="0" rtl="0" algn="l">
              <a:lnSpc>
                <a:spcPct val="130000"/>
              </a:lnSpc>
              <a:spcBef>
                <a:spcPts val="800"/>
              </a:spcBef>
              <a:spcAft>
                <a:spcPts val="0"/>
              </a:spcAft>
              <a:buClr>
                <a:srgbClr val="FFFFFF"/>
              </a:buClr>
              <a:buSzPts val="1100"/>
              <a:buFont typeface="Inter"/>
              <a:buChar char="▪"/>
            </a:pPr>
            <a:r>
              <a:rPr b="0" i="0" lang="en-US" sz="1100" u="none" cap="none" strike="noStrike">
                <a:solidFill>
                  <a:srgbClr val="FFFFFF"/>
                </a:solidFill>
                <a:latin typeface="Inter"/>
                <a:ea typeface="Inter"/>
                <a:cs typeface="Inter"/>
                <a:sym typeface="Inter"/>
              </a:rPr>
              <a:t>New contributors get consistent guidance automatically</a:t>
            </a:r>
            <a:endParaRPr b="0" i="0" sz="1100" u="none" cap="none" strike="noStrike">
              <a:solidFill>
                <a:schemeClr val="dk1"/>
              </a:solidFill>
              <a:latin typeface="Calibri"/>
              <a:ea typeface="Calibri"/>
              <a:cs typeface="Calibri"/>
              <a:sym typeface="Calibri"/>
            </a:endParaRPr>
          </a:p>
          <a:p>
            <a:pPr indent="-333375" lvl="0" marL="342900" marR="0" rtl="0" algn="l">
              <a:lnSpc>
                <a:spcPct val="130000"/>
              </a:lnSpc>
              <a:spcBef>
                <a:spcPts val="800"/>
              </a:spcBef>
              <a:spcAft>
                <a:spcPts val="0"/>
              </a:spcAft>
              <a:buClr>
                <a:srgbClr val="FFFFFF"/>
              </a:buClr>
              <a:buSzPts val="1100"/>
              <a:buFont typeface="Inter"/>
              <a:buChar char="▪"/>
            </a:pPr>
            <a:r>
              <a:rPr b="0" i="0" lang="en-US" sz="1100" u="none" cap="none" strike="noStrike">
                <a:solidFill>
                  <a:srgbClr val="FFFFFF"/>
                </a:solidFill>
                <a:latin typeface="Inter"/>
                <a:ea typeface="Inter"/>
                <a:cs typeface="Inter"/>
                <a:sym typeface="Inter"/>
              </a:rPr>
              <a:t>Rules live in git and evolve with the codebase</a:t>
            </a:r>
            <a:endParaRPr b="0" i="0" sz="1100" u="none" cap="none" strike="noStrike">
              <a:solidFill>
                <a:schemeClr val="dk1"/>
              </a:solidFill>
              <a:latin typeface="Calibri"/>
              <a:ea typeface="Calibri"/>
              <a:cs typeface="Calibri"/>
              <a:sym typeface="Calibri"/>
            </a:endParaRPr>
          </a:p>
        </p:txBody>
      </p:sp>
      <p:sp>
        <p:nvSpPr>
          <p:cNvPr id="60" name="Google Shape;60;p3"/>
          <p:cNvSpPr/>
          <p:nvPr/>
        </p:nvSpPr>
        <p:spPr>
          <a:xfrm>
            <a:off x="502920" y="4279392"/>
            <a:ext cx="8138160" cy="25603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100"/>
              <a:buFont typeface="Inter"/>
              <a:buNone/>
            </a:pPr>
            <a:r>
              <a:rPr b="0" i="0" lang="en-US" sz="1000" u="none" cap="none" strike="noStrike">
                <a:solidFill>
                  <a:srgbClr val="FFFFFF"/>
                </a:solidFill>
                <a:latin typeface="Inter"/>
                <a:ea typeface="Inter"/>
                <a:cs typeface="Inter"/>
                <a:sym typeface="Inter"/>
              </a:rPr>
              <a:t>Rules are persistent context attached to the project. Every conversation picks them up automatically, without anyone typing a word.</a:t>
            </a:r>
            <a:endParaRPr b="0" i="0" sz="1000" u="none" cap="none" strike="noStrike">
              <a:solidFill>
                <a:schemeClr val="dk1"/>
              </a:solidFill>
              <a:latin typeface="Calibri"/>
              <a:ea typeface="Calibri"/>
              <a:cs typeface="Calibri"/>
              <a:sym typeface="Calibri"/>
            </a:endParaRPr>
          </a:p>
        </p:txBody>
      </p:sp>
      <p:sp>
        <p:nvSpPr>
          <p:cNvPr id="61" name="Google Shape;61;p3"/>
          <p:cNvSpPr/>
          <p:nvPr/>
        </p:nvSpPr>
        <p:spPr>
          <a:xfrm>
            <a:off x="502920" y="4517136"/>
            <a:ext cx="8138160" cy="25603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A8A8A8"/>
              </a:buClr>
              <a:buSzPts val="1000"/>
              <a:buFont typeface="Inter"/>
              <a:buNone/>
            </a:pPr>
            <a:r>
              <a:rPr b="0" i="1" lang="en-US" sz="1000" u="none" cap="none" strike="noStrike">
                <a:solidFill>
                  <a:srgbClr val="A8A8A8"/>
                </a:solidFill>
                <a:latin typeface="Inter"/>
                <a:ea typeface="Inter"/>
                <a:cs typeface="Inter"/>
                <a:sym typeface="Inter"/>
              </a:rPr>
              <a:t>Scope: rules apply to Agent chat only. They don't affect Inline Edit (Cmd/Ctrl+K) or Cursor Tab.</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6" name="Shape 66"/>
        <p:cNvGrpSpPr/>
        <p:nvPr/>
      </p:nvGrpSpPr>
      <p:grpSpPr>
        <a:xfrm>
          <a:off x="0" y="0"/>
          <a:ext cx="0" cy="0"/>
          <a:chOff x="0" y="0"/>
          <a:chExt cx="0" cy="0"/>
        </a:xfrm>
      </p:grpSpPr>
      <p:sp>
        <p:nvSpPr>
          <p:cNvPr id="67" name="Google Shape;67;p4"/>
          <p:cNvSpPr/>
          <p:nvPr/>
        </p:nvSpPr>
        <p:spPr>
          <a:xfrm>
            <a:off x="502920" y="292608"/>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THE FOUR RULE TYPES</a:t>
            </a:r>
            <a:endParaRPr b="0" i="0" sz="750" u="none" cap="none" strike="noStrike">
              <a:solidFill>
                <a:schemeClr val="dk1"/>
              </a:solidFill>
              <a:latin typeface="Calibri"/>
              <a:ea typeface="Calibri"/>
              <a:cs typeface="Calibri"/>
              <a:sym typeface="Calibri"/>
            </a:endParaRPr>
          </a:p>
        </p:txBody>
      </p:sp>
      <p:sp>
        <p:nvSpPr>
          <p:cNvPr id="68" name="Google Shape;68;p4"/>
          <p:cNvSpPr/>
          <p:nvPr/>
        </p:nvSpPr>
        <p:spPr>
          <a:xfrm>
            <a:off x="502920" y="502920"/>
            <a:ext cx="8138160" cy="11430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600"/>
              <a:buFont typeface="Inter"/>
              <a:buNone/>
            </a:pPr>
            <a:r>
              <a:rPr b="0" i="0" lang="en-US" sz="2600" u="none" cap="none" strike="noStrike">
                <a:solidFill>
                  <a:srgbClr val="FFFFFF"/>
                </a:solidFill>
                <a:latin typeface="Inter"/>
                <a:ea typeface="Inter"/>
                <a:cs typeface="Inter"/>
                <a:sym typeface="Inter"/>
              </a:rPr>
              <a:t>Four activation patterns. Pick the one that fits the guidance.</a:t>
            </a:r>
            <a:endParaRPr b="0" i="0" sz="2600" u="none" cap="none" strike="noStrike">
              <a:solidFill>
                <a:schemeClr val="dk1"/>
              </a:solidFill>
              <a:latin typeface="Calibri"/>
              <a:ea typeface="Calibri"/>
              <a:cs typeface="Calibri"/>
              <a:sym typeface="Calibri"/>
            </a:endParaRPr>
          </a:p>
        </p:txBody>
      </p:sp>
      <p:sp>
        <p:nvSpPr>
          <p:cNvPr id="69" name="Google Shape;69;p4"/>
          <p:cNvSpPr/>
          <p:nvPr/>
        </p:nvSpPr>
        <p:spPr>
          <a:xfrm>
            <a:off x="502920" y="1719072"/>
            <a:ext cx="109728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4"/>
          <p:cNvSpPr/>
          <p:nvPr/>
        </p:nvSpPr>
        <p:spPr>
          <a:xfrm>
            <a:off x="502920" y="1874520"/>
            <a:ext cx="8138160" cy="548640"/>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4"/>
          <p:cNvSpPr/>
          <p:nvPr/>
        </p:nvSpPr>
        <p:spPr>
          <a:xfrm>
            <a:off x="777240" y="1874520"/>
            <a:ext cx="274320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Always apply</a:t>
            </a:r>
            <a:endParaRPr b="0" i="0" sz="1500" u="none" cap="none" strike="noStrike">
              <a:solidFill>
                <a:schemeClr val="dk1"/>
              </a:solidFill>
              <a:latin typeface="Calibri"/>
              <a:ea typeface="Calibri"/>
              <a:cs typeface="Calibri"/>
              <a:sym typeface="Calibri"/>
            </a:endParaRPr>
          </a:p>
        </p:txBody>
      </p:sp>
      <p:sp>
        <p:nvSpPr>
          <p:cNvPr id="72" name="Google Shape;72;p4"/>
          <p:cNvSpPr/>
          <p:nvPr/>
        </p:nvSpPr>
        <p:spPr>
          <a:xfrm>
            <a:off x="3611880" y="1984248"/>
            <a:ext cx="7315" cy="329184"/>
          </a:xfrm>
          <a:prstGeom prst="rect">
            <a:avLst/>
          </a:prstGeom>
          <a:solidFill>
            <a:srgbClr val="2A2A2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4"/>
          <p:cNvSpPr/>
          <p:nvPr/>
        </p:nvSpPr>
        <p:spPr>
          <a:xfrm>
            <a:off x="3749040" y="1874520"/>
            <a:ext cx="466344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Every session, no conditions.</a:t>
            </a:r>
            <a:endParaRPr b="0" i="0" sz="1200" u="none" cap="none" strike="noStrike">
              <a:solidFill>
                <a:schemeClr val="dk1"/>
              </a:solidFill>
              <a:latin typeface="Calibri"/>
              <a:ea typeface="Calibri"/>
              <a:cs typeface="Calibri"/>
              <a:sym typeface="Calibri"/>
            </a:endParaRPr>
          </a:p>
        </p:txBody>
      </p:sp>
      <p:sp>
        <p:nvSpPr>
          <p:cNvPr id="74" name="Google Shape;74;p4"/>
          <p:cNvSpPr/>
          <p:nvPr/>
        </p:nvSpPr>
        <p:spPr>
          <a:xfrm>
            <a:off x="502920" y="2514600"/>
            <a:ext cx="8138160" cy="548640"/>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4"/>
          <p:cNvSpPr/>
          <p:nvPr/>
        </p:nvSpPr>
        <p:spPr>
          <a:xfrm>
            <a:off x="777240" y="2514600"/>
            <a:ext cx="274320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Apply intelligently</a:t>
            </a:r>
            <a:endParaRPr b="0" i="0" sz="1500" u="none" cap="none" strike="noStrike">
              <a:solidFill>
                <a:schemeClr val="dk1"/>
              </a:solidFill>
              <a:latin typeface="Calibri"/>
              <a:ea typeface="Calibri"/>
              <a:cs typeface="Calibri"/>
              <a:sym typeface="Calibri"/>
            </a:endParaRPr>
          </a:p>
        </p:txBody>
      </p:sp>
      <p:sp>
        <p:nvSpPr>
          <p:cNvPr id="76" name="Google Shape;76;p4"/>
          <p:cNvSpPr/>
          <p:nvPr/>
        </p:nvSpPr>
        <p:spPr>
          <a:xfrm>
            <a:off x="3611880" y="2624328"/>
            <a:ext cx="7315" cy="329184"/>
          </a:xfrm>
          <a:prstGeom prst="rect">
            <a:avLst/>
          </a:prstGeom>
          <a:solidFill>
            <a:srgbClr val="2A2A2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4"/>
          <p:cNvSpPr/>
          <p:nvPr/>
        </p:nvSpPr>
        <p:spPr>
          <a:xfrm>
            <a:off x="3749040" y="2514600"/>
            <a:ext cx="466344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When Agent decides the rule is relevant to the task.</a:t>
            </a:r>
            <a:endParaRPr b="0" i="0" sz="1200" u="none" cap="none" strike="noStrike">
              <a:solidFill>
                <a:schemeClr val="dk1"/>
              </a:solidFill>
              <a:latin typeface="Calibri"/>
              <a:ea typeface="Calibri"/>
              <a:cs typeface="Calibri"/>
              <a:sym typeface="Calibri"/>
            </a:endParaRPr>
          </a:p>
        </p:txBody>
      </p:sp>
      <p:sp>
        <p:nvSpPr>
          <p:cNvPr id="78" name="Google Shape;78;p4"/>
          <p:cNvSpPr/>
          <p:nvPr/>
        </p:nvSpPr>
        <p:spPr>
          <a:xfrm>
            <a:off x="502920" y="3154680"/>
            <a:ext cx="8138160" cy="548640"/>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4"/>
          <p:cNvSpPr/>
          <p:nvPr/>
        </p:nvSpPr>
        <p:spPr>
          <a:xfrm>
            <a:off x="777240" y="3154680"/>
            <a:ext cx="274320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File-scoped</a:t>
            </a:r>
            <a:endParaRPr b="0" i="0" sz="1500" u="none" cap="none" strike="noStrike">
              <a:solidFill>
                <a:schemeClr val="dk1"/>
              </a:solidFill>
              <a:latin typeface="Calibri"/>
              <a:ea typeface="Calibri"/>
              <a:cs typeface="Calibri"/>
              <a:sym typeface="Calibri"/>
            </a:endParaRPr>
          </a:p>
        </p:txBody>
      </p:sp>
      <p:sp>
        <p:nvSpPr>
          <p:cNvPr id="80" name="Google Shape;80;p4"/>
          <p:cNvSpPr/>
          <p:nvPr/>
        </p:nvSpPr>
        <p:spPr>
          <a:xfrm>
            <a:off x="3611880" y="3264408"/>
            <a:ext cx="7315" cy="329184"/>
          </a:xfrm>
          <a:prstGeom prst="rect">
            <a:avLst/>
          </a:prstGeom>
          <a:solidFill>
            <a:srgbClr val="2A2A2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4"/>
          <p:cNvSpPr/>
          <p:nvPr/>
        </p:nvSpPr>
        <p:spPr>
          <a:xfrm>
            <a:off x="3749040" y="3154680"/>
            <a:ext cx="466344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When a matching file is part of the conversation.</a:t>
            </a:r>
            <a:endParaRPr b="0" i="0" sz="1200" u="none" cap="none" strike="noStrike">
              <a:solidFill>
                <a:schemeClr val="dk1"/>
              </a:solidFill>
              <a:latin typeface="Calibri"/>
              <a:ea typeface="Calibri"/>
              <a:cs typeface="Calibri"/>
              <a:sym typeface="Calibri"/>
            </a:endParaRPr>
          </a:p>
        </p:txBody>
      </p:sp>
      <p:sp>
        <p:nvSpPr>
          <p:cNvPr id="82" name="Google Shape;82;p4"/>
          <p:cNvSpPr/>
          <p:nvPr/>
        </p:nvSpPr>
        <p:spPr>
          <a:xfrm>
            <a:off x="502920" y="3794760"/>
            <a:ext cx="8138160" cy="548640"/>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4"/>
          <p:cNvSpPr/>
          <p:nvPr/>
        </p:nvSpPr>
        <p:spPr>
          <a:xfrm>
            <a:off x="777240" y="3794760"/>
            <a:ext cx="274320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Manual</a:t>
            </a:r>
            <a:endParaRPr b="0" i="0" sz="1500" u="none" cap="none" strike="noStrike">
              <a:solidFill>
                <a:schemeClr val="dk1"/>
              </a:solidFill>
              <a:latin typeface="Calibri"/>
              <a:ea typeface="Calibri"/>
              <a:cs typeface="Calibri"/>
              <a:sym typeface="Calibri"/>
            </a:endParaRPr>
          </a:p>
        </p:txBody>
      </p:sp>
      <p:sp>
        <p:nvSpPr>
          <p:cNvPr id="84" name="Google Shape;84;p4"/>
          <p:cNvSpPr/>
          <p:nvPr/>
        </p:nvSpPr>
        <p:spPr>
          <a:xfrm>
            <a:off x="3611880" y="3904488"/>
            <a:ext cx="7315" cy="329184"/>
          </a:xfrm>
          <a:prstGeom prst="rect">
            <a:avLst/>
          </a:prstGeom>
          <a:solidFill>
            <a:srgbClr val="2A2A2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4"/>
          <p:cNvSpPr/>
          <p:nvPr/>
        </p:nvSpPr>
        <p:spPr>
          <a:xfrm>
            <a:off x="3749040" y="3794760"/>
            <a:ext cx="466344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Only when you @-mention the rule by name.</a:t>
            </a:r>
            <a:endParaRPr b="0" i="0" sz="1200" u="none" cap="none" strike="noStrike">
              <a:solidFill>
                <a:schemeClr val="dk1"/>
              </a:solidFill>
              <a:latin typeface="Calibri"/>
              <a:ea typeface="Calibri"/>
              <a:cs typeface="Calibri"/>
              <a:sym typeface="Calibri"/>
            </a:endParaRPr>
          </a:p>
        </p:txBody>
      </p:sp>
      <p:sp>
        <p:nvSpPr>
          <p:cNvPr id="86" name="Google Shape;86;p4"/>
          <p:cNvSpPr/>
          <p:nvPr/>
        </p:nvSpPr>
        <p:spPr>
          <a:xfrm>
            <a:off x="502920" y="4544568"/>
            <a:ext cx="8138160" cy="32004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A8A8A8"/>
              </a:buClr>
              <a:buSzPts val="1100"/>
              <a:buFont typeface="Inter"/>
              <a:buNone/>
            </a:pPr>
            <a:r>
              <a:rPr b="0" i="1" lang="en-US" sz="1100" u="none" cap="none" strike="noStrike">
                <a:solidFill>
                  <a:srgbClr val="A8A8A8"/>
                </a:solidFill>
                <a:latin typeface="Inter"/>
                <a:ea typeface="Inter"/>
                <a:cs typeface="Inter"/>
                <a:sym typeface="Inter"/>
              </a:rPr>
              <a:t>All four types are .mdc files in .cursor/rules/. The difference is how and when they activate. We'll walk through each next.</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91" name="Shape 91"/>
        <p:cNvGrpSpPr/>
        <p:nvPr/>
      </p:nvGrpSpPr>
      <p:grpSpPr>
        <a:xfrm>
          <a:off x="0" y="0"/>
          <a:ext cx="0" cy="0"/>
          <a:chOff x="0" y="0"/>
          <a:chExt cx="0" cy="0"/>
        </a:xfrm>
      </p:grpSpPr>
      <p:sp>
        <p:nvSpPr>
          <p:cNvPr id="92" name="Google Shape;92;p5"/>
          <p:cNvSpPr/>
          <p:nvPr/>
        </p:nvSpPr>
        <p:spPr>
          <a:xfrm>
            <a:off x="502920" y="292608"/>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0</a:t>
            </a:r>
            <a:r>
              <a:rPr b="1" lang="en-US" sz="750">
                <a:solidFill>
                  <a:srgbClr val="E8339A"/>
                </a:solidFill>
                <a:latin typeface="Inter"/>
                <a:ea typeface="Inter"/>
                <a:cs typeface="Inter"/>
                <a:sym typeface="Inter"/>
              </a:rPr>
              <a:t>1</a:t>
            </a:r>
            <a:r>
              <a:rPr b="1" i="0" lang="en-US" sz="750" u="none" cap="none" strike="noStrike">
                <a:solidFill>
                  <a:srgbClr val="E8339A"/>
                </a:solidFill>
                <a:latin typeface="Inter"/>
                <a:ea typeface="Inter"/>
                <a:cs typeface="Inter"/>
                <a:sym typeface="Inter"/>
              </a:rPr>
              <a:t> · ALWAYS APPLY</a:t>
            </a:r>
            <a:endParaRPr b="0" i="0" sz="750" u="none" cap="none" strike="noStrike">
              <a:solidFill>
                <a:schemeClr val="dk1"/>
              </a:solidFill>
              <a:latin typeface="Calibri"/>
              <a:ea typeface="Calibri"/>
              <a:cs typeface="Calibri"/>
              <a:sym typeface="Calibri"/>
            </a:endParaRPr>
          </a:p>
        </p:txBody>
      </p:sp>
      <p:sp>
        <p:nvSpPr>
          <p:cNvPr id="93" name="Google Shape;93;p5"/>
          <p:cNvSpPr/>
          <p:nvPr/>
        </p:nvSpPr>
        <p:spPr>
          <a:xfrm>
            <a:off x="502920" y="502920"/>
            <a:ext cx="8138160" cy="11430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600"/>
              <a:buFont typeface="Inter"/>
              <a:buNone/>
            </a:pPr>
            <a:r>
              <a:rPr b="0" i="0" lang="en-US" sz="2600" u="none" cap="none" strike="noStrike">
                <a:solidFill>
                  <a:srgbClr val="FFFFFF"/>
                </a:solidFill>
                <a:latin typeface="Inter"/>
                <a:ea typeface="Inter"/>
                <a:cs typeface="Inter"/>
                <a:sym typeface="Inter"/>
              </a:rPr>
              <a:t>Unconditional context. Present on every conversation.</a:t>
            </a:r>
            <a:endParaRPr b="0" i="0" sz="2600" u="none" cap="none" strike="noStrike">
              <a:solidFill>
                <a:schemeClr val="dk1"/>
              </a:solidFill>
              <a:latin typeface="Calibri"/>
              <a:ea typeface="Calibri"/>
              <a:cs typeface="Calibri"/>
              <a:sym typeface="Calibri"/>
            </a:endParaRPr>
          </a:p>
        </p:txBody>
      </p:sp>
      <p:sp>
        <p:nvSpPr>
          <p:cNvPr id="94" name="Google Shape;94;p5"/>
          <p:cNvSpPr/>
          <p:nvPr/>
        </p:nvSpPr>
        <p:spPr>
          <a:xfrm>
            <a:off x="502920" y="1719072"/>
            <a:ext cx="109728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5"/>
          <p:cNvSpPr/>
          <p:nvPr/>
        </p:nvSpPr>
        <p:spPr>
          <a:xfrm>
            <a:off x="502920" y="1874520"/>
            <a:ext cx="32004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WHEN IT ACTIVATES</a:t>
            </a:r>
            <a:endParaRPr b="0" i="0" sz="750" u="none" cap="none" strike="noStrike">
              <a:solidFill>
                <a:schemeClr val="dk1"/>
              </a:solidFill>
              <a:latin typeface="Calibri"/>
              <a:ea typeface="Calibri"/>
              <a:cs typeface="Calibri"/>
              <a:sym typeface="Calibri"/>
            </a:endParaRPr>
          </a:p>
        </p:txBody>
      </p:sp>
      <p:sp>
        <p:nvSpPr>
          <p:cNvPr id="96" name="Google Shape;96;p5"/>
          <p:cNvSpPr/>
          <p:nvPr/>
        </p:nvSpPr>
        <p:spPr>
          <a:xfrm>
            <a:off x="502920" y="2103120"/>
            <a:ext cx="3200400" cy="685800"/>
          </a:xfrm>
          <a:prstGeom prst="rect">
            <a:avLst/>
          </a:prstGeom>
          <a:noFill/>
          <a:ln>
            <a:noFill/>
          </a:ln>
        </p:spPr>
        <p:txBody>
          <a:bodyPr anchorCtr="0" anchor="t" bIns="0" lIns="0" spcFirstLastPara="1" rIns="0" wrap="square" tIns="0">
            <a:noAutofit/>
          </a:bodyPr>
          <a:lstStyle/>
          <a:p>
            <a:pPr indent="0" lvl="0" marL="0" marR="0" rtl="0" algn="l">
              <a:lnSpc>
                <a:spcPct val="125000"/>
              </a:lnSpc>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Every chat session, unconditionally. No trigger, no filter.</a:t>
            </a:r>
            <a:endParaRPr b="0" i="0" sz="1300" u="none" cap="none" strike="noStrike">
              <a:solidFill>
                <a:schemeClr val="dk1"/>
              </a:solidFill>
              <a:latin typeface="Calibri"/>
              <a:ea typeface="Calibri"/>
              <a:cs typeface="Calibri"/>
              <a:sym typeface="Calibri"/>
            </a:endParaRPr>
          </a:p>
        </p:txBody>
      </p:sp>
      <p:sp>
        <p:nvSpPr>
          <p:cNvPr id="97" name="Google Shape;97;p5"/>
          <p:cNvSpPr/>
          <p:nvPr/>
        </p:nvSpPr>
        <p:spPr>
          <a:xfrm>
            <a:off x="502920" y="2880360"/>
            <a:ext cx="32004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USE FOR</a:t>
            </a:r>
            <a:endParaRPr b="0" i="0" sz="750" u="none" cap="none" strike="noStrike">
              <a:solidFill>
                <a:schemeClr val="dk1"/>
              </a:solidFill>
              <a:latin typeface="Calibri"/>
              <a:ea typeface="Calibri"/>
              <a:cs typeface="Calibri"/>
              <a:sym typeface="Calibri"/>
            </a:endParaRPr>
          </a:p>
        </p:txBody>
      </p:sp>
      <p:sp>
        <p:nvSpPr>
          <p:cNvPr id="98" name="Google Shape;98;p5"/>
          <p:cNvSpPr/>
          <p:nvPr/>
        </p:nvSpPr>
        <p:spPr>
          <a:xfrm>
            <a:off x="502920" y="3108960"/>
            <a:ext cx="3200400" cy="1188720"/>
          </a:xfrm>
          <a:prstGeom prst="rect">
            <a:avLst/>
          </a:prstGeom>
          <a:noFill/>
          <a:ln>
            <a:noFill/>
          </a:ln>
        </p:spPr>
        <p:txBody>
          <a:bodyPr anchorCtr="0" anchor="t" bIns="0" lIns="0" spcFirstLastPara="1" rIns="0" wrap="square" tIns="0">
            <a:noAutofit/>
          </a:bodyPr>
          <a:lstStyle/>
          <a:p>
            <a:pPr indent="0" lvl="0" marL="0" marR="0" rtl="0" algn="l">
              <a:lnSpc>
                <a:spcPct val="125000"/>
              </a:lnSpc>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Non-negotiable standards the AI should follow in every conversation, regardless of task or file.</a:t>
            </a:r>
            <a:endParaRPr b="0" i="0" sz="1300" u="none" cap="none" strike="noStrike">
              <a:solidFill>
                <a:schemeClr val="dk1"/>
              </a:solidFill>
              <a:latin typeface="Calibri"/>
              <a:ea typeface="Calibri"/>
              <a:cs typeface="Calibri"/>
              <a:sym typeface="Calibri"/>
            </a:endParaRPr>
          </a:p>
        </p:txBody>
      </p:sp>
      <p:sp>
        <p:nvSpPr>
          <p:cNvPr id="99" name="Google Shape;99;p5"/>
          <p:cNvSpPr/>
          <p:nvPr/>
        </p:nvSpPr>
        <p:spPr>
          <a:xfrm>
            <a:off x="4023360" y="1874520"/>
            <a:ext cx="46177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EXAMPLE .MDC FILE</a:t>
            </a:r>
            <a:endParaRPr b="0" i="0" sz="750" u="none" cap="none" strike="noStrike">
              <a:solidFill>
                <a:schemeClr val="dk1"/>
              </a:solidFill>
              <a:latin typeface="Calibri"/>
              <a:ea typeface="Calibri"/>
              <a:cs typeface="Calibri"/>
              <a:sym typeface="Calibri"/>
            </a:endParaRPr>
          </a:p>
        </p:txBody>
      </p:sp>
      <p:sp>
        <p:nvSpPr>
          <p:cNvPr id="100" name="Google Shape;100;p5"/>
          <p:cNvSpPr/>
          <p:nvPr/>
        </p:nvSpPr>
        <p:spPr>
          <a:xfrm>
            <a:off x="4023360" y="2130552"/>
            <a:ext cx="4617720" cy="2331720"/>
          </a:xfrm>
          <a:prstGeom prst="rect">
            <a:avLst/>
          </a:prstGeom>
          <a:solidFill>
            <a:srgbClr val="0F0F0F"/>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5"/>
          <p:cNvSpPr/>
          <p:nvPr/>
        </p:nvSpPr>
        <p:spPr>
          <a:xfrm>
            <a:off x="4224528" y="2271370"/>
            <a:ext cx="4215300" cy="2090400"/>
          </a:xfrm>
          <a:prstGeom prst="rect">
            <a:avLst/>
          </a:prstGeom>
          <a:noFill/>
          <a:ln>
            <a:noFill/>
          </a:ln>
        </p:spPr>
        <p:txBody>
          <a:bodyPr anchorCtr="0" anchor="t" bIns="0" lIns="0" spcFirstLastPara="1" rIns="0" wrap="square" tIns="0">
            <a:noAutofit/>
          </a:bodyPr>
          <a:lstStyle/>
          <a:p>
            <a:pPr indent="0" lvl="0" marL="0" rtl="0" algn="l">
              <a:lnSpc>
                <a:spcPct val="125000"/>
              </a:lnSpc>
              <a:spcBef>
                <a:spcPts val="0"/>
              </a:spcBef>
              <a:spcAft>
                <a:spcPts val="0"/>
              </a:spcAft>
              <a:buClr>
                <a:schemeClr val="dk1"/>
              </a:buClr>
              <a:buSzPts val="1100"/>
              <a:buFont typeface="Arial"/>
              <a:buNone/>
            </a:pPr>
            <a:r>
              <a:rPr lang="en-US" sz="950">
                <a:solidFill>
                  <a:srgbClr val="FFFFFF"/>
                </a:solidFill>
                <a:latin typeface="Roboto Mono"/>
                <a:ea typeface="Roboto Mono"/>
                <a:cs typeface="Roboto Mono"/>
                <a:sym typeface="Roboto Mono"/>
              </a:rPr>
              <a:t>---</a:t>
            </a:r>
            <a:endParaRPr sz="950">
              <a:solidFill>
                <a:srgbClr val="FFFFFF"/>
              </a:solidFill>
              <a:latin typeface="Roboto Mono"/>
              <a:ea typeface="Roboto Mono"/>
              <a:cs typeface="Roboto Mono"/>
              <a:sym typeface="Roboto Mono"/>
            </a:endParaRPr>
          </a:p>
          <a:p>
            <a:pPr indent="0" lvl="0" marL="0" rtl="0" algn="l">
              <a:lnSpc>
                <a:spcPct val="125000"/>
              </a:lnSpc>
              <a:spcBef>
                <a:spcPts val="0"/>
              </a:spcBef>
              <a:spcAft>
                <a:spcPts val="0"/>
              </a:spcAft>
              <a:buClr>
                <a:schemeClr val="dk1"/>
              </a:buClr>
              <a:buSzPts val="1100"/>
              <a:buFont typeface="Arial"/>
              <a:buNone/>
            </a:pPr>
            <a:r>
              <a:rPr lang="en-US" sz="950">
                <a:solidFill>
                  <a:srgbClr val="FFFFFF"/>
                </a:solidFill>
                <a:latin typeface="Roboto Mono"/>
                <a:ea typeface="Roboto Mono"/>
                <a:cs typeface="Roboto Mono"/>
                <a:sym typeface="Roboto Mono"/>
              </a:rPr>
              <a:t>description: "Project conventions"</a:t>
            </a:r>
            <a:endParaRPr sz="950">
              <a:solidFill>
                <a:srgbClr val="FFFFFF"/>
              </a:solidFill>
              <a:latin typeface="Roboto Mono"/>
              <a:ea typeface="Roboto Mono"/>
              <a:cs typeface="Roboto Mono"/>
              <a:sym typeface="Roboto Mono"/>
            </a:endParaRPr>
          </a:p>
          <a:p>
            <a:pPr indent="0" lvl="0" marL="0" rtl="0" algn="l">
              <a:lnSpc>
                <a:spcPct val="125000"/>
              </a:lnSpc>
              <a:spcBef>
                <a:spcPts val="0"/>
              </a:spcBef>
              <a:spcAft>
                <a:spcPts val="0"/>
              </a:spcAft>
              <a:buClr>
                <a:schemeClr val="dk1"/>
              </a:buClr>
              <a:buSzPts val="1100"/>
              <a:buFont typeface="Arial"/>
              <a:buNone/>
            </a:pPr>
            <a:r>
              <a:rPr lang="en-US" sz="950">
                <a:solidFill>
                  <a:srgbClr val="FFFFFF"/>
                </a:solidFill>
                <a:latin typeface="Roboto Mono"/>
                <a:ea typeface="Roboto Mono"/>
                <a:cs typeface="Roboto Mono"/>
                <a:sym typeface="Roboto Mono"/>
              </a:rPr>
              <a:t>alwaysApply: true</a:t>
            </a:r>
            <a:endParaRPr sz="950">
              <a:solidFill>
                <a:srgbClr val="FFFFFF"/>
              </a:solidFill>
              <a:latin typeface="Roboto Mono"/>
              <a:ea typeface="Roboto Mono"/>
              <a:cs typeface="Roboto Mono"/>
              <a:sym typeface="Roboto Mono"/>
            </a:endParaRPr>
          </a:p>
          <a:p>
            <a:pPr indent="0" lvl="0" marL="0" rtl="0" algn="l">
              <a:lnSpc>
                <a:spcPct val="125000"/>
              </a:lnSpc>
              <a:spcBef>
                <a:spcPts val="0"/>
              </a:spcBef>
              <a:spcAft>
                <a:spcPts val="0"/>
              </a:spcAft>
              <a:buClr>
                <a:schemeClr val="dk1"/>
              </a:buClr>
              <a:buSzPts val="1100"/>
              <a:buFont typeface="Arial"/>
              <a:buNone/>
            </a:pPr>
            <a:r>
              <a:rPr lang="en-US" sz="950">
                <a:solidFill>
                  <a:srgbClr val="FFFFFF"/>
                </a:solidFill>
                <a:latin typeface="Roboto Mono"/>
                <a:ea typeface="Roboto Mono"/>
                <a:cs typeface="Roboto Mono"/>
                <a:sym typeface="Roboto Mono"/>
              </a:rPr>
              <a:t>---</a:t>
            </a:r>
            <a:endParaRPr sz="950">
              <a:solidFill>
                <a:srgbClr val="FFFFFF"/>
              </a:solidFill>
              <a:latin typeface="Roboto Mono"/>
              <a:ea typeface="Roboto Mono"/>
              <a:cs typeface="Roboto Mono"/>
              <a:sym typeface="Roboto Mono"/>
            </a:endParaRPr>
          </a:p>
          <a:p>
            <a:pPr indent="0" lvl="0" marL="0" rtl="0" algn="l">
              <a:lnSpc>
                <a:spcPct val="125000"/>
              </a:lnSpc>
              <a:spcBef>
                <a:spcPts val="0"/>
              </a:spcBef>
              <a:spcAft>
                <a:spcPts val="0"/>
              </a:spcAft>
              <a:buClr>
                <a:schemeClr val="dk1"/>
              </a:buClr>
              <a:buSzPts val="1100"/>
              <a:buFont typeface="Arial"/>
              <a:buNone/>
            </a:pPr>
            <a:r>
              <a:t/>
            </a:r>
            <a:endParaRPr sz="950">
              <a:solidFill>
                <a:srgbClr val="FFFFFF"/>
              </a:solidFill>
              <a:latin typeface="Roboto Mono"/>
              <a:ea typeface="Roboto Mono"/>
              <a:cs typeface="Roboto Mono"/>
              <a:sym typeface="Roboto Mono"/>
            </a:endParaRPr>
          </a:p>
          <a:p>
            <a:pPr indent="0" lvl="0" marL="0" rtl="0" algn="l">
              <a:lnSpc>
                <a:spcPct val="125000"/>
              </a:lnSpc>
              <a:spcBef>
                <a:spcPts val="0"/>
              </a:spcBef>
              <a:spcAft>
                <a:spcPts val="0"/>
              </a:spcAft>
              <a:buClr>
                <a:schemeClr val="dk1"/>
              </a:buClr>
              <a:buSzPts val="1100"/>
              <a:buFont typeface="Arial"/>
              <a:buNone/>
            </a:pPr>
            <a:r>
              <a:rPr lang="en-US" sz="950">
                <a:solidFill>
                  <a:srgbClr val="FFFFFF"/>
                </a:solidFill>
                <a:latin typeface="Roboto Mono"/>
                <a:ea typeface="Roboto Mono"/>
                <a:cs typeface="Roboto Mono"/>
                <a:sym typeface="Roboto Mono"/>
              </a:rPr>
              <a:t># Project</a:t>
            </a:r>
            <a:endParaRPr sz="950">
              <a:solidFill>
                <a:srgbClr val="FFFFFF"/>
              </a:solidFill>
              <a:latin typeface="Roboto Mono"/>
              <a:ea typeface="Roboto Mono"/>
              <a:cs typeface="Roboto Mono"/>
              <a:sym typeface="Roboto Mono"/>
            </a:endParaRPr>
          </a:p>
          <a:p>
            <a:pPr indent="0" lvl="0" marL="0" rtl="0" algn="l">
              <a:lnSpc>
                <a:spcPct val="125000"/>
              </a:lnSpc>
              <a:spcBef>
                <a:spcPts val="0"/>
              </a:spcBef>
              <a:spcAft>
                <a:spcPts val="0"/>
              </a:spcAft>
              <a:buClr>
                <a:schemeClr val="dk1"/>
              </a:buClr>
              <a:buSzPts val="1100"/>
              <a:buFont typeface="Arial"/>
              <a:buNone/>
            </a:pPr>
            <a:r>
              <a:t/>
            </a:r>
            <a:endParaRPr sz="950">
              <a:solidFill>
                <a:srgbClr val="FFFFFF"/>
              </a:solidFill>
              <a:latin typeface="Roboto Mono"/>
              <a:ea typeface="Roboto Mono"/>
              <a:cs typeface="Roboto Mono"/>
              <a:sym typeface="Roboto Mono"/>
            </a:endParaRPr>
          </a:p>
          <a:p>
            <a:pPr indent="0" lvl="0" marL="0" rtl="0" algn="l">
              <a:lnSpc>
                <a:spcPct val="125000"/>
              </a:lnSpc>
              <a:spcBef>
                <a:spcPts val="0"/>
              </a:spcBef>
              <a:spcAft>
                <a:spcPts val="0"/>
              </a:spcAft>
              <a:buClr>
                <a:schemeClr val="dk1"/>
              </a:buClr>
              <a:buSzPts val="1100"/>
              <a:buFont typeface="Arial"/>
              <a:buNone/>
            </a:pPr>
            <a:r>
              <a:rPr lang="en-US" sz="950">
                <a:solidFill>
                  <a:srgbClr val="FFFFFF"/>
                </a:solidFill>
                <a:latin typeface="Roboto Mono"/>
                <a:ea typeface="Roboto Mono"/>
                <a:cs typeface="Roboto Mono"/>
                <a:sym typeface="Roboto Mono"/>
              </a:rPr>
              <a:t>- Use TypeScript for code</a:t>
            </a:r>
            <a:br>
              <a:rPr lang="en-US" sz="950">
                <a:solidFill>
                  <a:srgbClr val="FFFFFF"/>
                </a:solidFill>
                <a:latin typeface="Roboto Mono"/>
                <a:ea typeface="Roboto Mono"/>
                <a:cs typeface="Roboto Mono"/>
                <a:sym typeface="Roboto Mono"/>
              </a:rPr>
            </a:br>
            <a:r>
              <a:rPr lang="en-US" sz="950">
                <a:solidFill>
                  <a:srgbClr val="FFFFFF"/>
                </a:solidFill>
                <a:latin typeface="Roboto Mono"/>
                <a:ea typeface="Roboto Mono"/>
                <a:cs typeface="Roboto Mono"/>
                <a:sym typeface="Roboto Mono"/>
              </a:rPr>
              <a:t>- Use bun for package management and runtime</a:t>
            </a:r>
            <a:br>
              <a:rPr lang="en-US" sz="950">
                <a:solidFill>
                  <a:srgbClr val="FFFFFF"/>
                </a:solidFill>
                <a:latin typeface="Roboto Mono"/>
                <a:ea typeface="Roboto Mono"/>
                <a:cs typeface="Roboto Mono"/>
                <a:sym typeface="Roboto Mono"/>
              </a:rPr>
            </a:br>
            <a:r>
              <a:rPr lang="en-US" sz="950">
                <a:solidFill>
                  <a:srgbClr val="FFFFFF"/>
                </a:solidFill>
                <a:latin typeface="Roboto Mono"/>
                <a:ea typeface="Roboto Mono"/>
                <a:cs typeface="Roboto Mono"/>
                <a:sym typeface="Roboto Mono"/>
              </a:rPr>
              <a:t>- Use vitest for testing</a:t>
            </a:r>
            <a:endParaRPr sz="950">
              <a:solidFill>
                <a:srgbClr val="FFFFFF"/>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lang="en-US" sz="950">
                <a:solidFill>
                  <a:srgbClr val="FFFFFF"/>
                </a:solidFill>
                <a:latin typeface="Roboto Mono"/>
                <a:ea typeface="Roboto Mono"/>
                <a:cs typeface="Roboto Mono"/>
                <a:sym typeface="Roboto Mono"/>
              </a:rPr>
              <a:t>- Use React for components</a:t>
            </a:r>
            <a:endParaRPr sz="950">
              <a:solidFill>
                <a:srgbClr val="FFFFFF"/>
              </a:solidFill>
              <a:latin typeface="Roboto Mono"/>
              <a:ea typeface="Roboto Mono"/>
              <a:cs typeface="Roboto Mono"/>
              <a:sym typeface="Roboto Mono"/>
            </a:endParaRPr>
          </a:p>
        </p:txBody>
      </p:sp>
      <p:sp>
        <p:nvSpPr>
          <p:cNvPr id="102" name="Google Shape;102;p5"/>
          <p:cNvSpPr/>
          <p:nvPr/>
        </p:nvSpPr>
        <p:spPr>
          <a:xfrm>
            <a:off x="502920" y="4590288"/>
            <a:ext cx="813816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100"/>
              <a:buFont typeface="Inter"/>
              <a:buNone/>
            </a:pPr>
            <a:r>
              <a:rPr b="0" i="1" lang="en-US" sz="1100" u="none" cap="none" strike="noStrike">
                <a:solidFill>
                  <a:srgbClr val="A8A8A8"/>
                </a:solidFill>
                <a:latin typeface="Inter"/>
                <a:ea typeface="Inter"/>
                <a:cs typeface="Inter"/>
                <a:sym typeface="Inter"/>
              </a:rPr>
              <a:t>Keep these short. Everything in an always-apply rule consumes context-window space on every conversation, whether it's relevant or not.</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07" name="Shape 107"/>
        <p:cNvGrpSpPr/>
        <p:nvPr/>
      </p:nvGrpSpPr>
      <p:grpSpPr>
        <a:xfrm>
          <a:off x="0" y="0"/>
          <a:ext cx="0" cy="0"/>
          <a:chOff x="0" y="0"/>
          <a:chExt cx="0" cy="0"/>
        </a:xfrm>
      </p:grpSpPr>
      <p:sp>
        <p:nvSpPr>
          <p:cNvPr id="108" name="Google Shape;108;p6"/>
          <p:cNvSpPr/>
          <p:nvPr/>
        </p:nvSpPr>
        <p:spPr>
          <a:xfrm>
            <a:off x="502920" y="292608"/>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lang="en-US" sz="750">
                <a:solidFill>
                  <a:srgbClr val="E8339A"/>
                </a:solidFill>
                <a:latin typeface="Inter"/>
                <a:ea typeface="Inter"/>
                <a:cs typeface="Inter"/>
                <a:sym typeface="Inter"/>
              </a:rPr>
              <a:t>02</a:t>
            </a:r>
            <a:r>
              <a:rPr b="1" i="0" lang="en-US" sz="750" u="none" cap="none" strike="noStrike">
                <a:solidFill>
                  <a:srgbClr val="E8339A"/>
                </a:solidFill>
                <a:latin typeface="Inter"/>
                <a:ea typeface="Inter"/>
                <a:cs typeface="Inter"/>
                <a:sym typeface="Inter"/>
              </a:rPr>
              <a:t> · APPLY INTELLIGENTLY</a:t>
            </a:r>
            <a:endParaRPr b="0" i="0" sz="750" u="none" cap="none" strike="noStrike">
              <a:solidFill>
                <a:schemeClr val="dk1"/>
              </a:solidFill>
              <a:latin typeface="Calibri"/>
              <a:ea typeface="Calibri"/>
              <a:cs typeface="Calibri"/>
              <a:sym typeface="Calibri"/>
            </a:endParaRPr>
          </a:p>
        </p:txBody>
      </p:sp>
      <p:sp>
        <p:nvSpPr>
          <p:cNvPr id="109" name="Google Shape;109;p6"/>
          <p:cNvSpPr/>
          <p:nvPr/>
        </p:nvSpPr>
        <p:spPr>
          <a:xfrm>
            <a:off x="502920" y="502920"/>
            <a:ext cx="8138160" cy="11430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600"/>
              <a:buFont typeface="Inter"/>
              <a:buNone/>
            </a:pPr>
            <a:r>
              <a:rPr b="0" i="0" lang="en-US" sz="2600" u="none" cap="none" strike="noStrike">
                <a:solidFill>
                  <a:srgbClr val="FFFFFF"/>
                </a:solidFill>
                <a:latin typeface="Inter"/>
                <a:ea typeface="Inter"/>
                <a:cs typeface="Inter"/>
                <a:sym typeface="Inter"/>
              </a:rPr>
              <a:t>Agent reads the description and decides relevance itself.</a:t>
            </a:r>
            <a:endParaRPr b="0" i="0" sz="2600" u="none" cap="none" strike="noStrike">
              <a:solidFill>
                <a:schemeClr val="dk1"/>
              </a:solidFill>
              <a:latin typeface="Calibri"/>
              <a:ea typeface="Calibri"/>
              <a:cs typeface="Calibri"/>
              <a:sym typeface="Calibri"/>
            </a:endParaRPr>
          </a:p>
        </p:txBody>
      </p:sp>
      <p:sp>
        <p:nvSpPr>
          <p:cNvPr id="110" name="Google Shape;110;p6"/>
          <p:cNvSpPr/>
          <p:nvPr/>
        </p:nvSpPr>
        <p:spPr>
          <a:xfrm>
            <a:off x="502920" y="1719072"/>
            <a:ext cx="109728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6"/>
          <p:cNvSpPr/>
          <p:nvPr/>
        </p:nvSpPr>
        <p:spPr>
          <a:xfrm>
            <a:off x="502920" y="1874520"/>
            <a:ext cx="32004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WHEN IT ACTIVATES</a:t>
            </a:r>
            <a:endParaRPr b="0" i="0" sz="750" u="none" cap="none" strike="noStrike">
              <a:solidFill>
                <a:schemeClr val="dk1"/>
              </a:solidFill>
              <a:latin typeface="Calibri"/>
              <a:ea typeface="Calibri"/>
              <a:cs typeface="Calibri"/>
              <a:sym typeface="Calibri"/>
            </a:endParaRPr>
          </a:p>
        </p:txBody>
      </p:sp>
      <p:sp>
        <p:nvSpPr>
          <p:cNvPr id="112" name="Google Shape;112;p6"/>
          <p:cNvSpPr/>
          <p:nvPr/>
        </p:nvSpPr>
        <p:spPr>
          <a:xfrm>
            <a:off x="502920" y="2103120"/>
            <a:ext cx="3200400" cy="685800"/>
          </a:xfrm>
          <a:prstGeom prst="rect">
            <a:avLst/>
          </a:prstGeom>
          <a:noFill/>
          <a:ln>
            <a:noFill/>
          </a:ln>
        </p:spPr>
        <p:txBody>
          <a:bodyPr anchorCtr="0" anchor="t" bIns="0" lIns="0" spcFirstLastPara="1" rIns="0" wrap="square" tIns="0">
            <a:noAutofit/>
          </a:bodyPr>
          <a:lstStyle/>
          <a:p>
            <a:pPr indent="0" lvl="0" marL="0" marR="0" rtl="0" algn="l">
              <a:lnSpc>
                <a:spcPct val="125000"/>
              </a:lnSpc>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When Agent reads the description field and judges the rule is relevant to the current task.</a:t>
            </a:r>
            <a:endParaRPr b="0" i="0" sz="1300" u="none" cap="none" strike="noStrike">
              <a:solidFill>
                <a:schemeClr val="dk1"/>
              </a:solidFill>
              <a:latin typeface="Calibri"/>
              <a:ea typeface="Calibri"/>
              <a:cs typeface="Calibri"/>
              <a:sym typeface="Calibri"/>
            </a:endParaRPr>
          </a:p>
        </p:txBody>
      </p:sp>
      <p:sp>
        <p:nvSpPr>
          <p:cNvPr id="113" name="Google Shape;113;p6"/>
          <p:cNvSpPr/>
          <p:nvPr/>
        </p:nvSpPr>
        <p:spPr>
          <a:xfrm>
            <a:off x="502920" y="2880360"/>
            <a:ext cx="32004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USE FOR</a:t>
            </a:r>
            <a:endParaRPr b="0" i="0" sz="750" u="none" cap="none" strike="noStrike">
              <a:solidFill>
                <a:schemeClr val="dk1"/>
              </a:solidFill>
              <a:latin typeface="Calibri"/>
              <a:ea typeface="Calibri"/>
              <a:cs typeface="Calibri"/>
              <a:sym typeface="Calibri"/>
            </a:endParaRPr>
          </a:p>
        </p:txBody>
      </p:sp>
      <p:sp>
        <p:nvSpPr>
          <p:cNvPr id="114" name="Google Shape;114;p6"/>
          <p:cNvSpPr/>
          <p:nvPr/>
        </p:nvSpPr>
        <p:spPr>
          <a:xfrm>
            <a:off x="502920" y="3108960"/>
            <a:ext cx="3200400" cy="1188720"/>
          </a:xfrm>
          <a:prstGeom prst="rect">
            <a:avLst/>
          </a:prstGeom>
          <a:noFill/>
          <a:ln>
            <a:noFill/>
          </a:ln>
        </p:spPr>
        <p:txBody>
          <a:bodyPr anchorCtr="0" anchor="t" bIns="0" lIns="0" spcFirstLastPara="1" rIns="0" wrap="square" tIns="0">
            <a:noAutofit/>
          </a:bodyPr>
          <a:lstStyle/>
          <a:p>
            <a:pPr indent="0" lvl="0" marL="0" marR="0" rtl="0" algn="l">
              <a:lnSpc>
                <a:spcPct val="125000"/>
              </a:lnSpc>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Domain-specific guidance that matters in some parts of the codebase but not others.</a:t>
            </a:r>
            <a:endParaRPr b="0" i="0" sz="1300" u="none" cap="none" strike="noStrike">
              <a:solidFill>
                <a:schemeClr val="dk1"/>
              </a:solidFill>
              <a:latin typeface="Calibri"/>
              <a:ea typeface="Calibri"/>
              <a:cs typeface="Calibri"/>
              <a:sym typeface="Calibri"/>
            </a:endParaRPr>
          </a:p>
        </p:txBody>
      </p:sp>
      <p:sp>
        <p:nvSpPr>
          <p:cNvPr id="115" name="Google Shape;115;p6"/>
          <p:cNvSpPr/>
          <p:nvPr/>
        </p:nvSpPr>
        <p:spPr>
          <a:xfrm>
            <a:off x="4023360" y="1874520"/>
            <a:ext cx="46177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EXAMPLE .MDC FILE</a:t>
            </a:r>
            <a:endParaRPr b="0" i="0" sz="750" u="none" cap="none" strike="noStrike">
              <a:solidFill>
                <a:schemeClr val="dk1"/>
              </a:solidFill>
              <a:latin typeface="Calibri"/>
              <a:ea typeface="Calibri"/>
              <a:cs typeface="Calibri"/>
              <a:sym typeface="Calibri"/>
            </a:endParaRPr>
          </a:p>
        </p:txBody>
      </p:sp>
      <p:sp>
        <p:nvSpPr>
          <p:cNvPr id="116" name="Google Shape;116;p6"/>
          <p:cNvSpPr/>
          <p:nvPr/>
        </p:nvSpPr>
        <p:spPr>
          <a:xfrm>
            <a:off x="4023360" y="2130552"/>
            <a:ext cx="4617720" cy="2331720"/>
          </a:xfrm>
          <a:prstGeom prst="rect">
            <a:avLst/>
          </a:prstGeom>
          <a:solidFill>
            <a:srgbClr val="0F0F0F"/>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6"/>
          <p:cNvSpPr/>
          <p:nvPr/>
        </p:nvSpPr>
        <p:spPr>
          <a:xfrm>
            <a:off x="4224528" y="2271370"/>
            <a:ext cx="4215384" cy="2090318"/>
          </a:xfrm>
          <a:prstGeom prst="rect">
            <a:avLst/>
          </a:prstGeom>
          <a:noFill/>
          <a:ln>
            <a:noFill/>
          </a:ln>
        </p:spPr>
        <p:txBody>
          <a:bodyPr anchorCtr="0" anchor="t" bIns="0" lIns="0" spcFirstLastPara="1" rIns="0" wrap="square" tIns="0">
            <a:noAutofit/>
          </a:bodyPr>
          <a:lstStyle/>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description: "Standards for React functional</a:t>
            </a:r>
            <a:r>
              <a:rPr lang="en-US" sz="950">
                <a:solidFill>
                  <a:schemeClr val="dk1"/>
                </a:solidFill>
                <a:latin typeface="Roboto Mono"/>
                <a:ea typeface="Roboto Mono"/>
                <a:cs typeface="Roboto Mono"/>
                <a:sym typeface="Roboto Mono"/>
              </a:rPr>
              <a:t> </a:t>
            </a:r>
            <a:r>
              <a:rPr i="0" lang="en-US" sz="950" u="none" cap="none" strike="noStrike">
                <a:solidFill>
                  <a:srgbClr val="FFFFFF"/>
                </a:solidFill>
                <a:latin typeface="Roboto Mono"/>
                <a:ea typeface="Roboto Mono"/>
                <a:cs typeface="Roboto Mono"/>
                <a:sym typeface="Roboto Mono"/>
              </a:rPr>
              <a:t>components and Tailwind styling"</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alwaysApply: false</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When working in the components/ directory:</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 Use Tailwind CSS for all styling, no inline styles</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 Use Framer Motion for animations</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 Component files: PascalCase filename,</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  named export</a:t>
            </a:r>
            <a:endParaRPr i="0" sz="950" u="none" cap="none" strike="noStrike">
              <a:solidFill>
                <a:schemeClr val="dk1"/>
              </a:solidFill>
              <a:latin typeface="Roboto Mono"/>
              <a:ea typeface="Roboto Mono"/>
              <a:cs typeface="Roboto Mono"/>
              <a:sym typeface="Roboto Mono"/>
            </a:endParaRPr>
          </a:p>
        </p:txBody>
      </p:sp>
      <p:sp>
        <p:nvSpPr>
          <p:cNvPr id="118" name="Google Shape;118;p6"/>
          <p:cNvSpPr/>
          <p:nvPr/>
        </p:nvSpPr>
        <p:spPr>
          <a:xfrm>
            <a:off x="502920" y="4590288"/>
            <a:ext cx="813816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Inter"/>
              <a:buNone/>
            </a:pPr>
            <a:r>
              <a:rPr b="0" i="0" lang="en-US" sz="1100" u="none" cap="none" strike="noStrike">
                <a:solidFill>
                  <a:srgbClr val="FFFFFF"/>
                </a:solidFill>
                <a:latin typeface="Inter"/>
                <a:ea typeface="Inter"/>
                <a:cs typeface="Inter"/>
                <a:sym typeface="Inter"/>
              </a:rPr>
              <a:t>The description field is what Agent reads to decide relevance. Without a description, the rule silently does nothing.</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23" name="Shape 123"/>
        <p:cNvGrpSpPr/>
        <p:nvPr/>
      </p:nvGrpSpPr>
      <p:grpSpPr>
        <a:xfrm>
          <a:off x="0" y="0"/>
          <a:ext cx="0" cy="0"/>
          <a:chOff x="0" y="0"/>
          <a:chExt cx="0" cy="0"/>
        </a:xfrm>
      </p:grpSpPr>
      <p:sp>
        <p:nvSpPr>
          <p:cNvPr id="124" name="Google Shape;124;p7"/>
          <p:cNvSpPr/>
          <p:nvPr/>
        </p:nvSpPr>
        <p:spPr>
          <a:xfrm>
            <a:off x="502920" y="292608"/>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lang="en-US" sz="750">
                <a:solidFill>
                  <a:srgbClr val="E8339A"/>
                </a:solidFill>
                <a:latin typeface="Inter"/>
                <a:ea typeface="Inter"/>
                <a:cs typeface="Inter"/>
                <a:sym typeface="Inter"/>
              </a:rPr>
              <a:t>03</a:t>
            </a:r>
            <a:r>
              <a:rPr b="1" i="0" lang="en-US" sz="750" u="none" cap="none" strike="noStrike">
                <a:solidFill>
                  <a:srgbClr val="E8339A"/>
                </a:solidFill>
                <a:latin typeface="Inter"/>
                <a:ea typeface="Inter"/>
                <a:cs typeface="Inter"/>
                <a:sym typeface="Inter"/>
              </a:rPr>
              <a:t> · APPLY TO SPECIFIC FILES</a:t>
            </a:r>
            <a:endParaRPr b="0" i="0" sz="750" u="none" cap="none" strike="noStrike">
              <a:solidFill>
                <a:schemeClr val="dk1"/>
              </a:solidFill>
              <a:latin typeface="Calibri"/>
              <a:ea typeface="Calibri"/>
              <a:cs typeface="Calibri"/>
              <a:sym typeface="Calibri"/>
            </a:endParaRPr>
          </a:p>
        </p:txBody>
      </p:sp>
      <p:sp>
        <p:nvSpPr>
          <p:cNvPr id="125" name="Google Shape;125;p7"/>
          <p:cNvSpPr/>
          <p:nvPr/>
        </p:nvSpPr>
        <p:spPr>
          <a:xfrm>
            <a:off x="502920" y="502920"/>
            <a:ext cx="8138160" cy="11430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600"/>
              <a:buFont typeface="Inter"/>
              <a:buNone/>
            </a:pPr>
            <a:r>
              <a:rPr b="0" i="0" lang="en-US" sz="2600" u="none" cap="none" strike="noStrike">
                <a:solidFill>
                  <a:srgbClr val="FFFFFF"/>
                </a:solidFill>
                <a:latin typeface="Inter"/>
                <a:ea typeface="Inter"/>
                <a:cs typeface="Inter"/>
                <a:sym typeface="Inter"/>
              </a:rPr>
              <a:t>Glob-matched rules activate when matching files enter the conversation.</a:t>
            </a:r>
            <a:endParaRPr b="0" i="0" sz="2600" u="none" cap="none" strike="noStrike">
              <a:solidFill>
                <a:schemeClr val="dk1"/>
              </a:solidFill>
              <a:latin typeface="Calibri"/>
              <a:ea typeface="Calibri"/>
              <a:cs typeface="Calibri"/>
              <a:sym typeface="Calibri"/>
            </a:endParaRPr>
          </a:p>
        </p:txBody>
      </p:sp>
      <p:sp>
        <p:nvSpPr>
          <p:cNvPr id="126" name="Google Shape;126;p7"/>
          <p:cNvSpPr/>
          <p:nvPr/>
        </p:nvSpPr>
        <p:spPr>
          <a:xfrm>
            <a:off x="502920" y="1719072"/>
            <a:ext cx="109728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7"/>
          <p:cNvSpPr/>
          <p:nvPr/>
        </p:nvSpPr>
        <p:spPr>
          <a:xfrm>
            <a:off x="502920" y="1874520"/>
            <a:ext cx="32004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WHEN IT ACTIVATES</a:t>
            </a:r>
            <a:endParaRPr b="0" i="0" sz="750" u="none" cap="none" strike="noStrike">
              <a:solidFill>
                <a:schemeClr val="dk1"/>
              </a:solidFill>
              <a:latin typeface="Calibri"/>
              <a:ea typeface="Calibri"/>
              <a:cs typeface="Calibri"/>
              <a:sym typeface="Calibri"/>
            </a:endParaRPr>
          </a:p>
        </p:txBody>
      </p:sp>
      <p:sp>
        <p:nvSpPr>
          <p:cNvPr id="128" name="Google Shape;128;p7"/>
          <p:cNvSpPr/>
          <p:nvPr/>
        </p:nvSpPr>
        <p:spPr>
          <a:xfrm>
            <a:off x="502920" y="2103120"/>
            <a:ext cx="3200400" cy="685800"/>
          </a:xfrm>
          <a:prstGeom prst="rect">
            <a:avLst/>
          </a:prstGeom>
          <a:noFill/>
          <a:ln>
            <a:noFill/>
          </a:ln>
        </p:spPr>
        <p:txBody>
          <a:bodyPr anchorCtr="0" anchor="t" bIns="0" lIns="0" spcFirstLastPara="1" rIns="0" wrap="square" tIns="0">
            <a:noAutofit/>
          </a:bodyPr>
          <a:lstStyle/>
          <a:p>
            <a:pPr indent="0" lvl="0" marL="0" marR="0" rtl="0" algn="l">
              <a:lnSpc>
                <a:spcPct val="125000"/>
              </a:lnSpc>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Automatically, when files matching the glob pattern are part of the conversation.</a:t>
            </a:r>
            <a:endParaRPr b="0" i="0" sz="1300" u="none" cap="none" strike="noStrike">
              <a:solidFill>
                <a:schemeClr val="dk1"/>
              </a:solidFill>
              <a:latin typeface="Calibri"/>
              <a:ea typeface="Calibri"/>
              <a:cs typeface="Calibri"/>
              <a:sym typeface="Calibri"/>
            </a:endParaRPr>
          </a:p>
        </p:txBody>
      </p:sp>
      <p:sp>
        <p:nvSpPr>
          <p:cNvPr id="129" name="Google Shape;129;p7"/>
          <p:cNvSpPr/>
          <p:nvPr/>
        </p:nvSpPr>
        <p:spPr>
          <a:xfrm>
            <a:off x="502920" y="2880360"/>
            <a:ext cx="32004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USE FOR</a:t>
            </a:r>
            <a:endParaRPr b="0" i="0" sz="750" u="none" cap="none" strike="noStrike">
              <a:solidFill>
                <a:schemeClr val="dk1"/>
              </a:solidFill>
              <a:latin typeface="Calibri"/>
              <a:ea typeface="Calibri"/>
              <a:cs typeface="Calibri"/>
              <a:sym typeface="Calibri"/>
            </a:endParaRPr>
          </a:p>
        </p:txBody>
      </p:sp>
      <p:sp>
        <p:nvSpPr>
          <p:cNvPr id="130" name="Google Shape;130;p7"/>
          <p:cNvSpPr/>
          <p:nvPr/>
        </p:nvSpPr>
        <p:spPr>
          <a:xfrm>
            <a:off x="502920" y="3108960"/>
            <a:ext cx="3200400" cy="1188720"/>
          </a:xfrm>
          <a:prstGeom prst="rect">
            <a:avLst/>
          </a:prstGeom>
          <a:noFill/>
          <a:ln>
            <a:noFill/>
          </a:ln>
        </p:spPr>
        <p:txBody>
          <a:bodyPr anchorCtr="0" anchor="t" bIns="0" lIns="0" spcFirstLastPara="1" rIns="0" wrap="square" tIns="0">
            <a:noAutofit/>
          </a:bodyPr>
          <a:lstStyle/>
          <a:p>
            <a:pPr indent="0" lvl="0" marL="0" marR="0" rtl="0" algn="l">
              <a:lnSpc>
                <a:spcPct val="125000"/>
              </a:lnSpc>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Language-specific or directory-specific guidance. Narrower scope = less wasted context.</a:t>
            </a:r>
            <a:endParaRPr b="0" i="0" sz="1300" u="none" cap="none" strike="noStrike">
              <a:solidFill>
                <a:schemeClr val="dk1"/>
              </a:solidFill>
              <a:latin typeface="Calibri"/>
              <a:ea typeface="Calibri"/>
              <a:cs typeface="Calibri"/>
              <a:sym typeface="Calibri"/>
            </a:endParaRPr>
          </a:p>
        </p:txBody>
      </p:sp>
      <p:sp>
        <p:nvSpPr>
          <p:cNvPr id="131" name="Google Shape;131;p7"/>
          <p:cNvSpPr/>
          <p:nvPr/>
        </p:nvSpPr>
        <p:spPr>
          <a:xfrm>
            <a:off x="4023360" y="1874520"/>
            <a:ext cx="46177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EXAMPLE .MDC FILE</a:t>
            </a:r>
            <a:endParaRPr b="0" i="0" sz="750" u="none" cap="none" strike="noStrike">
              <a:solidFill>
                <a:schemeClr val="dk1"/>
              </a:solidFill>
              <a:latin typeface="Calibri"/>
              <a:ea typeface="Calibri"/>
              <a:cs typeface="Calibri"/>
              <a:sym typeface="Calibri"/>
            </a:endParaRPr>
          </a:p>
        </p:txBody>
      </p:sp>
      <p:sp>
        <p:nvSpPr>
          <p:cNvPr id="132" name="Google Shape;132;p7"/>
          <p:cNvSpPr/>
          <p:nvPr/>
        </p:nvSpPr>
        <p:spPr>
          <a:xfrm>
            <a:off x="4023360" y="2130552"/>
            <a:ext cx="4617720" cy="2331720"/>
          </a:xfrm>
          <a:prstGeom prst="rect">
            <a:avLst/>
          </a:prstGeom>
          <a:solidFill>
            <a:srgbClr val="0F0F0F"/>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7"/>
          <p:cNvSpPr/>
          <p:nvPr/>
        </p:nvSpPr>
        <p:spPr>
          <a:xfrm>
            <a:off x="4224528" y="2271370"/>
            <a:ext cx="4215384" cy="2090318"/>
          </a:xfrm>
          <a:prstGeom prst="rect">
            <a:avLst/>
          </a:prstGeom>
          <a:noFill/>
          <a:ln>
            <a:noFill/>
          </a:ln>
        </p:spPr>
        <p:txBody>
          <a:bodyPr anchorCtr="0" anchor="t" bIns="0" lIns="0" spcFirstLastPara="1" rIns="0" wrap="square" tIns="0">
            <a:noAutofit/>
          </a:bodyPr>
          <a:lstStyle/>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description: "API endpoint validation standards"</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alwaysApply: false</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globs: ["src/api/**/*.ts"]</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 Use zod for all request/response validation</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 Export inferred TypeScript types from schemas</a:t>
            </a:r>
            <a:endParaRPr i="0" sz="950" u="none" cap="none" strike="noStrike">
              <a:solidFill>
                <a:schemeClr val="dk1"/>
              </a:solidFill>
              <a:latin typeface="Roboto Mono"/>
              <a:ea typeface="Roboto Mono"/>
              <a:cs typeface="Roboto Mono"/>
              <a:sym typeface="Roboto Mono"/>
            </a:endParaRPr>
          </a:p>
        </p:txBody>
      </p:sp>
      <p:sp>
        <p:nvSpPr>
          <p:cNvPr id="134" name="Google Shape;134;p7"/>
          <p:cNvSpPr/>
          <p:nvPr/>
        </p:nvSpPr>
        <p:spPr>
          <a:xfrm>
            <a:off x="502920" y="4590288"/>
            <a:ext cx="813816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100"/>
              <a:buFont typeface="Inter"/>
              <a:buNone/>
            </a:pPr>
            <a:r>
              <a:rPr b="0" i="1" lang="en-US" sz="1100" u="none" cap="none" strike="noStrike">
                <a:solidFill>
                  <a:srgbClr val="A8A8A8"/>
                </a:solidFill>
                <a:latin typeface="Inter"/>
                <a:ea typeface="Inter"/>
                <a:cs typeface="Inter"/>
                <a:sym typeface="Inter"/>
              </a:rPr>
              <a:t>Glob-based rules are the most precise trigger. They fire only when matching files are in the conversation, so they never waste context on unrelated tasks.</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39" name="Shape 139"/>
        <p:cNvGrpSpPr/>
        <p:nvPr/>
      </p:nvGrpSpPr>
      <p:grpSpPr>
        <a:xfrm>
          <a:off x="0" y="0"/>
          <a:ext cx="0" cy="0"/>
          <a:chOff x="0" y="0"/>
          <a:chExt cx="0" cy="0"/>
        </a:xfrm>
      </p:grpSpPr>
      <p:sp>
        <p:nvSpPr>
          <p:cNvPr id="140" name="Google Shape;140;p8"/>
          <p:cNvSpPr/>
          <p:nvPr/>
        </p:nvSpPr>
        <p:spPr>
          <a:xfrm>
            <a:off x="502920" y="292608"/>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lang="en-US" sz="750">
                <a:solidFill>
                  <a:srgbClr val="E8339A"/>
                </a:solidFill>
                <a:latin typeface="Inter"/>
                <a:ea typeface="Inter"/>
                <a:cs typeface="Inter"/>
                <a:sym typeface="Inter"/>
              </a:rPr>
              <a:t>04</a:t>
            </a:r>
            <a:r>
              <a:rPr b="1" i="0" lang="en-US" sz="750" u="none" cap="none" strike="noStrike">
                <a:solidFill>
                  <a:srgbClr val="E8339A"/>
                </a:solidFill>
                <a:latin typeface="Inter"/>
                <a:ea typeface="Inter"/>
                <a:cs typeface="Inter"/>
                <a:sym typeface="Inter"/>
              </a:rPr>
              <a:t> · APPLY MANUALLY</a:t>
            </a:r>
            <a:endParaRPr b="0" i="0" sz="750" u="none" cap="none" strike="noStrike">
              <a:solidFill>
                <a:schemeClr val="dk1"/>
              </a:solidFill>
              <a:latin typeface="Calibri"/>
              <a:ea typeface="Calibri"/>
              <a:cs typeface="Calibri"/>
              <a:sym typeface="Calibri"/>
            </a:endParaRPr>
          </a:p>
        </p:txBody>
      </p:sp>
      <p:sp>
        <p:nvSpPr>
          <p:cNvPr id="141" name="Google Shape;141;p8"/>
          <p:cNvSpPr/>
          <p:nvPr/>
        </p:nvSpPr>
        <p:spPr>
          <a:xfrm>
            <a:off x="502920" y="502920"/>
            <a:ext cx="8138160" cy="11430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600"/>
              <a:buFont typeface="Inter"/>
              <a:buNone/>
            </a:pPr>
            <a:r>
              <a:rPr b="0" i="0" lang="en-US" sz="2600" u="none" cap="none" strike="noStrike">
                <a:solidFill>
                  <a:srgbClr val="FFFFFF"/>
                </a:solidFill>
                <a:latin typeface="Inter"/>
                <a:ea typeface="Inter"/>
                <a:cs typeface="Inter"/>
                <a:sym typeface="Inter"/>
              </a:rPr>
              <a:t>On-demand rules. You invoke them by name when you need them.</a:t>
            </a:r>
            <a:endParaRPr b="0" i="0" sz="2600" u="none" cap="none" strike="noStrike">
              <a:solidFill>
                <a:schemeClr val="dk1"/>
              </a:solidFill>
              <a:latin typeface="Calibri"/>
              <a:ea typeface="Calibri"/>
              <a:cs typeface="Calibri"/>
              <a:sym typeface="Calibri"/>
            </a:endParaRPr>
          </a:p>
        </p:txBody>
      </p:sp>
      <p:sp>
        <p:nvSpPr>
          <p:cNvPr id="142" name="Google Shape;142;p8"/>
          <p:cNvSpPr/>
          <p:nvPr/>
        </p:nvSpPr>
        <p:spPr>
          <a:xfrm>
            <a:off x="502920" y="1719072"/>
            <a:ext cx="109728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8"/>
          <p:cNvSpPr/>
          <p:nvPr/>
        </p:nvSpPr>
        <p:spPr>
          <a:xfrm>
            <a:off x="502920" y="1874520"/>
            <a:ext cx="32004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WHEN IT ACTIVATES</a:t>
            </a:r>
            <a:endParaRPr b="0" i="0" sz="750" u="none" cap="none" strike="noStrike">
              <a:solidFill>
                <a:schemeClr val="dk1"/>
              </a:solidFill>
              <a:latin typeface="Calibri"/>
              <a:ea typeface="Calibri"/>
              <a:cs typeface="Calibri"/>
              <a:sym typeface="Calibri"/>
            </a:endParaRPr>
          </a:p>
        </p:txBody>
      </p:sp>
      <p:sp>
        <p:nvSpPr>
          <p:cNvPr id="144" name="Google Shape;144;p8"/>
          <p:cNvSpPr/>
          <p:nvPr/>
        </p:nvSpPr>
        <p:spPr>
          <a:xfrm>
            <a:off x="502920" y="2103120"/>
            <a:ext cx="3200400" cy="685800"/>
          </a:xfrm>
          <a:prstGeom prst="rect">
            <a:avLst/>
          </a:prstGeom>
          <a:noFill/>
          <a:ln>
            <a:noFill/>
          </a:ln>
        </p:spPr>
        <p:txBody>
          <a:bodyPr anchorCtr="0" anchor="t" bIns="0" lIns="0" spcFirstLastPara="1" rIns="0" wrap="square" tIns="0">
            <a:noAutofit/>
          </a:bodyPr>
          <a:lstStyle/>
          <a:p>
            <a:pPr indent="0" lvl="0" marL="0" marR="0" rtl="0" algn="l">
              <a:lnSpc>
                <a:spcPct val="125000"/>
              </a:lnSpc>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Only when you explicitly @-mention the rule name inside Agent chat.</a:t>
            </a:r>
            <a:endParaRPr b="0" i="0" sz="1300" u="none" cap="none" strike="noStrike">
              <a:solidFill>
                <a:schemeClr val="dk1"/>
              </a:solidFill>
              <a:latin typeface="Calibri"/>
              <a:ea typeface="Calibri"/>
              <a:cs typeface="Calibri"/>
              <a:sym typeface="Calibri"/>
            </a:endParaRPr>
          </a:p>
        </p:txBody>
      </p:sp>
      <p:sp>
        <p:nvSpPr>
          <p:cNvPr id="145" name="Google Shape;145;p8"/>
          <p:cNvSpPr/>
          <p:nvPr/>
        </p:nvSpPr>
        <p:spPr>
          <a:xfrm>
            <a:off x="502920" y="2880360"/>
            <a:ext cx="32004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USE FOR</a:t>
            </a:r>
            <a:endParaRPr b="0" i="0" sz="750" u="none" cap="none" strike="noStrike">
              <a:solidFill>
                <a:schemeClr val="dk1"/>
              </a:solidFill>
              <a:latin typeface="Calibri"/>
              <a:ea typeface="Calibri"/>
              <a:cs typeface="Calibri"/>
              <a:sym typeface="Calibri"/>
            </a:endParaRPr>
          </a:p>
        </p:txBody>
      </p:sp>
      <p:sp>
        <p:nvSpPr>
          <p:cNvPr id="146" name="Google Shape;146;p8"/>
          <p:cNvSpPr/>
          <p:nvPr/>
        </p:nvSpPr>
        <p:spPr>
          <a:xfrm>
            <a:off x="502920" y="3108960"/>
            <a:ext cx="3200400" cy="1188720"/>
          </a:xfrm>
          <a:prstGeom prst="rect">
            <a:avLst/>
          </a:prstGeom>
          <a:noFill/>
          <a:ln>
            <a:noFill/>
          </a:ln>
        </p:spPr>
        <p:txBody>
          <a:bodyPr anchorCtr="0" anchor="t" bIns="0" lIns="0" spcFirstLastPara="1" rIns="0" wrap="square" tIns="0">
            <a:noAutofit/>
          </a:bodyPr>
          <a:lstStyle/>
          <a:p>
            <a:pPr indent="0" lvl="0" marL="0" marR="0" rtl="0" algn="l">
              <a:lnSpc>
                <a:spcPct val="125000"/>
              </a:lnSpc>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Step-by-step workflows, templates, and runbooks. Procedures you want standardized but don't want running by default.</a:t>
            </a:r>
            <a:endParaRPr b="0" i="0" sz="1300" u="none" cap="none" strike="noStrike">
              <a:solidFill>
                <a:schemeClr val="dk1"/>
              </a:solidFill>
              <a:latin typeface="Calibri"/>
              <a:ea typeface="Calibri"/>
              <a:cs typeface="Calibri"/>
              <a:sym typeface="Calibri"/>
            </a:endParaRPr>
          </a:p>
        </p:txBody>
      </p:sp>
      <p:sp>
        <p:nvSpPr>
          <p:cNvPr id="147" name="Google Shape;147;p8"/>
          <p:cNvSpPr/>
          <p:nvPr/>
        </p:nvSpPr>
        <p:spPr>
          <a:xfrm>
            <a:off x="4023360" y="1874520"/>
            <a:ext cx="46177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EXAMPLE .MDC FILE</a:t>
            </a:r>
            <a:endParaRPr b="0" i="0" sz="750" u="none" cap="none" strike="noStrike">
              <a:solidFill>
                <a:schemeClr val="dk1"/>
              </a:solidFill>
              <a:latin typeface="Calibri"/>
              <a:ea typeface="Calibri"/>
              <a:cs typeface="Calibri"/>
              <a:sym typeface="Calibri"/>
            </a:endParaRPr>
          </a:p>
        </p:txBody>
      </p:sp>
      <p:sp>
        <p:nvSpPr>
          <p:cNvPr id="148" name="Google Shape;148;p8"/>
          <p:cNvSpPr/>
          <p:nvPr/>
        </p:nvSpPr>
        <p:spPr>
          <a:xfrm>
            <a:off x="4023360" y="2130552"/>
            <a:ext cx="4617720" cy="2331720"/>
          </a:xfrm>
          <a:prstGeom prst="rect">
            <a:avLst/>
          </a:prstGeom>
          <a:solidFill>
            <a:srgbClr val="0F0F0F"/>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8"/>
          <p:cNvSpPr/>
          <p:nvPr/>
        </p:nvSpPr>
        <p:spPr>
          <a:xfrm>
            <a:off x="4224528" y="2271370"/>
            <a:ext cx="4215384" cy="2090318"/>
          </a:xfrm>
          <a:prstGeom prst="rect">
            <a:avLst/>
          </a:prstGeom>
          <a:noFill/>
          <a:ln>
            <a:noFill/>
          </a:ln>
        </p:spPr>
        <p:txBody>
          <a:bodyPr anchorCtr="0" anchor="t" bIns="0" lIns="0" spcFirstLastPara="1" rIns="0" wrap="square" tIns="0">
            <a:noAutofit/>
          </a:bodyPr>
          <a:lstStyle/>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 No alwaysApply or globs,fires only when @-mentioned</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description: "Template for creating a new</a:t>
            </a:r>
            <a:r>
              <a:rPr lang="en-US" sz="950">
                <a:solidFill>
                  <a:schemeClr val="dk1"/>
                </a:solidFill>
                <a:latin typeface="Roboto Mono"/>
                <a:ea typeface="Roboto Mono"/>
                <a:cs typeface="Roboto Mono"/>
                <a:sym typeface="Roboto Mono"/>
              </a:rPr>
              <a:t> </a:t>
            </a:r>
            <a:r>
              <a:rPr i="0" lang="en-US" sz="950" u="none" cap="none" strike="noStrike">
                <a:solidFill>
                  <a:srgbClr val="FFFFFF"/>
                </a:solidFill>
                <a:latin typeface="Roboto Mono"/>
                <a:ea typeface="Roboto Mono"/>
                <a:cs typeface="Roboto Mono"/>
                <a:sym typeface="Roboto Mono"/>
              </a:rPr>
              <a:t>Express service"</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Steps:</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1. Copy @express-service-template.ts as</a:t>
            </a:r>
            <a:r>
              <a:rPr lang="en-US" sz="950">
                <a:solidFill>
                  <a:schemeClr val="dk1"/>
                </a:solidFill>
                <a:latin typeface="Roboto Mono"/>
                <a:ea typeface="Roboto Mono"/>
                <a:cs typeface="Roboto Mono"/>
                <a:sym typeface="Roboto Mono"/>
              </a:rPr>
              <a:t> </a:t>
            </a:r>
            <a:r>
              <a:rPr i="0" lang="en-US" sz="950" u="none" cap="none" strike="noStrike">
                <a:solidFill>
                  <a:srgbClr val="FFFFFF"/>
                </a:solidFill>
                <a:latin typeface="Roboto Mono"/>
                <a:ea typeface="Roboto Mono"/>
                <a:cs typeface="Roboto Mono"/>
                <a:sym typeface="Roboto Mono"/>
              </a:rPr>
              <a:t>the entry point</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2. Follow RESTful principles,</a:t>
            </a:r>
            <a:r>
              <a:rPr lang="en-US" sz="950">
                <a:solidFill>
                  <a:schemeClr val="dk1"/>
                </a:solidFill>
                <a:latin typeface="Roboto Mono"/>
                <a:ea typeface="Roboto Mono"/>
                <a:cs typeface="Roboto Mono"/>
                <a:sym typeface="Roboto Mono"/>
              </a:rPr>
              <a:t> </a:t>
            </a:r>
            <a:r>
              <a:rPr i="0" lang="en-US" sz="950" u="none" cap="none" strike="noStrike">
                <a:solidFill>
                  <a:srgbClr val="FFFFFF"/>
                </a:solidFill>
                <a:latin typeface="Roboto Mono"/>
                <a:ea typeface="Roboto Mono"/>
                <a:cs typeface="Roboto Mono"/>
                <a:sym typeface="Roboto Mono"/>
              </a:rPr>
              <a:t>no RPC-style routes</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3. Include error-handling middleware</a:t>
            </a:r>
            <a:endParaRPr i="0" sz="950" u="none" cap="none" strike="noStrike">
              <a:solidFill>
                <a:schemeClr val="dk1"/>
              </a:solidFill>
              <a:latin typeface="Roboto Mono"/>
              <a:ea typeface="Roboto Mono"/>
              <a:cs typeface="Roboto Mono"/>
              <a:sym typeface="Roboto Mono"/>
            </a:endParaRPr>
          </a:p>
        </p:txBody>
      </p:sp>
      <p:sp>
        <p:nvSpPr>
          <p:cNvPr id="150" name="Google Shape;150;p8"/>
          <p:cNvSpPr/>
          <p:nvPr/>
        </p:nvSpPr>
        <p:spPr>
          <a:xfrm>
            <a:off x="502920" y="4590288"/>
            <a:ext cx="813816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100"/>
              <a:buFont typeface="Inter"/>
              <a:buNone/>
            </a:pPr>
            <a:r>
              <a:rPr b="0" i="1" lang="en-US" sz="1100" u="none" cap="none" strike="noStrike">
                <a:solidFill>
                  <a:srgbClr val="A8A8A8"/>
                </a:solidFill>
                <a:latin typeface="Inter"/>
                <a:ea typeface="Inter"/>
                <a:cs typeface="Inter"/>
                <a:sym typeface="Inter"/>
              </a:rPr>
              <a:t>To invoke: type @new-express-service in Agent chat. Think of manual rules as saved playbooks you pull in by name.</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55" name="Shape 155"/>
        <p:cNvGrpSpPr/>
        <p:nvPr/>
      </p:nvGrpSpPr>
      <p:grpSpPr>
        <a:xfrm>
          <a:off x="0" y="0"/>
          <a:ext cx="0" cy="0"/>
          <a:chOff x="0" y="0"/>
          <a:chExt cx="0" cy="0"/>
        </a:xfrm>
      </p:grpSpPr>
      <p:sp>
        <p:nvSpPr>
          <p:cNvPr id="156" name="Google Shape;156;p9"/>
          <p:cNvSpPr/>
          <p:nvPr/>
        </p:nvSpPr>
        <p:spPr>
          <a:xfrm>
            <a:off x="502920" y="292608"/>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CREATING RULES</a:t>
            </a:r>
            <a:endParaRPr b="0" i="0" sz="750" u="none" cap="none" strike="noStrike">
              <a:solidFill>
                <a:schemeClr val="dk1"/>
              </a:solidFill>
              <a:latin typeface="Calibri"/>
              <a:ea typeface="Calibri"/>
              <a:cs typeface="Calibri"/>
              <a:sym typeface="Calibri"/>
            </a:endParaRPr>
          </a:p>
        </p:txBody>
      </p:sp>
      <p:sp>
        <p:nvSpPr>
          <p:cNvPr id="157" name="Google Shape;157;p9"/>
          <p:cNvSpPr/>
          <p:nvPr/>
        </p:nvSpPr>
        <p:spPr>
          <a:xfrm>
            <a:off x="502920" y="502920"/>
            <a:ext cx="8138160" cy="11430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600"/>
              <a:buFont typeface="Inter"/>
              <a:buNone/>
            </a:pPr>
            <a:r>
              <a:rPr b="0" i="0" lang="en-US" sz="2600" u="none" cap="none" strike="noStrike">
                <a:solidFill>
                  <a:srgbClr val="FFFFFF"/>
                </a:solidFill>
                <a:latin typeface="Inter"/>
                <a:ea typeface="Inter"/>
                <a:cs typeface="Inter"/>
                <a:sym typeface="Inter"/>
              </a:rPr>
              <a:t>Two paths. Settings UI for precision, chat for speed.</a:t>
            </a:r>
            <a:endParaRPr b="0" i="0" sz="2600" u="none" cap="none" strike="noStrike">
              <a:solidFill>
                <a:schemeClr val="dk1"/>
              </a:solidFill>
              <a:latin typeface="Calibri"/>
              <a:ea typeface="Calibri"/>
              <a:cs typeface="Calibri"/>
              <a:sym typeface="Calibri"/>
            </a:endParaRPr>
          </a:p>
        </p:txBody>
      </p:sp>
      <p:sp>
        <p:nvSpPr>
          <p:cNvPr id="158" name="Google Shape;158;p9"/>
          <p:cNvSpPr/>
          <p:nvPr/>
        </p:nvSpPr>
        <p:spPr>
          <a:xfrm>
            <a:off x="502920" y="1719072"/>
            <a:ext cx="109728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9"/>
          <p:cNvSpPr/>
          <p:nvPr/>
        </p:nvSpPr>
        <p:spPr>
          <a:xfrm>
            <a:off x="502920" y="1874520"/>
            <a:ext cx="3931920" cy="2926080"/>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9"/>
          <p:cNvSpPr/>
          <p:nvPr/>
        </p:nvSpPr>
        <p:spPr>
          <a:xfrm>
            <a:off x="502920" y="1874520"/>
            <a:ext cx="393192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9"/>
          <p:cNvSpPr/>
          <p:nvPr/>
        </p:nvSpPr>
        <p:spPr>
          <a:xfrm>
            <a:off x="731520" y="2075688"/>
            <a:ext cx="34747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FROM SETTINGS</a:t>
            </a:r>
            <a:endParaRPr b="0" i="0" sz="750" u="none" cap="none" strike="noStrike">
              <a:solidFill>
                <a:schemeClr val="dk1"/>
              </a:solidFill>
              <a:latin typeface="Calibri"/>
              <a:ea typeface="Calibri"/>
              <a:cs typeface="Calibri"/>
              <a:sym typeface="Calibri"/>
            </a:endParaRPr>
          </a:p>
        </p:txBody>
      </p:sp>
      <p:sp>
        <p:nvSpPr>
          <p:cNvPr id="162" name="Google Shape;162;p9"/>
          <p:cNvSpPr/>
          <p:nvPr/>
        </p:nvSpPr>
        <p:spPr>
          <a:xfrm>
            <a:off x="731520" y="2331720"/>
            <a:ext cx="3474720" cy="109728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Cursor Settings &gt; Rules, Commands &gt; + Add Rule. Pick the type, fill in the fields, save. The .mdc file lands in .cursor/rules/.</a:t>
            </a:r>
            <a:endParaRPr b="0" i="0" sz="1200" u="none" cap="none" strike="noStrike">
              <a:solidFill>
                <a:schemeClr val="dk1"/>
              </a:solidFill>
              <a:latin typeface="Calibri"/>
              <a:ea typeface="Calibri"/>
              <a:cs typeface="Calibri"/>
              <a:sym typeface="Calibri"/>
            </a:endParaRPr>
          </a:p>
        </p:txBody>
      </p:sp>
      <p:sp>
        <p:nvSpPr>
          <p:cNvPr id="163" name="Google Shape;163;p9"/>
          <p:cNvSpPr/>
          <p:nvPr/>
        </p:nvSpPr>
        <p:spPr>
          <a:xfrm>
            <a:off x="731520" y="3429000"/>
            <a:ext cx="34747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.md vs .mdc</a:t>
            </a:r>
            <a:endParaRPr b="0" i="0" sz="750" u="none" cap="none" strike="noStrike">
              <a:solidFill>
                <a:schemeClr val="dk1"/>
              </a:solidFill>
              <a:latin typeface="Calibri"/>
              <a:ea typeface="Calibri"/>
              <a:cs typeface="Calibri"/>
              <a:sym typeface="Calibri"/>
            </a:endParaRPr>
          </a:p>
        </p:txBody>
      </p:sp>
      <p:sp>
        <p:nvSpPr>
          <p:cNvPr id="164" name="Google Shape;164;p9"/>
          <p:cNvSpPr/>
          <p:nvPr/>
        </p:nvSpPr>
        <p:spPr>
          <a:xfrm>
            <a:off x="731520" y="3657600"/>
            <a:ext cx="3474720" cy="1005840"/>
          </a:xfrm>
          <a:prstGeom prst="rect">
            <a:avLst/>
          </a:prstGeom>
          <a:noFill/>
          <a:ln>
            <a:noFill/>
          </a:ln>
        </p:spPr>
        <p:txBody>
          <a:bodyPr anchorCtr="0" anchor="t" bIns="0" lIns="0" spcFirstLastPara="1" rIns="0" wrap="square" tIns="0">
            <a:noAutofit/>
          </a:bodyPr>
          <a:lstStyle/>
          <a:p>
            <a:pPr indent="0" lvl="0" marL="0" marR="0" rtl="0" algn="l">
              <a:lnSpc>
                <a:spcPct val="125000"/>
              </a:lnSpc>
              <a:spcBef>
                <a:spcPts val="0"/>
              </a:spcBef>
              <a:spcAft>
                <a:spcPts val="0"/>
              </a:spcAft>
              <a:buClr>
                <a:srgbClr val="A8A8A8"/>
              </a:buClr>
              <a:buSzPts val="1050"/>
              <a:buFont typeface="Inter"/>
              <a:buNone/>
            </a:pPr>
            <a:r>
              <a:rPr b="0" i="0" lang="en-US" sz="1050" u="none" cap="none" strike="noStrike">
                <a:solidFill>
                  <a:srgbClr val="A8A8A8"/>
                </a:solidFill>
                <a:latin typeface="Inter"/>
                <a:ea typeface="Inter"/>
                <a:cs typeface="Inter"/>
                <a:sym typeface="Inter"/>
              </a:rPr>
              <a:t>Both are supported. Use .mdc when you need frontmatter (description, globs, alwaysApply) to control activation. Plain .md has no frontmatter support. Use .mdc for everything except the simplest always-on rules.</a:t>
            </a:r>
            <a:endParaRPr b="0" i="0" sz="1050" u="none" cap="none" strike="noStrike">
              <a:solidFill>
                <a:schemeClr val="dk1"/>
              </a:solidFill>
              <a:latin typeface="Calibri"/>
              <a:ea typeface="Calibri"/>
              <a:cs typeface="Calibri"/>
              <a:sym typeface="Calibri"/>
            </a:endParaRPr>
          </a:p>
        </p:txBody>
      </p:sp>
      <p:sp>
        <p:nvSpPr>
          <p:cNvPr id="165" name="Google Shape;165;p9"/>
          <p:cNvSpPr/>
          <p:nvPr/>
        </p:nvSpPr>
        <p:spPr>
          <a:xfrm>
            <a:off x="4709160" y="1874520"/>
            <a:ext cx="3931920" cy="2926080"/>
          </a:xfrm>
          <a:prstGeom prst="rect">
            <a:avLst/>
          </a:prstGeom>
          <a:solidFill>
            <a:srgbClr val="141414"/>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9"/>
          <p:cNvSpPr/>
          <p:nvPr/>
        </p:nvSpPr>
        <p:spPr>
          <a:xfrm>
            <a:off x="4709160" y="1874520"/>
            <a:ext cx="393192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9"/>
          <p:cNvSpPr/>
          <p:nvPr/>
        </p:nvSpPr>
        <p:spPr>
          <a:xfrm>
            <a:off x="4937760" y="2075688"/>
            <a:ext cx="34747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FROM AGENT CHAT</a:t>
            </a:r>
            <a:endParaRPr b="0" i="0" sz="750" u="none" cap="none" strike="noStrike">
              <a:solidFill>
                <a:schemeClr val="dk1"/>
              </a:solidFill>
              <a:latin typeface="Calibri"/>
              <a:ea typeface="Calibri"/>
              <a:cs typeface="Calibri"/>
              <a:sym typeface="Calibri"/>
            </a:endParaRPr>
          </a:p>
        </p:txBody>
      </p:sp>
      <p:sp>
        <p:nvSpPr>
          <p:cNvPr id="168" name="Google Shape;168;p9"/>
          <p:cNvSpPr/>
          <p:nvPr/>
        </p:nvSpPr>
        <p:spPr>
          <a:xfrm>
            <a:off x="4937760" y="2331720"/>
            <a:ext cx="3474720" cy="1325880"/>
          </a:xfrm>
          <a:prstGeom prst="rect">
            <a:avLst/>
          </a:prstGeom>
          <a:solidFill>
            <a:srgbClr val="0F0F0F"/>
          </a:solidFill>
          <a:ln cap="flat" cmpd="sng" w="9525">
            <a:solidFill>
              <a:srgbClr val="2A2A2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9"/>
          <p:cNvSpPr/>
          <p:nvPr/>
        </p:nvSpPr>
        <p:spPr>
          <a:xfrm>
            <a:off x="5138928" y="2472538"/>
            <a:ext cx="3072384" cy="1084478"/>
          </a:xfrm>
          <a:prstGeom prst="rect">
            <a:avLst/>
          </a:prstGeom>
          <a:noFill/>
          <a:ln>
            <a:noFill/>
          </a:ln>
        </p:spPr>
        <p:txBody>
          <a:bodyPr anchorCtr="0" anchor="t" bIns="0" lIns="0" spcFirstLastPara="1" rIns="0" wrap="square" tIns="0">
            <a:noAutofit/>
          </a:bodyPr>
          <a:lstStyle/>
          <a:p>
            <a:pPr indent="0" lvl="0" marL="0" marR="0" rtl="0" algn="l">
              <a:lnSpc>
                <a:spcPct val="125000"/>
              </a:lnSpc>
              <a:spcBef>
                <a:spcPts val="0"/>
              </a:spcBef>
              <a:spcAft>
                <a:spcPts val="0"/>
              </a:spcAft>
              <a:buClr>
                <a:srgbClr val="FFFFFF"/>
              </a:buClr>
              <a:buSzPts val="1000"/>
              <a:buFont typeface="Inter"/>
              <a:buNone/>
            </a:pPr>
            <a:r>
              <a:rPr b="0" i="0" lang="en-US" sz="1000" u="none" cap="none" strike="noStrike">
                <a:solidFill>
                  <a:srgbClr val="FFFFFF"/>
                </a:solidFill>
                <a:latin typeface="Inter"/>
                <a:ea typeface="Inter"/>
                <a:cs typeface="Inter"/>
                <a:sym typeface="Inter"/>
              </a:rPr>
              <a:t>/create-rule</a:t>
            </a:r>
            <a:endParaRPr b="0" i="0" sz="1000" u="none" cap="none" strike="noStrike">
              <a:solidFill>
                <a:schemeClr val="dk1"/>
              </a:solidFill>
              <a:latin typeface="Calibri"/>
              <a:ea typeface="Calibri"/>
              <a:cs typeface="Calibri"/>
              <a:sym typeface="Calibri"/>
            </a:endParaRPr>
          </a:p>
          <a:p>
            <a:pPr indent="0" lvl="0" marL="0" marR="0" rtl="0" algn="l">
              <a:lnSpc>
                <a:spcPct val="125000"/>
              </a:lnSpc>
              <a:spcBef>
                <a:spcPts val="0"/>
              </a:spcBef>
              <a:spcAft>
                <a:spcPts val="0"/>
              </a:spcAft>
              <a:buClr>
                <a:srgbClr val="FFFFFF"/>
              </a:buClr>
              <a:buSzPts val="1000"/>
              <a:buFont typeface="Inter"/>
              <a:buNone/>
            </a:pPr>
            <a:r>
              <a:rPr b="0" i="0" lang="en-US" sz="1000" u="none" cap="none" strike="noStrike">
                <a:solidFill>
                  <a:srgbClr val="FFFFFF"/>
                </a:solidFill>
                <a:latin typeface="Inter"/>
                <a:ea typeface="Inter"/>
                <a:cs typeface="Inter"/>
                <a:sym typeface="Inter"/>
              </a:rPr>
              <a:t>All README and documentation files</a:t>
            </a:r>
            <a:endParaRPr b="0" i="0" sz="1000" u="none" cap="none" strike="noStrike">
              <a:solidFill>
                <a:schemeClr val="dk1"/>
              </a:solidFill>
              <a:latin typeface="Calibri"/>
              <a:ea typeface="Calibri"/>
              <a:cs typeface="Calibri"/>
              <a:sym typeface="Calibri"/>
            </a:endParaRPr>
          </a:p>
          <a:p>
            <a:pPr indent="0" lvl="0" marL="0" marR="0" rtl="0" algn="l">
              <a:lnSpc>
                <a:spcPct val="125000"/>
              </a:lnSpc>
              <a:spcBef>
                <a:spcPts val="0"/>
              </a:spcBef>
              <a:spcAft>
                <a:spcPts val="0"/>
              </a:spcAft>
              <a:buClr>
                <a:srgbClr val="FFFFFF"/>
              </a:buClr>
              <a:buSzPts val="1000"/>
              <a:buFont typeface="Inter"/>
              <a:buNone/>
            </a:pPr>
            <a:r>
              <a:rPr b="0" i="0" lang="en-US" sz="1000" u="none" cap="none" strike="noStrike">
                <a:solidFill>
                  <a:srgbClr val="FFFFFF"/>
                </a:solidFill>
                <a:latin typeface="Inter"/>
                <a:ea typeface="Inter"/>
                <a:cs typeface="Inter"/>
                <a:sym typeface="Inter"/>
              </a:rPr>
              <a:t>should be written in plain language.</a:t>
            </a:r>
            <a:endParaRPr b="0" i="0" sz="1000" u="none" cap="none" strike="noStrike">
              <a:solidFill>
                <a:schemeClr val="dk1"/>
              </a:solidFill>
              <a:latin typeface="Calibri"/>
              <a:ea typeface="Calibri"/>
              <a:cs typeface="Calibri"/>
              <a:sym typeface="Calibri"/>
            </a:endParaRPr>
          </a:p>
          <a:p>
            <a:pPr indent="0" lvl="0" marL="0" marR="0" rtl="0" algn="l">
              <a:lnSpc>
                <a:spcPct val="125000"/>
              </a:lnSpc>
              <a:spcBef>
                <a:spcPts val="0"/>
              </a:spcBef>
              <a:spcAft>
                <a:spcPts val="0"/>
              </a:spcAft>
              <a:buClr>
                <a:srgbClr val="FFFFFF"/>
              </a:buClr>
              <a:buSzPts val="1000"/>
              <a:buFont typeface="Inter"/>
              <a:buNone/>
            </a:pPr>
            <a:r>
              <a:rPr b="0" i="0" lang="en-US" sz="1000" u="none" cap="none" strike="noStrike">
                <a:solidFill>
                  <a:srgbClr val="FFFFFF"/>
                </a:solidFill>
                <a:latin typeface="Inter"/>
                <a:ea typeface="Inter"/>
                <a:cs typeface="Inter"/>
                <a:sym typeface="Inter"/>
              </a:rPr>
              <a:t>Avoid jargon. Lead with what the thing</a:t>
            </a:r>
            <a:endParaRPr b="0" i="0" sz="1000" u="none" cap="none" strike="noStrike">
              <a:solidFill>
                <a:schemeClr val="dk1"/>
              </a:solidFill>
              <a:latin typeface="Calibri"/>
              <a:ea typeface="Calibri"/>
              <a:cs typeface="Calibri"/>
              <a:sym typeface="Calibri"/>
            </a:endParaRPr>
          </a:p>
          <a:p>
            <a:pPr indent="0" lvl="0" marL="0" marR="0" rtl="0" algn="l">
              <a:lnSpc>
                <a:spcPct val="125000"/>
              </a:lnSpc>
              <a:spcBef>
                <a:spcPts val="0"/>
              </a:spcBef>
              <a:spcAft>
                <a:spcPts val="0"/>
              </a:spcAft>
              <a:buClr>
                <a:srgbClr val="FFFFFF"/>
              </a:buClr>
              <a:buSzPts val="1000"/>
              <a:buFont typeface="Inter"/>
              <a:buNone/>
            </a:pPr>
            <a:r>
              <a:rPr b="0" i="0" lang="en-US" sz="1000" u="none" cap="none" strike="noStrike">
                <a:solidFill>
                  <a:srgbClr val="FFFFFF"/>
                </a:solidFill>
                <a:latin typeface="Inter"/>
                <a:ea typeface="Inter"/>
                <a:cs typeface="Inter"/>
                <a:sym typeface="Inter"/>
              </a:rPr>
              <a:t>does, then explain how to use it.</a:t>
            </a:r>
            <a:endParaRPr b="0" i="0" sz="1000" u="none" cap="none" strike="noStrike">
              <a:solidFill>
                <a:schemeClr val="dk1"/>
              </a:solidFill>
              <a:latin typeface="Calibri"/>
              <a:ea typeface="Calibri"/>
              <a:cs typeface="Calibri"/>
              <a:sym typeface="Calibri"/>
            </a:endParaRPr>
          </a:p>
        </p:txBody>
      </p:sp>
      <p:sp>
        <p:nvSpPr>
          <p:cNvPr id="170" name="Google Shape;170;p9"/>
          <p:cNvSpPr/>
          <p:nvPr/>
        </p:nvSpPr>
        <p:spPr>
          <a:xfrm>
            <a:off x="4937760" y="3703320"/>
            <a:ext cx="3474720" cy="96012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100"/>
              <a:buFont typeface="Inter"/>
              <a:buNone/>
            </a:pPr>
            <a:r>
              <a:rPr b="0" i="0" lang="en-US" sz="1100" u="none" cap="none" strike="noStrike">
                <a:solidFill>
                  <a:srgbClr val="FFFFFF"/>
                </a:solidFill>
                <a:latin typeface="Inter"/>
                <a:ea typeface="Inter"/>
                <a:cs typeface="Inter"/>
                <a:sym typeface="Inter"/>
              </a:rPr>
              <a:t>Agent generates a properly formatted .mdc file and saves it to .cursor/rules/. You can also ask Agent to update an existing rule: "Update the react-components rule to also cover custom hooks."</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2026-04-22T13:09:45Z</dcterms:created>
  <dc:creator>Workshop series</dc:creator>
</cp:coreProperties>
</file>