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5143500" cx="9144000"/>
  <p:notesSz cx="5143500" cy="9144000"/>
  <p:embeddedFontLs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8" roundtripDataSignature="AMtx7milUy+lrj+zgbu2QMjUbibZfwles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8A9949B-6D97-44BA-A19B-958FEE83FA9E}">
  <a:tblStyle styleId="{88A9949B-6D97-44BA-A19B-958FEE83FA9E}"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Inter-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8" Type="http://customschemas.google.com/relationships/presentationmetadata" Target="meta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6" name="Google Shape;156;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"Auto picks the cheapest" mental model is wrong; the "Auto picks the most expensive" mental model is also wrong. Auto picks what fits. The relevant property is that whatever Auto picks bills at Auto's fixed low rates and is exempt from the Token Fee, which is a very different cost profile from picking a named model yourself.</a:t>
            </a:r>
            <a:endParaRPr/>
          </a:p>
        </p:txBody>
      </p:sp>
      <p:sp>
        <p:nvSpPr>
          <p:cNvPr id="157" name="Google Shape;157;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Composer 2 is simply a cheap named model, subject to the same Token Fee as Claude or GPT. That's still a strong reason to use it; the recommendation stands regardless of how the billing mechanics work.</a:t>
            </a:r>
            <a:endParaRPr/>
          </a:p>
        </p:txBody>
      </p:sp>
      <p:sp>
        <p:nvSpPr>
          <p:cNvPr id="175" name="Google Shape;175;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2" name="Google Shape;192;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slide that makes the session land for engineering managers. The cost question is almost always asked in isolation; reframing it relative to time saved turns the conversation from "can we afford this?" into "can we afford not to?" Be careful not to oversell.</a:t>
            </a:r>
            <a:endParaRPr/>
          </a:p>
        </p:txBody>
      </p:sp>
      <p:sp>
        <p:nvSpPr>
          <p:cNvPr id="193" name="Google Shape;193;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0" name="Google Shape;210;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Keep the maths simple and legible. If someone in the audience questions 30 minutes as realistic, cut it to 15 and redo the maths out loud. At 15 minutes per day the return is still 3.75x to 7.5x per user. The conclusion doesn't change.</a:t>
            </a:r>
            <a:endParaRPr/>
          </a:p>
        </p:txBody>
      </p:sp>
      <p:sp>
        <p:nvSpPr>
          <p:cNvPr id="211" name="Google Shape;211;p1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slide that connects all the model and Max Mode discussion to the practical constraint the team lives inside. Don't get drawn into a billing conversation. If an admin in the audience asks about the specific SKU or overage structure, defer.</a:t>
            </a:r>
            <a:endParaRPr/>
          </a:p>
        </p:txBody>
      </p:sp>
      <p:sp>
        <p:nvSpPr>
          <p:cNvPr id="249" name="Google Shape;249;p1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0" name="Shape 260"/>
        <p:cNvGrpSpPr/>
        <p:nvPr/>
      </p:nvGrpSpPr>
      <p:grpSpPr>
        <a:xfrm>
          <a:off x="0" y="0"/>
          <a:ext cx="0" cy="0"/>
          <a:chOff x="0" y="0"/>
          <a:chExt cx="0" cy="0"/>
        </a:xfrm>
      </p:grpSpPr>
      <p:sp>
        <p:nvSpPr>
          <p:cNvPr id="261" name="Google Shape;261;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2" name="Google Shape;262;p1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React is the best case for training-data contamination. Every frontier model has absorbed this source heavily in pretraining, so a smooth-sounding answer may be half memory, half reading. The demo gets richer when at least one model invents an export that doesn't exist in the actual file. Pre-run the four prompts before the session, record the timings and costs, and keep screenshots ready for any model that stalls during the live run.</a:t>
            </a:r>
            <a:endParaRPr/>
          </a:p>
        </p:txBody>
      </p:sp>
      <p:sp>
        <p:nvSpPr>
          <p:cNvPr id="263" name="Google Shape;263;p1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8" name="Google Shape;278;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9" name="Google Shape;279;p1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1" name="Shape 301"/>
        <p:cNvGrpSpPr/>
        <p:nvPr/>
      </p:nvGrpSpPr>
      <p:grpSpPr>
        <a:xfrm>
          <a:off x="0" y="0"/>
          <a:ext cx="0" cy="0"/>
          <a:chOff x="0" y="0"/>
          <a:chExt cx="0" cy="0"/>
        </a:xfrm>
      </p:grpSpPr>
      <p:sp>
        <p:nvSpPr>
          <p:cNvPr id="302" name="Google Shape;302;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3" name="Google Shape;303;p1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experiment is what teaches the lesson. Most people discover that Auto handles more than they expected and that Composer 2 is faster than they remembered.</a:t>
            </a:r>
            <a:endParaRPr/>
          </a:p>
        </p:txBody>
      </p:sp>
      <p:sp>
        <p:nvSpPr>
          <p:cNvPr id="304" name="Google Shape;304;p1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2" name="Google Shape;322;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3" name="Google Shape;323;p1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 name="Shape 21"/>
        <p:cNvGrpSpPr/>
        <p:nvPr/>
      </p:nvGrpSpPr>
      <p:grpSpPr>
        <a:xfrm>
          <a:off x="0" y="0"/>
          <a:ext cx="0" cy="0"/>
          <a:chOff x="0" y="0"/>
          <a:chExt cx="0" cy="0"/>
        </a:xfrm>
      </p:grpSpPr>
      <p:sp>
        <p:nvSpPr>
          <p:cNvPr id="22" name="Google Shape;22;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 name="Google Shape;2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Set the tone at the top. This is not a "use the cheapest thing" session; it's a "know what you're paying for" session. The framing matters because attendees hear "cost" and assume the message is "use less." The real message is: match the model to the job.</a:t>
            </a:r>
            <a:endParaRPr/>
          </a:p>
        </p:txBody>
      </p:sp>
      <p:sp>
        <p:nvSpPr>
          <p:cNvPr id="24" name="Google Shape;24;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 name="Google Shape;34;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the foundational mental model for the rest of the session. Auto's uniqueness is that it has fixed cheap rates regardless of which underlying model it picks, and it's the only thing exempt from the Cursor Token Fee. Everything else, including Composer 2 despite its low price, bills at API rates plus the token fee. The "two pools" shorthand that circulates online (Auto+Composer vs. API) is an individual-plan concept and doesn't apply to Enterprise. On Enterprise, everything draws from a single pooled budget with a per-user cap; the cost difference comes from the Token Fee exemption and rate structure, not from separate pools.</a:t>
            </a:r>
            <a:endParaRPr/>
          </a:p>
        </p:txBody>
      </p:sp>
      <p:sp>
        <p:nvSpPr>
          <p:cNvPr id="35" name="Google Shape;35;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2" name="Google Shape;5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Most of the catalog is hidden by default, so if an attendee has never visited Settings &gt; Models they may only know about the seven default-visible ones. Worth saying out loud that the model picker shows a subset and the settings panel is where the rest lives. Don't drill into the numbers; the tier structure is what attendees need.</a:t>
            </a:r>
            <a:endParaRPr/>
          </a:p>
        </p:txBody>
      </p:sp>
      <p:sp>
        <p:nvSpPr>
          <p:cNvPr id="53" name="Google Shape;53;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5" name="Google Shape;65;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"pick two" framing borrows from the classical engineering tradeoff triangle (fast, cheap, good; pick two). In practice it's a gradient rather than a hard constraint, but the sharp framing helps attendees name what they're giving up. When someone defaults to Opus for every request, they've picked intelligence and speed and paid in cost.</a:t>
            </a:r>
            <a:endParaRPr/>
          </a:p>
        </p:txBody>
      </p:sp>
      <p:sp>
        <p:nvSpPr>
          <p:cNvPr id="66" name="Google Shape;66;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3" name="Google Shape;83;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This is where the engineers in the room lean forward. Share the Anthropic and OpenAI bundles as working examples, not as canon; the right mix depends on the codebase and personal taste. The cross-vendor review point is the least obvious and highest-leverage technique here, so give it a beat. Explain the mechanism: models trained by the same lab share training-data emphases and failure modes, which means an Opus review of an Opus plan is closer to self-review than peer review. GPT-5.4 comes at the problem from a different training mix and catches different things.</a:t>
            </a:r>
            <a:endParaRPr/>
          </a:p>
        </p:txBody>
      </p:sp>
      <p:sp>
        <p:nvSpPr>
          <p:cNvPr id="84" name="Google Shape;84;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9" name="Google Shape;109;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"5-10x more expensive" shorthand that gets repeated online is misleading. Max Mode itself adds +20% on individual plans and $0 on Enterprise (the Cursor Token Fee applies regardless of Max Mode). What makes a Max Mode request expensive is that you can now spend more tokens in a single call, and those tokens bill at the model's API rate. The cost growth is from capacity, not a multiplier.</a:t>
            </a:r>
            <a:endParaRPr/>
          </a:p>
        </p:txBody>
      </p:sp>
      <p:sp>
        <p:nvSpPr>
          <p:cNvPr id="110" name="Google Shape;110;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The table is the main content. Walk the rows top to bottom.</a:t>
            </a:r>
            <a:endParaRPr/>
          </a:p>
        </p:txBody>
      </p:sp>
      <p:sp>
        <p:nvSpPr>
          <p:cNvPr id="131" name="Google Shape;131;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0" name="Google Shape;140;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a:t>Cut through the lore here. People hear "Max Mode is expensive" from blog posts and social media. That's true on individual plans, which carry a 20% surcharge. On Enterprise, Max Mode is free to enable. The only cost is that you can now spend more tokens in a single request. Emphasise: don't avoid Max Mode because of something you read about Pro pricing.</a:t>
            </a:r>
            <a:endParaRPr/>
          </a:p>
        </p:txBody>
      </p:sp>
      <p:sp>
        <p:nvSpPr>
          <p:cNvPr id="141" name="Google Shape;141;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2.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 name="Shape 15"/>
        <p:cNvGrpSpPr/>
        <p:nvPr/>
      </p:nvGrpSpPr>
      <p:grpSpPr>
        <a:xfrm>
          <a:off x="0" y="0"/>
          <a:ext cx="0" cy="0"/>
          <a:chOff x="0" y="0"/>
          <a:chExt cx="0" cy="0"/>
        </a:xfrm>
      </p:grpSpPr>
      <p:sp>
        <p:nvSpPr>
          <p:cNvPr id="16" name="Google Shape;16;p1"/>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b="0" i="0" lang="en-US" sz="700" u="none" cap="none" strike="noStrike">
                <a:solidFill>
                  <a:srgbClr val="555555"/>
                </a:solidFill>
                <a:latin typeface="Inter"/>
                <a:ea typeface="Inter"/>
                <a:cs typeface="Inter"/>
                <a:sym typeface="Inter"/>
              </a:rPr>
              <a:t>1</a:t>
            </a:r>
            <a:endParaRPr b="0" i="0" sz="700" u="none" cap="none" strike="noStrike">
              <a:solidFill>
                <a:schemeClr val="dk1"/>
              </a:solidFill>
              <a:latin typeface="Calibri"/>
              <a:ea typeface="Calibri"/>
              <a:cs typeface="Calibri"/>
              <a:sym typeface="Calibri"/>
            </a:endParaRPr>
          </a:p>
        </p:txBody>
      </p:sp>
      <p:sp>
        <p:nvSpPr>
          <p:cNvPr id="17" name="Google Shape;17;p1"/>
          <p:cNvSpPr/>
          <p:nvPr/>
        </p:nvSpPr>
        <p:spPr>
          <a:xfrm>
            <a:off x="502920" y="1463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WEEK 2, DAY 2</a:t>
            </a:r>
            <a:endParaRPr b="0" i="0" sz="750" u="none" cap="none" strike="noStrike">
              <a:solidFill>
                <a:schemeClr val="dk1"/>
              </a:solidFill>
              <a:latin typeface="Calibri"/>
              <a:ea typeface="Calibri"/>
              <a:cs typeface="Calibri"/>
              <a:sym typeface="Calibri"/>
            </a:endParaRPr>
          </a:p>
        </p:txBody>
      </p:sp>
      <p:sp>
        <p:nvSpPr>
          <p:cNvPr id="18" name="Google Shape;18;p1"/>
          <p:cNvSpPr/>
          <p:nvPr/>
        </p:nvSpPr>
        <p:spPr>
          <a:xfrm>
            <a:off x="502920" y="1737360"/>
            <a:ext cx="8138100" cy="914400"/>
          </a:xfrm>
          <a:prstGeom prst="rect">
            <a:avLst/>
          </a:prstGeom>
          <a:noFill/>
          <a:ln>
            <a:noFill/>
          </a:ln>
        </p:spPr>
        <p:txBody>
          <a:bodyPr anchorCtr="0" anchor="ctr" bIns="0" lIns="0" spcFirstLastPara="1" rIns="0" wrap="square" tIns="0">
            <a:noAutofit/>
          </a:bodyPr>
          <a:lstStyle/>
          <a:p>
            <a:pPr indent="0" lvl="0" marL="0" marR="0" rtl="0" algn="l">
              <a:lnSpc>
                <a:spcPct val="110000"/>
              </a:lnSpc>
              <a:spcBef>
                <a:spcPts val="0"/>
              </a:spcBef>
              <a:spcAft>
                <a:spcPts val="0"/>
              </a:spcAft>
              <a:buClr>
                <a:srgbClr val="FFFFFF"/>
              </a:buClr>
              <a:buSzPts val="4200"/>
              <a:buFont typeface="Inter"/>
              <a:buNone/>
            </a:pPr>
            <a:r>
              <a:rPr b="0" i="0" lang="en-US" sz="4200" u="none" cap="none" strike="noStrike">
                <a:solidFill>
                  <a:srgbClr val="FFFFFF"/>
                </a:solidFill>
                <a:latin typeface="Inter"/>
                <a:ea typeface="Inter"/>
                <a:cs typeface="Inter"/>
                <a:sym typeface="Inter"/>
              </a:rPr>
              <a:t>Models</a:t>
            </a:r>
            <a:r>
              <a:rPr b="0" i="0" lang="en-US" sz="4200" u="none" cap="none" strike="noStrike">
                <a:solidFill>
                  <a:srgbClr val="FFFFFF"/>
                </a:solidFill>
                <a:latin typeface="Inter"/>
                <a:ea typeface="Inter"/>
                <a:cs typeface="Inter"/>
                <a:sym typeface="Inter"/>
              </a:rPr>
              <a:t> </a:t>
            </a:r>
            <a:r>
              <a:rPr b="0" i="0" lang="en-US" sz="4200" u="none" cap="none" strike="noStrike">
                <a:solidFill>
                  <a:srgbClr val="FFFFFF"/>
                </a:solidFill>
                <a:latin typeface="Inter"/>
                <a:ea typeface="Inter"/>
                <a:cs typeface="Inter"/>
                <a:sym typeface="Inter"/>
              </a:rPr>
              <a:t>&amp; spend awareness</a:t>
            </a:r>
            <a:endParaRPr b="0" i="0" sz="4200" u="none" cap="none" strike="noStrike">
              <a:solidFill>
                <a:schemeClr val="dk1"/>
              </a:solidFill>
              <a:latin typeface="Calibri"/>
              <a:ea typeface="Calibri"/>
              <a:cs typeface="Calibri"/>
              <a:sym typeface="Calibri"/>
            </a:endParaRPr>
          </a:p>
        </p:txBody>
      </p:sp>
      <p:cxnSp>
        <p:nvCxnSpPr>
          <p:cNvPr id="19" name="Google Shape;19;p1"/>
          <p:cNvCxnSpPr/>
          <p:nvPr/>
        </p:nvCxnSpPr>
        <p:spPr>
          <a:xfrm>
            <a:off x="502920" y="2788920"/>
            <a:ext cx="8138100" cy="0"/>
          </a:xfrm>
          <a:prstGeom prst="straightConnector1">
            <a:avLst/>
          </a:prstGeom>
          <a:noFill/>
          <a:ln cap="flat" cmpd="sng" w="12700">
            <a:solidFill>
              <a:srgbClr val="E8339A"/>
            </a:solidFill>
            <a:prstDash val="solid"/>
            <a:round/>
            <a:headEnd len="sm" w="sm" type="none"/>
            <a:tailEnd len="sm" w="sm" type="none"/>
          </a:ln>
        </p:spPr>
      </p:cxnSp>
      <p:sp>
        <p:nvSpPr>
          <p:cNvPr id="20" name="Google Shape;20;p1"/>
          <p:cNvSpPr/>
          <p:nvPr/>
        </p:nvSpPr>
        <p:spPr>
          <a:xfrm>
            <a:off x="502920" y="2971800"/>
            <a:ext cx="8138160" cy="457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400"/>
              <a:buFont typeface="Inter"/>
              <a:buNone/>
            </a:pPr>
            <a:r>
              <a:rPr b="0" i="0" lang="en-US" sz="1400" u="none" cap="none" strike="noStrike">
                <a:solidFill>
                  <a:srgbClr val="A8A8A8"/>
                </a:solidFill>
                <a:latin typeface="Inter"/>
                <a:ea typeface="Inter"/>
                <a:cs typeface="Inter"/>
                <a:sym typeface="Inter"/>
              </a:rPr>
              <a:t>Apr 21, 2026</a:t>
            </a:r>
            <a:endParaRPr b="0" i="0" sz="14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58" name="Shape 158"/>
        <p:cNvGrpSpPr/>
        <p:nvPr/>
      </p:nvGrpSpPr>
      <p:grpSpPr>
        <a:xfrm>
          <a:off x="0" y="0"/>
          <a:ext cx="0" cy="0"/>
          <a:chOff x="0" y="0"/>
          <a:chExt cx="0" cy="0"/>
        </a:xfrm>
      </p:grpSpPr>
      <p:sp>
        <p:nvSpPr>
          <p:cNvPr id="159" name="Google Shape;159;p11"/>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10</a:t>
            </a:r>
            <a:endParaRPr b="0" i="0" sz="700" u="none" cap="none" strike="noStrike">
              <a:solidFill>
                <a:schemeClr val="dk1"/>
              </a:solidFill>
              <a:latin typeface="Calibri"/>
              <a:ea typeface="Calibri"/>
              <a:cs typeface="Calibri"/>
              <a:sym typeface="Calibri"/>
            </a:endParaRPr>
          </a:p>
        </p:txBody>
      </p:sp>
      <p:sp>
        <p:nvSpPr>
          <p:cNvPr id="160" name="Google Shape;160;p11"/>
          <p:cNvSpPr/>
          <p:nvPr/>
        </p:nvSpPr>
        <p:spPr>
          <a:xfrm>
            <a:off x="502920" y="22860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ROUTING</a:t>
            </a:r>
            <a:endParaRPr b="0" i="0" sz="750" u="none" cap="none" strike="noStrike">
              <a:solidFill>
                <a:schemeClr val="dk1"/>
              </a:solidFill>
              <a:latin typeface="Calibri"/>
              <a:ea typeface="Calibri"/>
              <a:cs typeface="Calibri"/>
              <a:sym typeface="Calibri"/>
            </a:endParaRPr>
          </a:p>
        </p:txBody>
      </p:sp>
      <p:sp>
        <p:nvSpPr>
          <p:cNvPr id="161" name="Google Shape;161;p11"/>
          <p:cNvSpPr/>
          <p:nvPr/>
        </p:nvSpPr>
        <p:spPr>
          <a:xfrm>
            <a:off x="502920" y="438912"/>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Auto routing</a:t>
            </a:r>
            <a:endParaRPr b="0" i="0" sz="3200" u="none" cap="none" strike="noStrike">
              <a:solidFill>
                <a:schemeClr val="dk1"/>
              </a:solidFill>
              <a:latin typeface="Calibri"/>
              <a:ea typeface="Calibri"/>
              <a:cs typeface="Calibri"/>
              <a:sym typeface="Calibri"/>
            </a:endParaRPr>
          </a:p>
        </p:txBody>
      </p:sp>
      <p:cxnSp>
        <p:nvCxnSpPr>
          <p:cNvPr id="162" name="Google Shape;162;p11"/>
          <p:cNvCxnSpPr/>
          <p:nvPr/>
        </p:nvCxnSpPr>
        <p:spPr>
          <a:xfrm>
            <a:off x="502920" y="1005840"/>
            <a:ext cx="8138160" cy="0"/>
          </a:xfrm>
          <a:prstGeom prst="straightConnector1">
            <a:avLst/>
          </a:prstGeom>
          <a:noFill/>
          <a:ln cap="flat" cmpd="sng" w="12700">
            <a:solidFill>
              <a:srgbClr val="E8339A"/>
            </a:solidFill>
            <a:prstDash val="solid"/>
            <a:round/>
            <a:headEnd len="sm" w="sm" type="none"/>
            <a:tailEnd len="sm" w="sm" type="none"/>
          </a:ln>
        </p:spPr>
      </p:cxnSp>
      <p:sp>
        <p:nvSpPr>
          <p:cNvPr id="163" name="Google Shape;163;p11"/>
          <p:cNvSpPr/>
          <p:nvPr/>
        </p:nvSpPr>
        <p:spPr>
          <a:xfrm>
            <a:off x="502920" y="1051560"/>
            <a:ext cx="813816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Auto is Cursor's router. It picks a model for each request based on the task.</a:t>
            </a:r>
            <a:endParaRPr b="0" i="0" sz="1400" u="none" cap="none" strike="noStrike">
              <a:solidFill>
                <a:schemeClr val="dk1"/>
              </a:solidFill>
              <a:latin typeface="Calibri"/>
              <a:ea typeface="Calibri"/>
              <a:cs typeface="Calibri"/>
              <a:sym typeface="Calibri"/>
            </a:endParaRPr>
          </a:p>
        </p:txBody>
      </p:sp>
      <p:sp>
        <p:nvSpPr>
          <p:cNvPr id="164" name="Google Shape;164;p11"/>
          <p:cNvSpPr/>
          <p:nvPr/>
        </p:nvSpPr>
        <p:spPr>
          <a:xfrm>
            <a:off x="502920" y="1463040"/>
            <a:ext cx="8138160" cy="82296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1000"/>
              <a:buFont typeface="Inter"/>
              <a:buChar char="•"/>
            </a:pPr>
            <a:r>
              <a:rPr b="0" i="0" lang="en-US" sz="1000" u="none" cap="none" strike="noStrike">
                <a:solidFill>
                  <a:srgbClr val="A8A8A8"/>
                </a:solidFill>
                <a:latin typeface="Inter"/>
                <a:ea typeface="Inter"/>
                <a:cs typeface="Inter"/>
                <a:sym typeface="Inter"/>
              </a:rPr>
              <a:t>Auto bills at fixed, low rates ($1.25/1M input, $6/1M output, $0.25/1M cache read) regardless of which model it picks under the hood. Auto is also exempt from the Cursor Token Fee, making it always the cheapest option.</a:t>
            </a:r>
            <a:endParaRPr b="0" i="0" sz="1000" u="none" cap="none" strike="noStrike">
              <a:solidFill>
                <a:schemeClr val="dk1"/>
              </a:solidFill>
              <a:latin typeface="Calibri"/>
              <a:ea typeface="Calibri"/>
              <a:cs typeface="Calibri"/>
              <a:sym typeface="Calibri"/>
            </a:endParaRPr>
          </a:p>
          <a:p>
            <a:pPr indent="-342900" lvl="0" marL="342900" marR="0" rtl="0" algn="l">
              <a:spcBef>
                <a:spcPts val="600"/>
              </a:spcBef>
              <a:spcAft>
                <a:spcPts val="0"/>
              </a:spcAft>
              <a:buClr>
                <a:srgbClr val="A8A8A8"/>
              </a:buClr>
              <a:buSzPts val="1000"/>
              <a:buFont typeface="Inter"/>
              <a:buChar char="•"/>
            </a:pPr>
            <a:r>
              <a:rPr b="0" i="0" lang="en-US" sz="1000" u="none" cap="none" strike="noStrike">
                <a:solidFill>
                  <a:srgbClr val="A8A8A8"/>
                </a:solidFill>
                <a:latin typeface="Inter"/>
                <a:ea typeface="Inter"/>
                <a:cs typeface="Inter"/>
                <a:sym typeface="Inter"/>
              </a:rPr>
              <a:t>Auto does not try every model and compare. It makes one routing decision and runs the request.</a:t>
            </a:r>
            <a:endParaRPr b="0" i="0" sz="1000" u="none" cap="none" strike="noStrike">
              <a:solidFill>
                <a:schemeClr val="dk1"/>
              </a:solidFill>
              <a:latin typeface="Calibri"/>
              <a:ea typeface="Calibri"/>
              <a:cs typeface="Calibri"/>
              <a:sym typeface="Calibri"/>
            </a:endParaRPr>
          </a:p>
        </p:txBody>
      </p:sp>
      <p:sp>
        <p:nvSpPr>
          <p:cNvPr id="165" name="Google Shape;165;p11"/>
          <p:cNvSpPr/>
          <p:nvPr/>
        </p:nvSpPr>
        <p:spPr>
          <a:xfrm>
            <a:off x="502920" y="2468880"/>
            <a:ext cx="3840480" cy="16459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1"/>
          <p:cNvSpPr/>
          <p:nvPr/>
        </p:nvSpPr>
        <p:spPr>
          <a:xfrm>
            <a:off x="502920" y="2468880"/>
            <a:ext cx="38404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11"/>
          <p:cNvSpPr/>
          <p:nvPr/>
        </p:nvSpPr>
        <p:spPr>
          <a:xfrm>
            <a:off x="640080" y="2560320"/>
            <a:ext cx="35661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WHEN AUTO IS THE RIGHT CHOICE</a:t>
            </a:r>
            <a:endParaRPr b="0" i="0" sz="750" u="none" cap="none" strike="noStrike">
              <a:solidFill>
                <a:schemeClr val="dk1"/>
              </a:solidFill>
              <a:latin typeface="Calibri"/>
              <a:ea typeface="Calibri"/>
              <a:cs typeface="Calibri"/>
              <a:sym typeface="Calibri"/>
            </a:endParaRPr>
          </a:p>
        </p:txBody>
      </p:sp>
      <p:sp>
        <p:nvSpPr>
          <p:cNvPr id="168" name="Google Shape;168;p11"/>
          <p:cNvSpPr/>
          <p:nvPr/>
        </p:nvSpPr>
        <p:spPr>
          <a:xfrm>
            <a:off x="640080" y="2816352"/>
            <a:ext cx="3566160" cy="118872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Tab completions and autocomplete (always)</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Chat questions that don't need deep reasoning</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Edits where you can see the right answer yourself and just want the typing done</a:t>
            </a:r>
            <a:endParaRPr b="0" i="0" sz="950" u="none" cap="none" strike="noStrike">
              <a:solidFill>
                <a:schemeClr val="dk1"/>
              </a:solidFill>
              <a:latin typeface="Calibri"/>
              <a:ea typeface="Calibri"/>
              <a:cs typeface="Calibri"/>
              <a:sym typeface="Calibri"/>
            </a:endParaRPr>
          </a:p>
        </p:txBody>
      </p:sp>
      <p:sp>
        <p:nvSpPr>
          <p:cNvPr id="169" name="Google Shape;169;p11"/>
          <p:cNvSpPr/>
          <p:nvPr/>
        </p:nvSpPr>
        <p:spPr>
          <a:xfrm>
            <a:off x="4617720" y="2468880"/>
            <a:ext cx="3931920" cy="16459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1"/>
          <p:cNvSpPr/>
          <p:nvPr/>
        </p:nvSpPr>
        <p:spPr>
          <a:xfrm>
            <a:off x="4754880" y="2560320"/>
            <a:ext cx="36576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WHEN TO OVERRIDE AUTO</a:t>
            </a:r>
            <a:endParaRPr b="0" i="0" sz="750" u="none" cap="none" strike="noStrike">
              <a:solidFill>
                <a:schemeClr val="dk1"/>
              </a:solidFill>
              <a:latin typeface="Calibri"/>
              <a:ea typeface="Calibri"/>
              <a:cs typeface="Calibri"/>
              <a:sym typeface="Calibri"/>
            </a:endParaRPr>
          </a:p>
        </p:txBody>
      </p:sp>
      <p:sp>
        <p:nvSpPr>
          <p:cNvPr id="171" name="Google Shape;171;p11"/>
          <p:cNvSpPr/>
          <p:nvPr/>
        </p:nvSpPr>
        <p:spPr>
          <a:xfrm>
            <a:off x="4754880" y="2816352"/>
            <a:ext cx="3657600" cy="118872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You have a specific reason to use a named model (Max Mode, very long context, a known weakness in Auto's default)</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The output is consistently off for a particular kind of task</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76" name="Shape 176"/>
        <p:cNvGrpSpPr/>
        <p:nvPr/>
      </p:nvGrpSpPr>
      <p:grpSpPr>
        <a:xfrm>
          <a:off x="0" y="0"/>
          <a:ext cx="0" cy="0"/>
          <a:chOff x="0" y="0"/>
          <a:chExt cx="0" cy="0"/>
        </a:xfrm>
      </p:grpSpPr>
      <p:sp>
        <p:nvSpPr>
          <p:cNvPr id="177" name="Google Shape;177;p12"/>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11</a:t>
            </a:r>
            <a:endParaRPr b="0" i="0" sz="700" u="none" cap="none" strike="noStrike">
              <a:solidFill>
                <a:schemeClr val="dk1"/>
              </a:solidFill>
              <a:latin typeface="Calibri"/>
              <a:ea typeface="Calibri"/>
              <a:cs typeface="Calibri"/>
              <a:sym typeface="Calibri"/>
            </a:endParaRPr>
          </a:p>
        </p:txBody>
      </p:sp>
      <p:sp>
        <p:nvSpPr>
          <p:cNvPr id="178" name="Google Shape;178;p12"/>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IN-HOUSE MODEL</a:t>
            </a:r>
            <a:endParaRPr b="0" i="0" sz="750" u="none" cap="none" strike="noStrike">
              <a:solidFill>
                <a:schemeClr val="dk1"/>
              </a:solidFill>
              <a:latin typeface="Calibri"/>
              <a:ea typeface="Calibri"/>
              <a:cs typeface="Calibri"/>
              <a:sym typeface="Calibri"/>
            </a:endParaRPr>
          </a:p>
        </p:txBody>
      </p:sp>
      <p:sp>
        <p:nvSpPr>
          <p:cNvPr id="179" name="Google Shape;179;p12"/>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Composer 2</a:t>
            </a:r>
            <a:endParaRPr b="0" i="0" sz="3200" u="none" cap="none" strike="noStrike">
              <a:solidFill>
                <a:schemeClr val="dk1"/>
              </a:solidFill>
              <a:latin typeface="Calibri"/>
              <a:ea typeface="Calibri"/>
              <a:cs typeface="Calibri"/>
              <a:sym typeface="Calibri"/>
            </a:endParaRPr>
          </a:p>
        </p:txBody>
      </p:sp>
      <p:cxnSp>
        <p:nvCxnSpPr>
          <p:cNvPr id="180" name="Google Shape;180;p12"/>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sp>
        <p:nvSpPr>
          <p:cNvPr id="181" name="Google Shape;181;p12"/>
          <p:cNvSpPr/>
          <p:nvPr/>
        </p:nvSpPr>
        <p:spPr>
          <a:xfrm>
            <a:off x="502920" y="1234440"/>
            <a:ext cx="813816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Cursor's own model, trained specifically for agentic coding.</a:t>
            </a:r>
            <a:endParaRPr b="0" i="0" sz="1400" u="none" cap="none" strike="noStrike">
              <a:solidFill>
                <a:schemeClr val="dk1"/>
              </a:solidFill>
              <a:latin typeface="Calibri"/>
              <a:ea typeface="Calibri"/>
              <a:cs typeface="Calibri"/>
              <a:sym typeface="Calibri"/>
            </a:endParaRPr>
          </a:p>
        </p:txBody>
      </p:sp>
      <p:sp>
        <p:nvSpPr>
          <p:cNvPr id="182" name="Google Shape;182;p12"/>
          <p:cNvSpPr/>
          <p:nvPr/>
        </p:nvSpPr>
        <p:spPr>
          <a:xfrm>
            <a:off x="502920" y="1691640"/>
            <a:ext cx="3840480" cy="17373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2"/>
          <p:cNvSpPr/>
          <p:nvPr/>
        </p:nvSpPr>
        <p:spPr>
          <a:xfrm>
            <a:off x="502920" y="1691640"/>
            <a:ext cx="38404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2"/>
          <p:cNvSpPr/>
          <p:nvPr/>
        </p:nvSpPr>
        <p:spPr>
          <a:xfrm>
            <a:off x="640080" y="1783080"/>
            <a:ext cx="35661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PROPERTIES</a:t>
            </a:r>
            <a:endParaRPr b="0" i="0" sz="750" u="none" cap="none" strike="noStrike">
              <a:solidFill>
                <a:schemeClr val="dk1"/>
              </a:solidFill>
              <a:latin typeface="Calibri"/>
              <a:ea typeface="Calibri"/>
              <a:cs typeface="Calibri"/>
              <a:sym typeface="Calibri"/>
            </a:endParaRPr>
          </a:p>
        </p:txBody>
      </p:sp>
      <p:sp>
        <p:nvSpPr>
          <p:cNvPr id="185" name="Google Shape;185;p12"/>
          <p:cNvSpPr/>
          <p:nvPr/>
        </p:nvSpPr>
        <p:spPr>
          <a:xfrm>
            <a:off x="640080" y="2029968"/>
            <a:ext cx="3566160" cy="128016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Cheapest model aside from Auto at $0.50/1M input, $2.50/1M output</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Subject to Cursor Token Fee on Teams and Enterprise</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No Max Mode setting required; it just runs</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Trained on agentic coding workflows</a:t>
            </a:r>
            <a:endParaRPr b="0" i="0" sz="950" u="none" cap="none" strike="noStrike">
              <a:solidFill>
                <a:schemeClr val="dk1"/>
              </a:solidFill>
              <a:latin typeface="Calibri"/>
              <a:ea typeface="Calibri"/>
              <a:cs typeface="Calibri"/>
              <a:sym typeface="Calibri"/>
            </a:endParaRPr>
          </a:p>
        </p:txBody>
      </p:sp>
      <p:sp>
        <p:nvSpPr>
          <p:cNvPr id="186" name="Google Shape;186;p12"/>
          <p:cNvSpPr/>
          <p:nvPr/>
        </p:nvSpPr>
        <p:spPr>
          <a:xfrm>
            <a:off x="4617720" y="1691640"/>
            <a:ext cx="4023360" cy="17373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12"/>
          <p:cNvSpPr/>
          <p:nvPr/>
        </p:nvSpPr>
        <p:spPr>
          <a:xfrm>
            <a:off x="4754880" y="1783080"/>
            <a:ext cx="37490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WHEN TO REACH FOR IT</a:t>
            </a:r>
            <a:endParaRPr b="0" i="0" sz="750" u="none" cap="none" strike="noStrike">
              <a:solidFill>
                <a:schemeClr val="dk1"/>
              </a:solidFill>
              <a:latin typeface="Calibri"/>
              <a:ea typeface="Calibri"/>
              <a:cs typeface="Calibri"/>
              <a:sym typeface="Calibri"/>
            </a:endParaRPr>
          </a:p>
        </p:txBody>
      </p:sp>
      <p:sp>
        <p:nvSpPr>
          <p:cNvPr id="188" name="Google Shape;188;p12"/>
          <p:cNvSpPr/>
          <p:nvPr/>
        </p:nvSpPr>
        <p:spPr>
          <a:xfrm>
            <a:off x="4754880" y="2029968"/>
            <a:ext cx="3749040" cy="128016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Multi-step agentic work where you'd normally reach for a frontier model</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Coding tasks where speed matters more than the last 10% of reasoning</a:t>
            </a:r>
            <a:endParaRPr b="0" i="0" sz="950" u="none" cap="none" strike="noStrike">
              <a:solidFill>
                <a:schemeClr val="dk1"/>
              </a:solidFill>
              <a:latin typeface="Calibri"/>
              <a:ea typeface="Calibri"/>
              <a:cs typeface="Calibri"/>
              <a:sym typeface="Calibri"/>
            </a:endParaRPr>
          </a:p>
          <a:p>
            <a:pPr indent="-342900" lvl="0" marL="342900" marR="0" rtl="0" algn="l">
              <a:spcBef>
                <a:spcPts val="5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High-volume use where premium-model costs would add up</a:t>
            </a:r>
            <a:endParaRPr b="0" i="0" sz="950" u="none" cap="none" strike="noStrike">
              <a:solidFill>
                <a:schemeClr val="dk1"/>
              </a:solidFill>
              <a:latin typeface="Calibri"/>
              <a:ea typeface="Calibri"/>
              <a:cs typeface="Calibri"/>
              <a:sym typeface="Calibri"/>
            </a:endParaRPr>
          </a:p>
        </p:txBody>
      </p:sp>
      <p:sp>
        <p:nvSpPr>
          <p:cNvPr id="189" name="Google Shape;189;p12"/>
          <p:cNvSpPr/>
          <p:nvPr/>
        </p:nvSpPr>
        <p:spPr>
          <a:xfrm>
            <a:off x="502920" y="3703320"/>
            <a:ext cx="8138160" cy="6400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Composer 2's rates are roughly 6x cheaper on input and 6x cheaper on output than Claude 4.6 Sonnet. For a lot of daily agentic work, Composer 2 is the right default and most teams underuse it.</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94" name="Shape 194"/>
        <p:cNvGrpSpPr/>
        <p:nvPr/>
      </p:nvGrpSpPr>
      <p:grpSpPr>
        <a:xfrm>
          <a:off x="0" y="0"/>
          <a:ext cx="0" cy="0"/>
          <a:chOff x="0" y="0"/>
          <a:chExt cx="0" cy="0"/>
        </a:xfrm>
      </p:grpSpPr>
      <p:sp>
        <p:nvSpPr>
          <p:cNvPr id="195" name="Google Shape;195;p13"/>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12</a:t>
            </a:r>
            <a:endParaRPr b="0" i="0" sz="700" u="none" cap="none" strike="noStrike">
              <a:solidFill>
                <a:schemeClr val="dk1"/>
              </a:solidFill>
              <a:latin typeface="Calibri"/>
              <a:ea typeface="Calibri"/>
              <a:cs typeface="Calibri"/>
              <a:sym typeface="Calibri"/>
            </a:endParaRPr>
          </a:p>
        </p:txBody>
      </p:sp>
      <p:sp>
        <p:nvSpPr>
          <p:cNvPr id="196" name="Google Shape;196;p13"/>
          <p:cNvSpPr/>
          <p:nvPr/>
        </p:nvSpPr>
        <p:spPr>
          <a:xfrm>
            <a:off x="502920" y="137160"/>
            <a:ext cx="18288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03</a:t>
            </a:r>
            <a:endParaRPr b="0" i="0" sz="8000" u="none" cap="none" strike="noStrike">
              <a:solidFill>
                <a:schemeClr val="dk1"/>
              </a:solidFill>
              <a:latin typeface="Calibri"/>
              <a:ea typeface="Calibri"/>
              <a:cs typeface="Calibri"/>
              <a:sym typeface="Calibri"/>
            </a:endParaRPr>
          </a:p>
        </p:txBody>
      </p:sp>
      <p:sp>
        <p:nvSpPr>
          <p:cNvPr id="197" name="Google Shape;197;p13"/>
          <p:cNvSpPr/>
          <p:nvPr/>
        </p:nvSpPr>
        <p:spPr>
          <a:xfrm>
            <a:off x="502920" y="105156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COST FRAMING</a:t>
            </a:r>
            <a:endParaRPr b="0" i="0" sz="750" u="none" cap="none" strike="noStrike">
              <a:solidFill>
                <a:schemeClr val="dk1"/>
              </a:solidFill>
              <a:latin typeface="Calibri"/>
              <a:ea typeface="Calibri"/>
              <a:cs typeface="Calibri"/>
              <a:sym typeface="Calibri"/>
            </a:endParaRPr>
          </a:p>
        </p:txBody>
      </p:sp>
      <p:sp>
        <p:nvSpPr>
          <p:cNvPr id="198" name="Google Shape;198;p13"/>
          <p:cNvSpPr/>
          <p:nvPr/>
        </p:nvSpPr>
        <p:spPr>
          <a:xfrm>
            <a:off x="502920" y="128016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Reframing the cost conversation</a:t>
            </a:r>
            <a:endParaRPr b="0" i="0" sz="3200" u="none" cap="none" strike="noStrike">
              <a:solidFill>
                <a:schemeClr val="dk1"/>
              </a:solidFill>
              <a:latin typeface="Calibri"/>
              <a:ea typeface="Calibri"/>
              <a:cs typeface="Calibri"/>
              <a:sym typeface="Calibri"/>
            </a:endParaRPr>
          </a:p>
        </p:txBody>
      </p:sp>
      <p:cxnSp>
        <p:nvCxnSpPr>
          <p:cNvPr id="199" name="Google Shape;199;p13"/>
          <p:cNvCxnSpPr/>
          <p:nvPr/>
        </p:nvCxnSpPr>
        <p:spPr>
          <a:xfrm>
            <a:off x="502920" y="1810512"/>
            <a:ext cx="8138160" cy="0"/>
          </a:xfrm>
          <a:prstGeom prst="straightConnector1">
            <a:avLst/>
          </a:prstGeom>
          <a:noFill/>
          <a:ln cap="flat" cmpd="sng" w="12700">
            <a:solidFill>
              <a:srgbClr val="E8339A"/>
            </a:solidFill>
            <a:prstDash val="solid"/>
            <a:round/>
            <a:headEnd len="sm" w="sm" type="none"/>
            <a:tailEnd len="sm" w="sm" type="none"/>
          </a:ln>
        </p:spPr>
      </p:cxnSp>
      <p:sp>
        <p:nvSpPr>
          <p:cNvPr id="200" name="Google Shape;200;p13"/>
          <p:cNvSpPr/>
          <p:nvPr/>
        </p:nvSpPr>
        <p:spPr>
          <a:xfrm>
            <a:off x="502925" y="2148854"/>
            <a:ext cx="3840600" cy="1444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1" name="Google Shape;201;p13"/>
          <p:cNvSpPr/>
          <p:nvPr/>
        </p:nvSpPr>
        <p:spPr>
          <a:xfrm>
            <a:off x="640080" y="2258568"/>
            <a:ext cx="35661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750"/>
              <a:buFont typeface="Inter"/>
              <a:buNone/>
            </a:pPr>
            <a:r>
              <a:rPr b="0" i="0" lang="en-US" sz="750" u="none" cap="none" strike="noStrike">
                <a:solidFill>
                  <a:srgbClr val="666666"/>
                </a:solidFill>
                <a:latin typeface="Inter"/>
                <a:ea typeface="Inter"/>
                <a:cs typeface="Inter"/>
                <a:sym typeface="Inter"/>
              </a:rPr>
              <a:t>WRONG QUESTION</a:t>
            </a:r>
            <a:endParaRPr b="0" i="0" sz="750" u="none" cap="none" strike="noStrike">
              <a:solidFill>
                <a:schemeClr val="dk1"/>
              </a:solidFill>
              <a:latin typeface="Calibri"/>
              <a:ea typeface="Calibri"/>
              <a:cs typeface="Calibri"/>
              <a:sym typeface="Calibri"/>
            </a:endParaRPr>
          </a:p>
        </p:txBody>
      </p:sp>
      <p:sp>
        <p:nvSpPr>
          <p:cNvPr id="202" name="Google Shape;202;p13"/>
          <p:cNvSpPr/>
          <p:nvPr/>
        </p:nvSpPr>
        <p:spPr>
          <a:xfrm>
            <a:off x="640080" y="2532888"/>
            <a:ext cx="356616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66666"/>
              </a:buClr>
              <a:buSzPts val="1600"/>
              <a:buFont typeface="Inter"/>
              <a:buNone/>
            </a:pPr>
            <a:r>
              <a:rPr b="0" i="1" lang="en-US" sz="1600" u="none" cap="none" strike="noStrike">
                <a:solidFill>
                  <a:srgbClr val="666666"/>
                </a:solidFill>
                <a:latin typeface="Inter"/>
                <a:ea typeface="Inter"/>
                <a:cs typeface="Inter"/>
                <a:sym typeface="Inter"/>
              </a:rPr>
              <a:t>"How much does Cursor cost?"</a:t>
            </a:r>
            <a:endParaRPr b="0" i="0" sz="1600" u="none" cap="none" strike="noStrike">
              <a:solidFill>
                <a:schemeClr val="dk1"/>
              </a:solidFill>
              <a:latin typeface="Calibri"/>
              <a:ea typeface="Calibri"/>
              <a:cs typeface="Calibri"/>
              <a:sym typeface="Calibri"/>
            </a:endParaRPr>
          </a:p>
        </p:txBody>
      </p:sp>
      <p:sp>
        <p:nvSpPr>
          <p:cNvPr id="203" name="Google Shape;203;p13"/>
          <p:cNvSpPr/>
          <p:nvPr/>
        </p:nvSpPr>
        <p:spPr>
          <a:xfrm>
            <a:off x="4617725" y="2148854"/>
            <a:ext cx="3931800" cy="1444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4" name="Google Shape;204;p13"/>
          <p:cNvSpPr/>
          <p:nvPr/>
        </p:nvSpPr>
        <p:spPr>
          <a:xfrm>
            <a:off x="4617720" y="214884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5" name="Google Shape;205;p13"/>
          <p:cNvSpPr/>
          <p:nvPr/>
        </p:nvSpPr>
        <p:spPr>
          <a:xfrm>
            <a:off x="4754880" y="2258568"/>
            <a:ext cx="36576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RIGHT QUESTION</a:t>
            </a:r>
            <a:endParaRPr b="0" i="0" sz="750" u="none" cap="none" strike="noStrike">
              <a:solidFill>
                <a:schemeClr val="dk1"/>
              </a:solidFill>
              <a:latin typeface="Calibri"/>
              <a:ea typeface="Calibri"/>
              <a:cs typeface="Calibri"/>
              <a:sym typeface="Calibri"/>
            </a:endParaRPr>
          </a:p>
        </p:txBody>
      </p:sp>
      <p:sp>
        <p:nvSpPr>
          <p:cNvPr id="206" name="Google Shape;206;p13"/>
          <p:cNvSpPr/>
          <p:nvPr/>
        </p:nvSpPr>
        <p:spPr>
          <a:xfrm>
            <a:off x="4754880" y="2532888"/>
            <a:ext cx="3657600" cy="54864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1250"/>
              <a:buFont typeface="Inter"/>
              <a:buNone/>
            </a:pPr>
            <a:r>
              <a:rPr b="0" i="0" lang="en-US" sz="1250" u="none" cap="none" strike="noStrike">
                <a:solidFill>
                  <a:srgbClr val="FFFFFF"/>
                </a:solidFill>
                <a:latin typeface="Inter"/>
                <a:ea typeface="Inter"/>
                <a:cs typeface="Inter"/>
                <a:sym typeface="Inter"/>
              </a:rPr>
              <a:t>"How much does an engineer cost when they're waiting, context-switching, or solving something Cursor could have solved?"</a:t>
            </a:r>
            <a:endParaRPr b="0" i="0" sz="1250" u="none" cap="none" strike="noStrike">
              <a:solidFill>
                <a:schemeClr val="dk1"/>
              </a:solidFill>
              <a:latin typeface="Calibri"/>
              <a:ea typeface="Calibri"/>
              <a:cs typeface="Calibri"/>
              <a:sym typeface="Calibri"/>
            </a:endParaRPr>
          </a:p>
        </p:txBody>
      </p:sp>
      <p:sp>
        <p:nvSpPr>
          <p:cNvPr id="207" name="Google Shape;207;p13"/>
          <p:cNvSpPr/>
          <p:nvPr/>
        </p:nvSpPr>
        <p:spPr>
          <a:xfrm>
            <a:off x="502920" y="3831350"/>
            <a:ext cx="8138100" cy="7314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Cursor is priced relative to developer time. A fully loaded engineer costs $75 to $150 per hour. Your Enterprise spend cap is $100 per user per month, which is roughly 40 minutes to 1.3 hours of engineer time per month. If Cursor saves more than that, it pays for itself.</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12" name="Shape 212"/>
        <p:cNvGrpSpPr/>
        <p:nvPr/>
      </p:nvGrpSpPr>
      <p:grpSpPr>
        <a:xfrm>
          <a:off x="0" y="0"/>
          <a:ext cx="0" cy="0"/>
          <a:chOff x="0" y="0"/>
          <a:chExt cx="0" cy="0"/>
        </a:xfrm>
      </p:grpSpPr>
      <p:sp>
        <p:nvSpPr>
          <p:cNvPr id="213" name="Google Shape;213;p14"/>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13</a:t>
            </a:r>
            <a:endParaRPr b="0" i="0" sz="700" u="none" cap="none" strike="noStrike">
              <a:solidFill>
                <a:schemeClr val="dk1"/>
              </a:solidFill>
              <a:latin typeface="Calibri"/>
              <a:ea typeface="Calibri"/>
              <a:cs typeface="Calibri"/>
              <a:sym typeface="Calibri"/>
            </a:endParaRPr>
          </a:p>
        </p:txBody>
      </p:sp>
      <p:sp>
        <p:nvSpPr>
          <p:cNvPr id="214" name="Google Shape;214;p14"/>
          <p:cNvSpPr/>
          <p:nvPr/>
        </p:nvSpPr>
        <p:spPr>
          <a:xfrm>
            <a:off x="502920" y="18288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COST FRAMING</a:t>
            </a:r>
            <a:endParaRPr b="0" i="0" sz="750" u="none" cap="none" strike="noStrike">
              <a:solidFill>
                <a:schemeClr val="dk1"/>
              </a:solidFill>
              <a:latin typeface="Calibri"/>
              <a:ea typeface="Calibri"/>
              <a:cs typeface="Calibri"/>
              <a:sym typeface="Calibri"/>
            </a:endParaRPr>
          </a:p>
        </p:txBody>
      </p:sp>
      <p:sp>
        <p:nvSpPr>
          <p:cNvPr id="215" name="Google Shape;215;p14"/>
          <p:cNvSpPr/>
          <p:nvPr/>
        </p:nvSpPr>
        <p:spPr>
          <a:xfrm>
            <a:off x="502920" y="384048"/>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ROI worked example</a:t>
            </a:r>
            <a:endParaRPr b="0" i="0" sz="2800" u="none" cap="none" strike="noStrike">
              <a:solidFill>
                <a:schemeClr val="dk1"/>
              </a:solidFill>
              <a:latin typeface="Calibri"/>
              <a:ea typeface="Calibri"/>
              <a:cs typeface="Calibri"/>
              <a:sym typeface="Calibri"/>
            </a:endParaRPr>
          </a:p>
        </p:txBody>
      </p:sp>
      <p:cxnSp>
        <p:nvCxnSpPr>
          <p:cNvPr id="216" name="Google Shape;216;p14"/>
          <p:cNvCxnSpPr/>
          <p:nvPr/>
        </p:nvCxnSpPr>
        <p:spPr>
          <a:xfrm>
            <a:off x="502920" y="914400"/>
            <a:ext cx="8138160" cy="0"/>
          </a:xfrm>
          <a:prstGeom prst="straightConnector1">
            <a:avLst/>
          </a:prstGeom>
          <a:noFill/>
          <a:ln cap="flat" cmpd="sng" w="12700">
            <a:solidFill>
              <a:srgbClr val="E8339A"/>
            </a:solidFill>
            <a:prstDash val="solid"/>
            <a:round/>
            <a:headEnd len="sm" w="sm" type="none"/>
            <a:tailEnd len="sm" w="sm" type="none"/>
          </a:ln>
        </p:spPr>
      </p:cxnSp>
      <p:sp>
        <p:nvSpPr>
          <p:cNvPr id="217" name="Google Shape;217;p14"/>
          <p:cNvSpPr/>
          <p:nvPr/>
        </p:nvSpPr>
        <p:spPr>
          <a:xfrm>
            <a:off x="502920" y="1005840"/>
            <a:ext cx="3840480" cy="12344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8" name="Google Shape;218;p14"/>
          <p:cNvSpPr/>
          <p:nvPr/>
        </p:nvSpPr>
        <p:spPr>
          <a:xfrm>
            <a:off x="502920" y="1005840"/>
            <a:ext cx="38404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9" name="Google Shape;219;p14"/>
          <p:cNvSpPr/>
          <p:nvPr/>
        </p:nvSpPr>
        <p:spPr>
          <a:xfrm>
            <a:off x="640080" y="1078992"/>
            <a:ext cx="35661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ASSUMPTIONS</a:t>
            </a:r>
            <a:endParaRPr b="0" i="0" sz="750" u="none" cap="none" strike="noStrike">
              <a:solidFill>
                <a:schemeClr val="dk1"/>
              </a:solidFill>
              <a:latin typeface="Calibri"/>
              <a:ea typeface="Calibri"/>
              <a:cs typeface="Calibri"/>
              <a:sym typeface="Calibri"/>
            </a:endParaRPr>
          </a:p>
        </p:txBody>
      </p:sp>
      <p:sp>
        <p:nvSpPr>
          <p:cNvPr id="220" name="Google Shape;220;p14"/>
          <p:cNvSpPr/>
          <p:nvPr/>
        </p:nvSpPr>
        <p:spPr>
          <a:xfrm>
            <a:off x="640080" y="1325880"/>
            <a:ext cx="16459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Effective spend:</a:t>
            </a:r>
            <a:endParaRPr b="0" i="0" sz="900" u="none" cap="none" strike="noStrike">
              <a:solidFill>
                <a:schemeClr val="dk1"/>
              </a:solidFill>
              <a:latin typeface="Calibri"/>
              <a:ea typeface="Calibri"/>
              <a:cs typeface="Calibri"/>
              <a:sym typeface="Calibri"/>
            </a:endParaRPr>
          </a:p>
        </p:txBody>
      </p:sp>
      <p:sp>
        <p:nvSpPr>
          <p:cNvPr id="221" name="Google Shape;221;p14"/>
          <p:cNvSpPr/>
          <p:nvPr/>
        </p:nvSpPr>
        <p:spPr>
          <a:xfrm>
            <a:off x="2286000" y="1325880"/>
            <a:ext cx="19202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~$100 per user per month</a:t>
            </a:r>
            <a:endParaRPr b="0" i="0" sz="900" u="none" cap="none" strike="noStrike">
              <a:solidFill>
                <a:schemeClr val="dk1"/>
              </a:solidFill>
              <a:latin typeface="Calibri"/>
              <a:ea typeface="Calibri"/>
              <a:cs typeface="Calibri"/>
              <a:sym typeface="Calibri"/>
            </a:endParaRPr>
          </a:p>
        </p:txBody>
      </p:sp>
      <p:sp>
        <p:nvSpPr>
          <p:cNvPr id="222" name="Google Shape;222;p14"/>
          <p:cNvSpPr/>
          <p:nvPr/>
        </p:nvSpPr>
        <p:spPr>
          <a:xfrm>
            <a:off x="640080" y="1527048"/>
            <a:ext cx="16459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Engineer loaded cost:</a:t>
            </a:r>
            <a:endParaRPr b="0" i="0" sz="900" u="none" cap="none" strike="noStrike">
              <a:solidFill>
                <a:schemeClr val="dk1"/>
              </a:solidFill>
              <a:latin typeface="Calibri"/>
              <a:ea typeface="Calibri"/>
              <a:cs typeface="Calibri"/>
              <a:sym typeface="Calibri"/>
            </a:endParaRPr>
          </a:p>
        </p:txBody>
      </p:sp>
      <p:sp>
        <p:nvSpPr>
          <p:cNvPr id="223" name="Google Shape;223;p14"/>
          <p:cNvSpPr/>
          <p:nvPr/>
        </p:nvSpPr>
        <p:spPr>
          <a:xfrm>
            <a:off x="2286000" y="1527048"/>
            <a:ext cx="19202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$75 to $150 per hour</a:t>
            </a:r>
            <a:endParaRPr b="0" i="0" sz="900" u="none" cap="none" strike="noStrike">
              <a:solidFill>
                <a:schemeClr val="dk1"/>
              </a:solidFill>
              <a:latin typeface="Calibri"/>
              <a:ea typeface="Calibri"/>
              <a:cs typeface="Calibri"/>
              <a:sym typeface="Calibri"/>
            </a:endParaRPr>
          </a:p>
        </p:txBody>
      </p:sp>
      <p:sp>
        <p:nvSpPr>
          <p:cNvPr id="224" name="Google Shape;224;p14"/>
          <p:cNvSpPr/>
          <p:nvPr/>
        </p:nvSpPr>
        <p:spPr>
          <a:xfrm>
            <a:off x="640080" y="1728216"/>
            <a:ext cx="16459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Time saved per day:</a:t>
            </a:r>
            <a:endParaRPr b="0" i="0" sz="900" u="none" cap="none" strike="noStrike">
              <a:solidFill>
                <a:schemeClr val="dk1"/>
              </a:solidFill>
              <a:latin typeface="Calibri"/>
              <a:ea typeface="Calibri"/>
              <a:cs typeface="Calibri"/>
              <a:sym typeface="Calibri"/>
            </a:endParaRPr>
          </a:p>
        </p:txBody>
      </p:sp>
      <p:sp>
        <p:nvSpPr>
          <p:cNvPr id="225" name="Google Shape;225;p14"/>
          <p:cNvSpPr/>
          <p:nvPr/>
        </p:nvSpPr>
        <p:spPr>
          <a:xfrm>
            <a:off x="2286000" y="1728216"/>
            <a:ext cx="19202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30 minutes (conservative)</a:t>
            </a:r>
            <a:endParaRPr b="0" i="0" sz="900" u="none" cap="none" strike="noStrike">
              <a:solidFill>
                <a:schemeClr val="dk1"/>
              </a:solidFill>
              <a:latin typeface="Calibri"/>
              <a:ea typeface="Calibri"/>
              <a:cs typeface="Calibri"/>
              <a:sym typeface="Calibri"/>
            </a:endParaRPr>
          </a:p>
        </p:txBody>
      </p:sp>
      <p:sp>
        <p:nvSpPr>
          <p:cNvPr id="226" name="Google Shape;226;p14"/>
          <p:cNvSpPr/>
          <p:nvPr/>
        </p:nvSpPr>
        <p:spPr>
          <a:xfrm>
            <a:off x="640080" y="1929384"/>
            <a:ext cx="16459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Working days/month:</a:t>
            </a:r>
            <a:endParaRPr b="0" i="0" sz="900" u="none" cap="none" strike="noStrike">
              <a:solidFill>
                <a:schemeClr val="dk1"/>
              </a:solidFill>
              <a:latin typeface="Calibri"/>
              <a:ea typeface="Calibri"/>
              <a:cs typeface="Calibri"/>
              <a:sym typeface="Calibri"/>
            </a:endParaRPr>
          </a:p>
        </p:txBody>
      </p:sp>
      <p:sp>
        <p:nvSpPr>
          <p:cNvPr id="227" name="Google Shape;227;p14"/>
          <p:cNvSpPr/>
          <p:nvPr/>
        </p:nvSpPr>
        <p:spPr>
          <a:xfrm>
            <a:off x="2286000" y="1929384"/>
            <a:ext cx="19202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~20</a:t>
            </a:r>
            <a:endParaRPr b="0" i="0" sz="900" u="none" cap="none" strike="noStrike">
              <a:solidFill>
                <a:schemeClr val="dk1"/>
              </a:solidFill>
              <a:latin typeface="Calibri"/>
              <a:ea typeface="Calibri"/>
              <a:cs typeface="Calibri"/>
              <a:sym typeface="Calibri"/>
            </a:endParaRPr>
          </a:p>
        </p:txBody>
      </p:sp>
      <p:sp>
        <p:nvSpPr>
          <p:cNvPr id="228" name="Google Shape;228;p14"/>
          <p:cNvSpPr/>
          <p:nvPr/>
        </p:nvSpPr>
        <p:spPr>
          <a:xfrm>
            <a:off x="4617720" y="1005840"/>
            <a:ext cx="4023360" cy="12344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9" name="Google Shape;229;p14"/>
          <p:cNvSpPr/>
          <p:nvPr/>
        </p:nvSpPr>
        <p:spPr>
          <a:xfrm>
            <a:off x="4617720" y="1005840"/>
            <a:ext cx="40233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14"/>
          <p:cNvSpPr/>
          <p:nvPr/>
        </p:nvSpPr>
        <p:spPr>
          <a:xfrm>
            <a:off x="4754880" y="1078992"/>
            <a:ext cx="37490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CALCULATION</a:t>
            </a:r>
            <a:endParaRPr b="0" i="0" sz="750" u="none" cap="none" strike="noStrike">
              <a:solidFill>
                <a:schemeClr val="dk1"/>
              </a:solidFill>
              <a:latin typeface="Calibri"/>
              <a:ea typeface="Calibri"/>
              <a:cs typeface="Calibri"/>
              <a:sym typeface="Calibri"/>
            </a:endParaRPr>
          </a:p>
        </p:txBody>
      </p:sp>
      <p:sp>
        <p:nvSpPr>
          <p:cNvPr id="231" name="Google Shape;231;p14"/>
          <p:cNvSpPr/>
          <p:nvPr/>
        </p:nvSpPr>
        <p:spPr>
          <a:xfrm>
            <a:off x="4754880" y="1325880"/>
            <a:ext cx="155448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Time saved/month:</a:t>
            </a:r>
            <a:endParaRPr b="0" i="0" sz="900" u="none" cap="none" strike="noStrike">
              <a:solidFill>
                <a:schemeClr val="dk1"/>
              </a:solidFill>
              <a:latin typeface="Calibri"/>
              <a:ea typeface="Calibri"/>
              <a:cs typeface="Calibri"/>
              <a:sym typeface="Calibri"/>
            </a:endParaRPr>
          </a:p>
        </p:txBody>
      </p:sp>
      <p:sp>
        <p:nvSpPr>
          <p:cNvPr id="232" name="Google Shape;232;p14"/>
          <p:cNvSpPr/>
          <p:nvPr/>
        </p:nvSpPr>
        <p:spPr>
          <a:xfrm>
            <a:off x="6309360" y="1325880"/>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30 min x 20 days = 10 hours</a:t>
            </a:r>
            <a:endParaRPr b="0" i="0" sz="900" u="none" cap="none" strike="noStrike">
              <a:solidFill>
                <a:schemeClr val="dk1"/>
              </a:solidFill>
              <a:latin typeface="Calibri"/>
              <a:ea typeface="Calibri"/>
              <a:cs typeface="Calibri"/>
              <a:sym typeface="Calibri"/>
            </a:endParaRPr>
          </a:p>
        </p:txBody>
      </p:sp>
      <p:sp>
        <p:nvSpPr>
          <p:cNvPr id="233" name="Google Shape;233;p14"/>
          <p:cNvSpPr/>
          <p:nvPr/>
        </p:nvSpPr>
        <p:spPr>
          <a:xfrm>
            <a:off x="4754880" y="1527048"/>
            <a:ext cx="155448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Value of time saved:</a:t>
            </a:r>
            <a:endParaRPr b="0" i="0" sz="900" u="none" cap="none" strike="noStrike">
              <a:solidFill>
                <a:schemeClr val="dk1"/>
              </a:solidFill>
              <a:latin typeface="Calibri"/>
              <a:ea typeface="Calibri"/>
              <a:cs typeface="Calibri"/>
              <a:sym typeface="Calibri"/>
            </a:endParaRPr>
          </a:p>
        </p:txBody>
      </p:sp>
      <p:sp>
        <p:nvSpPr>
          <p:cNvPr id="234" name="Google Shape;234;p14"/>
          <p:cNvSpPr/>
          <p:nvPr/>
        </p:nvSpPr>
        <p:spPr>
          <a:xfrm>
            <a:off x="6309360" y="1527048"/>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$750 to $1,500</a:t>
            </a:r>
            <a:endParaRPr b="0" i="0" sz="900" u="none" cap="none" strike="noStrike">
              <a:solidFill>
                <a:schemeClr val="dk1"/>
              </a:solidFill>
              <a:latin typeface="Calibri"/>
              <a:ea typeface="Calibri"/>
              <a:cs typeface="Calibri"/>
              <a:sym typeface="Calibri"/>
            </a:endParaRPr>
          </a:p>
        </p:txBody>
      </p:sp>
      <p:sp>
        <p:nvSpPr>
          <p:cNvPr id="235" name="Google Shape;235;p14"/>
          <p:cNvSpPr/>
          <p:nvPr/>
        </p:nvSpPr>
        <p:spPr>
          <a:xfrm>
            <a:off x="4754880" y="1728216"/>
            <a:ext cx="155448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Cost per user:</a:t>
            </a:r>
            <a:endParaRPr b="0" i="0" sz="900" u="none" cap="none" strike="noStrike">
              <a:solidFill>
                <a:schemeClr val="dk1"/>
              </a:solidFill>
              <a:latin typeface="Calibri"/>
              <a:ea typeface="Calibri"/>
              <a:cs typeface="Calibri"/>
              <a:sym typeface="Calibri"/>
            </a:endParaRPr>
          </a:p>
        </p:txBody>
      </p:sp>
      <p:sp>
        <p:nvSpPr>
          <p:cNvPr id="236" name="Google Shape;236;p14"/>
          <p:cNvSpPr/>
          <p:nvPr/>
        </p:nvSpPr>
        <p:spPr>
          <a:xfrm>
            <a:off x="6309360" y="1728216"/>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$100 per month</a:t>
            </a:r>
            <a:endParaRPr b="0" i="0" sz="900" u="none" cap="none" strike="noStrike">
              <a:solidFill>
                <a:schemeClr val="dk1"/>
              </a:solidFill>
              <a:latin typeface="Calibri"/>
              <a:ea typeface="Calibri"/>
              <a:cs typeface="Calibri"/>
              <a:sym typeface="Calibri"/>
            </a:endParaRPr>
          </a:p>
        </p:txBody>
      </p:sp>
      <p:sp>
        <p:nvSpPr>
          <p:cNvPr id="237" name="Google Shape;237;p14"/>
          <p:cNvSpPr/>
          <p:nvPr/>
        </p:nvSpPr>
        <p:spPr>
          <a:xfrm>
            <a:off x="4754880" y="1929384"/>
            <a:ext cx="155448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Return on spend:</a:t>
            </a:r>
            <a:endParaRPr b="0" i="0" sz="900" u="none" cap="none" strike="noStrike">
              <a:solidFill>
                <a:schemeClr val="dk1"/>
              </a:solidFill>
              <a:latin typeface="Calibri"/>
              <a:ea typeface="Calibri"/>
              <a:cs typeface="Calibri"/>
              <a:sym typeface="Calibri"/>
            </a:endParaRPr>
          </a:p>
        </p:txBody>
      </p:sp>
      <p:sp>
        <p:nvSpPr>
          <p:cNvPr id="238" name="Google Shape;238;p14"/>
          <p:cNvSpPr/>
          <p:nvPr/>
        </p:nvSpPr>
        <p:spPr>
          <a:xfrm>
            <a:off x="6309360" y="1929384"/>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7.5x to 15x</a:t>
            </a:r>
            <a:endParaRPr b="0" i="0" sz="900" u="none" cap="none" strike="noStrike">
              <a:solidFill>
                <a:schemeClr val="dk1"/>
              </a:solidFill>
              <a:latin typeface="Calibri"/>
              <a:ea typeface="Calibri"/>
              <a:cs typeface="Calibri"/>
              <a:sym typeface="Calibri"/>
            </a:endParaRPr>
          </a:p>
        </p:txBody>
      </p:sp>
      <p:sp>
        <p:nvSpPr>
          <p:cNvPr id="239" name="Google Shape;239;p14"/>
          <p:cNvSpPr/>
          <p:nvPr/>
        </p:nvSpPr>
        <p:spPr>
          <a:xfrm>
            <a:off x="502920" y="2468880"/>
            <a:ext cx="8138160" cy="9144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0" name="Google Shape;240;p14"/>
          <p:cNvSpPr/>
          <p:nvPr/>
        </p:nvSpPr>
        <p:spPr>
          <a:xfrm>
            <a:off x="640080" y="2542032"/>
            <a:ext cx="786384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WHAT ABOUT OVERAGES?</a:t>
            </a:r>
            <a:endParaRPr b="0" i="0" sz="750" u="none" cap="none" strike="noStrike">
              <a:solidFill>
                <a:schemeClr val="dk1"/>
              </a:solidFill>
              <a:latin typeface="Calibri"/>
              <a:ea typeface="Calibri"/>
              <a:cs typeface="Calibri"/>
              <a:sym typeface="Calibri"/>
            </a:endParaRPr>
          </a:p>
        </p:txBody>
      </p:sp>
      <p:sp>
        <p:nvSpPr>
          <p:cNvPr id="241" name="Google Shape;241;p14"/>
          <p:cNvSpPr/>
          <p:nvPr/>
        </p:nvSpPr>
        <p:spPr>
          <a:xfrm>
            <a:off x="640080" y="2788920"/>
            <a:ext cx="274320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Same user, $150/month ($50 overage):</a:t>
            </a:r>
            <a:endParaRPr b="0" i="0" sz="900" u="none" cap="none" strike="noStrike">
              <a:solidFill>
                <a:schemeClr val="dk1"/>
              </a:solidFill>
              <a:latin typeface="Calibri"/>
              <a:ea typeface="Calibri"/>
              <a:cs typeface="Calibri"/>
              <a:sym typeface="Calibri"/>
            </a:endParaRPr>
          </a:p>
        </p:txBody>
      </p:sp>
      <p:sp>
        <p:nvSpPr>
          <p:cNvPr id="242" name="Google Shape;242;p14"/>
          <p:cNvSpPr/>
          <p:nvPr/>
        </p:nvSpPr>
        <p:spPr>
          <a:xfrm>
            <a:off x="3429000" y="2761488"/>
            <a:ext cx="5029200" cy="5486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Value: $750 to $1,500</a:t>
            </a:r>
            <a:endParaRPr b="0" i="0" sz="90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Return: 5x to 10x</a:t>
            </a:r>
            <a:endParaRPr b="0" i="0" sz="900" u="none" cap="none" strike="noStrike">
              <a:solidFill>
                <a:schemeClr val="dk1"/>
              </a:solidFill>
              <a:latin typeface="Calibri"/>
              <a:ea typeface="Calibri"/>
              <a:cs typeface="Calibri"/>
              <a:sym typeface="Calibri"/>
            </a:endParaRPr>
          </a:p>
          <a:p>
            <a:pPr indent="0" lvl="0" marL="0" marR="0" rtl="0" algn="l">
              <a:spcBef>
                <a:spcPts val="200"/>
              </a:spcBef>
              <a:spcAft>
                <a:spcPts val="0"/>
              </a:spcAft>
              <a:buClr>
                <a:srgbClr val="E8339A"/>
              </a:buClr>
              <a:buSzPts val="900"/>
              <a:buFont typeface="Inter"/>
              <a:buNone/>
            </a:pPr>
            <a:r>
              <a:rPr b="1" i="0" lang="en-US" sz="900" u="none" cap="none" strike="noStrike">
                <a:solidFill>
                  <a:srgbClr val="E8339A"/>
                </a:solidFill>
                <a:latin typeface="Inter"/>
                <a:ea typeface="Inter"/>
                <a:cs typeface="Inter"/>
                <a:sym typeface="Inter"/>
              </a:rPr>
              <a:t>Net value after spend: $600 to $1,350</a:t>
            </a:r>
            <a:endParaRPr b="0" i="0" sz="900" u="none" cap="none" strike="noStrike">
              <a:solidFill>
                <a:schemeClr val="dk1"/>
              </a:solidFill>
              <a:latin typeface="Calibri"/>
              <a:ea typeface="Calibri"/>
              <a:cs typeface="Calibri"/>
              <a:sym typeface="Calibri"/>
            </a:endParaRPr>
          </a:p>
        </p:txBody>
      </p:sp>
      <p:sp>
        <p:nvSpPr>
          <p:cNvPr id="243" name="Google Shape;243;p14"/>
          <p:cNvSpPr/>
          <p:nvPr/>
        </p:nvSpPr>
        <p:spPr>
          <a:xfrm>
            <a:off x="502920" y="3566160"/>
            <a:ext cx="8138160" cy="54864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30 minutes per day is conservative for a regular user. Heavy agentic users often save an hour or more; at that rate the return is 15x to 30x. The ROI is not a close call.</a:t>
            </a:r>
            <a:endParaRPr b="0" i="0" sz="950" u="none" cap="none" strike="noStrike">
              <a:solidFill>
                <a:schemeClr val="dk1"/>
              </a:solidFill>
              <a:latin typeface="Calibri"/>
              <a:ea typeface="Calibri"/>
              <a:cs typeface="Calibri"/>
              <a:sym typeface="Calibri"/>
            </a:endParaRPr>
          </a:p>
        </p:txBody>
      </p:sp>
      <p:sp>
        <p:nvSpPr>
          <p:cNvPr id="244" name="Google Shape;244;p14"/>
          <p:cNvSpPr/>
          <p:nvPr/>
        </p:nvSpPr>
        <p:spPr>
          <a:xfrm>
            <a:off x="502920" y="4206240"/>
            <a:ext cx="32004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3600"/>
              <a:buFont typeface="Inter"/>
              <a:buNone/>
            </a:pPr>
            <a:r>
              <a:rPr b="0" i="0" lang="en-US" sz="3600" u="none" cap="none" strike="noStrike">
                <a:solidFill>
                  <a:srgbClr val="E8339A"/>
                </a:solidFill>
                <a:latin typeface="Inter"/>
                <a:ea typeface="Inter"/>
                <a:cs typeface="Inter"/>
                <a:sym typeface="Inter"/>
              </a:rPr>
              <a:t>7.5x to 15x</a:t>
            </a:r>
            <a:endParaRPr b="0" i="0" sz="3600" u="none" cap="none" strike="noStrike">
              <a:solidFill>
                <a:schemeClr val="dk1"/>
              </a:solidFill>
              <a:latin typeface="Calibri"/>
              <a:ea typeface="Calibri"/>
              <a:cs typeface="Calibri"/>
              <a:sym typeface="Calibri"/>
            </a:endParaRPr>
          </a:p>
        </p:txBody>
      </p:sp>
      <p:sp>
        <p:nvSpPr>
          <p:cNvPr id="245" name="Google Shape;245;p14"/>
          <p:cNvSpPr/>
          <p:nvPr/>
        </p:nvSpPr>
        <p:spPr>
          <a:xfrm>
            <a:off x="3291840" y="4315968"/>
            <a:ext cx="36576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return on spend at $100/user/month</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0" name="Shape 250"/>
        <p:cNvGrpSpPr/>
        <p:nvPr/>
      </p:nvGrpSpPr>
      <p:grpSpPr>
        <a:xfrm>
          <a:off x="0" y="0"/>
          <a:ext cx="0" cy="0"/>
          <a:chOff x="0" y="0"/>
          <a:chExt cx="0" cy="0"/>
        </a:xfrm>
      </p:grpSpPr>
      <p:sp>
        <p:nvSpPr>
          <p:cNvPr id="251" name="Google Shape;251;p15"/>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14</a:t>
            </a:r>
            <a:endParaRPr b="0" i="0" sz="700" u="none" cap="none" strike="noStrike">
              <a:solidFill>
                <a:schemeClr val="dk1"/>
              </a:solidFill>
              <a:latin typeface="Calibri"/>
              <a:ea typeface="Calibri"/>
              <a:cs typeface="Calibri"/>
              <a:sym typeface="Calibri"/>
            </a:endParaRPr>
          </a:p>
        </p:txBody>
      </p:sp>
      <p:sp>
        <p:nvSpPr>
          <p:cNvPr id="252" name="Google Shape;252;p15"/>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YOUR BUDGET</a:t>
            </a:r>
            <a:endParaRPr b="0" i="0" sz="750" u="none" cap="none" strike="noStrike">
              <a:solidFill>
                <a:schemeClr val="dk1"/>
              </a:solidFill>
              <a:latin typeface="Calibri"/>
              <a:ea typeface="Calibri"/>
              <a:cs typeface="Calibri"/>
              <a:sym typeface="Calibri"/>
            </a:endParaRPr>
          </a:p>
        </p:txBody>
      </p:sp>
      <p:sp>
        <p:nvSpPr>
          <p:cNvPr id="253" name="Google Shape;253;p15"/>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What you have to spend</a:t>
            </a:r>
            <a:endParaRPr b="0" i="0" sz="3200" u="none" cap="none" strike="noStrike">
              <a:solidFill>
                <a:schemeClr val="dk1"/>
              </a:solidFill>
              <a:latin typeface="Calibri"/>
              <a:ea typeface="Calibri"/>
              <a:cs typeface="Calibri"/>
              <a:sym typeface="Calibri"/>
            </a:endParaRPr>
          </a:p>
        </p:txBody>
      </p:sp>
      <p:cxnSp>
        <p:nvCxnSpPr>
          <p:cNvPr id="254" name="Google Shape;254;p15"/>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sp>
        <p:nvSpPr>
          <p:cNvPr id="255" name="Google Shape;255;p15"/>
          <p:cNvSpPr/>
          <p:nvPr/>
        </p:nvSpPr>
        <p:spPr>
          <a:xfrm>
            <a:off x="502920" y="1280160"/>
            <a:ext cx="2743200" cy="7315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6000"/>
              <a:buFont typeface="Inter"/>
              <a:buNone/>
            </a:pPr>
            <a:r>
              <a:rPr b="0" i="0" lang="en-US" sz="6000" u="none" cap="none" strike="noStrike">
                <a:solidFill>
                  <a:srgbClr val="E8339A"/>
                </a:solidFill>
                <a:latin typeface="Inter"/>
                <a:ea typeface="Inter"/>
                <a:cs typeface="Inter"/>
                <a:sym typeface="Inter"/>
              </a:rPr>
              <a:t>$100</a:t>
            </a:r>
            <a:endParaRPr b="0" i="0" sz="6000" u="none" cap="none" strike="noStrike">
              <a:solidFill>
                <a:schemeClr val="dk1"/>
              </a:solidFill>
              <a:latin typeface="Calibri"/>
              <a:ea typeface="Calibri"/>
              <a:cs typeface="Calibri"/>
              <a:sym typeface="Calibri"/>
            </a:endParaRPr>
          </a:p>
        </p:txBody>
      </p:sp>
      <p:sp>
        <p:nvSpPr>
          <p:cNvPr id="256" name="Google Shape;256;p15"/>
          <p:cNvSpPr/>
          <p:nvPr/>
        </p:nvSpPr>
        <p:spPr>
          <a:xfrm>
            <a:off x="2788920" y="1463040"/>
            <a:ext cx="27432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600"/>
              <a:buFont typeface="Inter"/>
              <a:buNone/>
            </a:pPr>
            <a:r>
              <a:rPr b="0" i="0" lang="en-US" sz="1600" u="none" cap="none" strike="noStrike">
                <a:solidFill>
                  <a:srgbClr val="FFFFFF"/>
                </a:solidFill>
                <a:latin typeface="Inter"/>
                <a:ea typeface="Inter"/>
                <a:cs typeface="Inter"/>
                <a:sym typeface="Inter"/>
              </a:rPr>
              <a:t>per user per month</a:t>
            </a:r>
            <a:endParaRPr b="0" i="0" sz="1600" u="none" cap="none" strike="noStrike">
              <a:solidFill>
                <a:schemeClr val="dk1"/>
              </a:solidFill>
              <a:latin typeface="Calibri"/>
              <a:ea typeface="Calibri"/>
              <a:cs typeface="Calibri"/>
              <a:sym typeface="Calibri"/>
            </a:endParaRPr>
          </a:p>
        </p:txBody>
      </p:sp>
      <p:sp>
        <p:nvSpPr>
          <p:cNvPr id="257" name="Google Shape;257;p15"/>
          <p:cNvSpPr/>
          <p:nvPr/>
        </p:nvSpPr>
        <p:spPr>
          <a:xfrm>
            <a:off x="502920" y="2194560"/>
            <a:ext cx="8138160" cy="13716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Billing and spend caps are handled at the org level. Overages can happen, and they're worth managing. But as we just saw, even a $50 overage returns 5x to 10x in engineer time saved. The question isn't whether to avoid overages at all costs; it's whether your spend is producing productive output.</a:t>
            </a:r>
            <a:endParaRPr b="0" i="0" sz="1100" u="none" cap="none" strike="noStrike">
              <a:solidFill>
                <a:schemeClr val="dk1"/>
              </a:solidFill>
              <a:latin typeface="Calibri"/>
              <a:ea typeface="Calibri"/>
              <a:cs typeface="Calibri"/>
              <a:sym typeface="Calibri"/>
            </a:endParaRPr>
          </a:p>
          <a:p>
            <a:pPr indent="0" lvl="0" marL="0" marR="0" rtl="0" algn="l">
              <a:lnSpc>
                <a:spcPct val="140000"/>
              </a:lnSpc>
              <a:spcBef>
                <a:spcPts val="0"/>
              </a:spcBef>
              <a:spcAft>
                <a:spcPts val="0"/>
              </a:spcAft>
              <a:buClr>
                <a:schemeClr val="dk1"/>
              </a:buClr>
              <a:buSzPts val="1100"/>
              <a:buFont typeface="Calibri"/>
              <a:buNone/>
            </a:pPr>
            <a:r>
              <a:t/>
            </a:r>
            <a:endParaRPr b="0" i="0" sz="1100" u="none" cap="none" strike="noStrike">
              <a:solidFill>
                <a:schemeClr val="dk1"/>
              </a:solidFill>
              <a:latin typeface="Calibri"/>
              <a:ea typeface="Calibri"/>
              <a:cs typeface="Calibri"/>
              <a:sym typeface="Calibri"/>
            </a:endParaRPr>
          </a:p>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The lever you control is the model picker: Auto and Composer 2 stretch the budget; named models spend it faster. Use named models deliberately.</a:t>
            </a:r>
            <a:endParaRPr b="0" i="0" sz="1100" u="none" cap="none" strike="noStrike">
              <a:solidFill>
                <a:schemeClr val="dk1"/>
              </a:solidFill>
              <a:latin typeface="Calibri"/>
              <a:ea typeface="Calibri"/>
              <a:cs typeface="Calibri"/>
              <a:sym typeface="Calibri"/>
            </a:endParaRPr>
          </a:p>
        </p:txBody>
      </p:sp>
      <p:sp>
        <p:nvSpPr>
          <p:cNvPr id="258" name="Google Shape;258;p15"/>
          <p:cNvSpPr/>
          <p:nvPr/>
        </p:nvSpPr>
        <p:spPr>
          <a:xfrm>
            <a:off x="502920" y="3794760"/>
            <a:ext cx="8138160" cy="82296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5"/>
          <p:cNvSpPr/>
          <p:nvPr/>
        </p:nvSpPr>
        <p:spPr>
          <a:xfrm>
            <a:off x="640080" y="3886200"/>
            <a:ext cx="7863840" cy="6400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A heavy day of Claude 4.7 Opus with Max Mode can burn through a week</a:t>
            </a:r>
            <a:r>
              <a:rPr lang="en-US" sz="1000">
                <a:solidFill>
                  <a:srgbClr val="A8A8A8"/>
                </a:solidFill>
                <a:latin typeface="Inter"/>
                <a:ea typeface="Inter"/>
                <a:cs typeface="Inter"/>
                <a:sym typeface="Inter"/>
              </a:rPr>
              <a:t>, or more,</a:t>
            </a:r>
            <a:r>
              <a:rPr b="0" i="0" lang="en-US" sz="1000" u="none" cap="none" strike="noStrike">
                <a:solidFill>
                  <a:srgbClr val="A8A8A8"/>
                </a:solidFill>
                <a:latin typeface="Inter"/>
                <a:ea typeface="Inter"/>
                <a:cs typeface="Inter"/>
                <a:sym typeface="Inter"/>
              </a:rPr>
              <a:t> worth of budget. A month of Auto and Composer 2 for the same kind of work will barely register. The decisions that move the needle happen at the model picker, not at the admin panel.</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64" name="Shape 264"/>
        <p:cNvGrpSpPr/>
        <p:nvPr/>
      </p:nvGrpSpPr>
      <p:grpSpPr>
        <a:xfrm>
          <a:off x="0" y="0"/>
          <a:ext cx="0" cy="0"/>
          <a:chOff x="0" y="0"/>
          <a:chExt cx="0" cy="0"/>
        </a:xfrm>
      </p:grpSpPr>
      <p:sp>
        <p:nvSpPr>
          <p:cNvPr id="265" name="Google Shape;265;p16"/>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15</a:t>
            </a:r>
            <a:endParaRPr b="0" i="0" sz="700" u="none" cap="none" strike="noStrike">
              <a:solidFill>
                <a:schemeClr val="dk1"/>
              </a:solidFill>
              <a:latin typeface="Calibri"/>
              <a:ea typeface="Calibri"/>
              <a:cs typeface="Calibri"/>
              <a:sym typeface="Calibri"/>
            </a:endParaRPr>
          </a:p>
        </p:txBody>
      </p:sp>
      <p:sp>
        <p:nvSpPr>
          <p:cNvPr id="266" name="Google Shape;266;p16"/>
          <p:cNvSpPr/>
          <p:nvPr/>
        </p:nvSpPr>
        <p:spPr>
          <a:xfrm>
            <a:off x="502920" y="18288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LIVE DEMO</a:t>
            </a:r>
            <a:endParaRPr b="0" i="0" sz="750" u="none" cap="none" strike="noStrike">
              <a:solidFill>
                <a:schemeClr val="dk1"/>
              </a:solidFill>
              <a:latin typeface="Calibri"/>
              <a:ea typeface="Calibri"/>
              <a:cs typeface="Calibri"/>
              <a:sym typeface="Calibri"/>
            </a:endParaRPr>
          </a:p>
        </p:txBody>
      </p:sp>
      <p:sp>
        <p:nvSpPr>
          <p:cNvPr id="267" name="Google Shape;267;p16"/>
          <p:cNvSpPr/>
          <p:nvPr/>
        </p:nvSpPr>
        <p:spPr>
          <a:xfrm>
            <a:off x="502920" y="384048"/>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Same prompt, four models</a:t>
            </a:r>
            <a:endParaRPr b="0" i="0" sz="2800" u="none" cap="none" strike="noStrike">
              <a:solidFill>
                <a:schemeClr val="dk1"/>
              </a:solidFill>
              <a:latin typeface="Calibri"/>
              <a:ea typeface="Calibri"/>
              <a:cs typeface="Calibri"/>
              <a:sym typeface="Calibri"/>
            </a:endParaRPr>
          </a:p>
        </p:txBody>
      </p:sp>
      <p:cxnSp>
        <p:nvCxnSpPr>
          <p:cNvPr id="268" name="Google Shape;268;p16"/>
          <p:cNvCxnSpPr/>
          <p:nvPr/>
        </p:nvCxnSpPr>
        <p:spPr>
          <a:xfrm>
            <a:off x="502920" y="914400"/>
            <a:ext cx="8138160" cy="0"/>
          </a:xfrm>
          <a:prstGeom prst="straightConnector1">
            <a:avLst/>
          </a:prstGeom>
          <a:noFill/>
          <a:ln cap="flat" cmpd="sng" w="12700">
            <a:solidFill>
              <a:srgbClr val="E8339A"/>
            </a:solidFill>
            <a:prstDash val="solid"/>
            <a:round/>
            <a:headEnd len="sm" w="sm" type="none"/>
            <a:tailEnd len="sm" w="sm" type="none"/>
          </a:ln>
        </p:spPr>
      </p:cxnSp>
      <p:sp>
        <p:nvSpPr>
          <p:cNvPr id="269" name="Google Shape;269;p16"/>
          <p:cNvSpPr/>
          <p:nvPr/>
        </p:nvSpPr>
        <p:spPr>
          <a:xfrm>
            <a:off x="502920" y="1005840"/>
            <a:ext cx="8138160" cy="8686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0" name="Google Shape;270;p16"/>
          <p:cNvSpPr/>
          <p:nvPr/>
        </p:nvSpPr>
        <p:spPr>
          <a:xfrm>
            <a:off x="502920" y="100584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6"/>
          <p:cNvSpPr/>
          <p:nvPr/>
        </p:nvSpPr>
        <p:spPr>
          <a:xfrm>
            <a:off x="640080" y="1069848"/>
            <a:ext cx="786384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PROMPT</a:t>
            </a:r>
            <a:endParaRPr b="0" i="0" sz="750" u="none" cap="none" strike="noStrike">
              <a:solidFill>
                <a:schemeClr val="dk1"/>
              </a:solidFill>
              <a:latin typeface="Calibri"/>
              <a:ea typeface="Calibri"/>
              <a:cs typeface="Calibri"/>
              <a:sym typeface="Calibri"/>
            </a:endParaRPr>
          </a:p>
        </p:txBody>
      </p:sp>
      <p:sp>
        <p:nvSpPr>
          <p:cNvPr id="272" name="Google Shape;272;p16"/>
          <p:cNvSpPr/>
          <p:nvPr/>
        </p:nvSpPr>
        <p:spPr>
          <a:xfrm>
            <a:off x="640080" y="1280160"/>
            <a:ext cx="7863840" cy="50292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FFFFFF"/>
              </a:buClr>
              <a:buSzPts val="1000"/>
              <a:buFont typeface="Inter"/>
              <a:buNone/>
            </a:pPr>
            <a:r>
              <a:rPr b="0" i="1" lang="en-US" sz="1000" u="none" cap="none" strike="noStrike">
                <a:solidFill>
                  <a:srgbClr val="FFFFFF"/>
                </a:solidFill>
                <a:latin typeface="Inter"/>
                <a:ea typeface="Inter"/>
                <a:cs typeface="Inter"/>
                <a:sym typeface="Inter"/>
              </a:rPr>
              <a:t>What does @packages/react-reconciler/src/ReactFiberBeginWork.js do? Give me a one-paragraph summary, then list the main exports and what each is responsible for.</a:t>
            </a:r>
            <a:endParaRPr b="0" i="0" sz="1000" u="none" cap="none" strike="noStrike">
              <a:solidFill>
                <a:schemeClr val="dk1"/>
              </a:solidFill>
              <a:latin typeface="Calibri"/>
              <a:ea typeface="Calibri"/>
              <a:cs typeface="Calibri"/>
              <a:sym typeface="Calibri"/>
            </a:endParaRPr>
          </a:p>
        </p:txBody>
      </p:sp>
      <p:graphicFrame>
        <p:nvGraphicFramePr>
          <p:cNvPr id="273" name="Google Shape;273;p16"/>
          <p:cNvGraphicFramePr/>
          <p:nvPr/>
        </p:nvGraphicFramePr>
        <p:xfrm>
          <a:off x="963870" y="2113232"/>
          <a:ext cx="3000000" cy="3000000"/>
        </p:xfrm>
        <a:graphic>
          <a:graphicData uri="http://schemas.openxmlformats.org/drawingml/2006/table">
            <a:tbl>
              <a:tblPr>
                <a:noFill/>
                <a:tableStyleId>{88A9949B-6D97-44BA-A19B-958FEE83FA9E}</a:tableStyleId>
              </a:tblPr>
              <a:tblGrid>
                <a:gridCol w="3608100"/>
                <a:gridCol w="3608100"/>
              </a:tblGrid>
              <a:tr h="233700">
                <a:tc>
                  <a:txBody>
                    <a:bodyPr/>
                    <a:lstStyle/>
                    <a:p>
                      <a:pPr indent="0" lvl="0" marL="0" marR="0" rtl="0" algn="l">
                        <a:spcBef>
                          <a:spcPts val="0"/>
                        </a:spcBef>
                        <a:spcAft>
                          <a:spcPts val="0"/>
                        </a:spcAft>
                        <a:buClr>
                          <a:srgbClr val="FFFFFF"/>
                        </a:buClr>
                        <a:buSzPts val="900"/>
                        <a:buFont typeface="Inter"/>
                        <a:buNone/>
                      </a:pPr>
                      <a:r>
                        <a:rPr b="1" lang="en-US" sz="1100" u="none" cap="none" strike="noStrike">
                          <a:solidFill>
                            <a:srgbClr val="FFFFFF"/>
                          </a:solidFill>
                          <a:latin typeface="Inter"/>
                          <a:ea typeface="Inter"/>
                          <a:cs typeface="Inter"/>
                          <a:sym typeface="Inter"/>
                        </a:rPr>
                        <a:t>Model</a:t>
                      </a:r>
                      <a:endParaRPr sz="11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900"/>
                        <a:buFont typeface="Inter"/>
                        <a:buNone/>
                      </a:pPr>
                      <a:r>
                        <a:rPr b="1" lang="en-US" sz="1100" u="none" cap="none" strike="noStrike">
                          <a:solidFill>
                            <a:srgbClr val="FFFFFF"/>
                          </a:solidFill>
                          <a:latin typeface="Inter"/>
                          <a:ea typeface="Inter"/>
                          <a:cs typeface="Inter"/>
                          <a:sym typeface="Inter"/>
                        </a:rPr>
                        <a:t>Rough cost</a:t>
                      </a:r>
                      <a:endParaRPr sz="11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r>
              <a:tr h="233700">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Auto</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~$0.04 to $0.06</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33700">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Composer 2</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~$0.02 to $0.04</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33700">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Claude 4.6 Sonnet</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~$0.10 to $0.15</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33700">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GPT-5.4</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900"/>
                        <a:buFont typeface="Inter"/>
                        <a:buNone/>
                      </a:pPr>
                      <a:r>
                        <a:rPr lang="en-US" sz="1000" u="none" cap="none" strike="noStrike">
                          <a:solidFill>
                            <a:srgbClr val="A8A8A8"/>
                          </a:solidFill>
                          <a:latin typeface="Inter"/>
                          <a:ea typeface="Inter"/>
                          <a:cs typeface="Inter"/>
                          <a:sym typeface="Inter"/>
                        </a:rPr>
                        <a:t>~$0.09 to $0.13</a:t>
                      </a:r>
                      <a:endParaRPr sz="1000" u="none" cap="none" strike="noStrike">
                        <a:latin typeface="Inter"/>
                        <a:ea typeface="Inter"/>
                        <a:cs typeface="Inter"/>
                        <a:sym typeface="Inter"/>
                      </a:endParaRPr>
                    </a:p>
                  </a:txBody>
                  <a:tcPr marT="38100" marB="38100" marR="63500" marL="635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bl>
          </a:graphicData>
        </a:graphic>
      </p:graphicFrame>
      <p:sp>
        <p:nvSpPr>
          <p:cNvPr id="274" name="Google Shape;274;p16"/>
          <p:cNvSpPr/>
          <p:nvPr/>
        </p:nvSpPr>
        <p:spPr>
          <a:xfrm>
            <a:off x="502925" y="3520450"/>
            <a:ext cx="8138100" cy="8010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00"/>
              <a:buFont typeface="Inter"/>
              <a:buNone/>
            </a:pPr>
            <a:r>
              <a:rPr lang="en-US" sz="900">
                <a:solidFill>
                  <a:srgbClr val="A8A8A8"/>
                </a:solidFill>
                <a:latin typeface="Inter"/>
                <a:ea typeface="Inter"/>
                <a:cs typeface="Inter"/>
                <a:sym typeface="Inter"/>
              </a:rPr>
              <a:t>We’ll evaluate 3 criteria:</a:t>
            </a:r>
            <a:endParaRPr sz="900">
              <a:solidFill>
                <a:srgbClr val="A8A8A8"/>
              </a:solidFill>
              <a:latin typeface="Inter"/>
              <a:ea typeface="Inter"/>
              <a:cs typeface="Inter"/>
              <a:sym typeface="Inter"/>
            </a:endParaRPr>
          </a:p>
          <a:p>
            <a:pPr indent="-285750" lvl="0" marL="457200" marR="0" rtl="0" algn="l">
              <a:lnSpc>
                <a:spcPct val="140000"/>
              </a:lnSpc>
              <a:spcBef>
                <a:spcPts val="0"/>
              </a:spcBef>
              <a:spcAft>
                <a:spcPts val="0"/>
              </a:spcAft>
              <a:buClr>
                <a:srgbClr val="A8A8A8"/>
              </a:buClr>
              <a:buSzPts val="900"/>
              <a:buFont typeface="Inter"/>
              <a:buChar char="●"/>
            </a:pPr>
            <a:r>
              <a:rPr lang="en-US" sz="900">
                <a:solidFill>
                  <a:srgbClr val="A8A8A8"/>
                </a:solidFill>
                <a:latin typeface="Inter"/>
                <a:ea typeface="Inter"/>
                <a:cs typeface="Inter"/>
                <a:sym typeface="Inter"/>
              </a:rPr>
              <a:t>Time to first token, e.g. the time it takes for a response to get back to us</a:t>
            </a:r>
            <a:endParaRPr sz="900">
              <a:solidFill>
                <a:srgbClr val="A8A8A8"/>
              </a:solidFill>
              <a:latin typeface="Inter"/>
              <a:ea typeface="Inter"/>
              <a:cs typeface="Inter"/>
              <a:sym typeface="Inter"/>
            </a:endParaRPr>
          </a:p>
          <a:p>
            <a:pPr indent="-285750" lvl="0" marL="457200" marR="0" rtl="0" algn="l">
              <a:lnSpc>
                <a:spcPct val="140000"/>
              </a:lnSpc>
              <a:spcBef>
                <a:spcPts val="0"/>
              </a:spcBef>
              <a:spcAft>
                <a:spcPts val="0"/>
              </a:spcAft>
              <a:buClr>
                <a:srgbClr val="A8A8A8"/>
              </a:buClr>
              <a:buSzPts val="900"/>
              <a:buFont typeface="Inter"/>
              <a:buChar char="●"/>
            </a:pPr>
            <a:r>
              <a:rPr lang="en-US" sz="900">
                <a:solidFill>
                  <a:srgbClr val="A8A8A8"/>
                </a:solidFill>
                <a:latin typeface="Inter"/>
                <a:ea typeface="Inter"/>
                <a:cs typeface="Inter"/>
                <a:sym typeface="Inter"/>
              </a:rPr>
              <a:t>Whether or not Cursor opened the file in question</a:t>
            </a:r>
            <a:endParaRPr sz="900">
              <a:solidFill>
                <a:srgbClr val="A8A8A8"/>
              </a:solidFill>
              <a:latin typeface="Inter"/>
              <a:ea typeface="Inter"/>
              <a:cs typeface="Inter"/>
              <a:sym typeface="Inter"/>
            </a:endParaRPr>
          </a:p>
          <a:p>
            <a:pPr indent="-285750" lvl="0" marL="457200" marR="0" rtl="0" algn="l">
              <a:lnSpc>
                <a:spcPct val="140000"/>
              </a:lnSpc>
              <a:spcBef>
                <a:spcPts val="0"/>
              </a:spcBef>
              <a:spcAft>
                <a:spcPts val="0"/>
              </a:spcAft>
              <a:buClr>
                <a:srgbClr val="A8A8A8"/>
              </a:buClr>
              <a:buSzPts val="900"/>
              <a:buFont typeface="Inter"/>
              <a:buChar char="●"/>
            </a:pPr>
            <a:r>
              <a:rPr lang="en-US" sz="900">
                <a:solidFill>
                  <a:srgbClr val="A8A8A8"/>
                </a:solidFill>
                <a:latin typeface="Inter"/>
                <a:ea typeface="Inter"/>
                <a:cs typeface="Inter"/>
                <a:sym typeface="Inter"/>
              </a:rPr>
              <a:t>Export list accuracy. Did the model respond </a:t>
            </a:r>
            <a:r>
              <a:rPr lang="en-US" sz="900">
                <a:solidFill>
                  <a:srgbClr val="A8A8A8"/>
                </a:solidFill>
                <a:latin typeface="Inter"/>
                <a:ea typeface="Inter"/>
                <a:cs typeface="Inter"/>
                <a:sym typeface="Inter"/>
              </a:rPr>
              <a:t>accurately</a:t>
            </a:r>
            <a:r>
              <a:rPr lang="en-US" sz="900">
                <a:solidFill>
                  <a:srgbClr val="A8A8A8"/>
                </a:solidFill>
                <a:latin typeface="Inter"/>
                <a:ea typeface="Inter"/>
                <a:cs typeface="Inter"/>
                <a:sym typeface="Inter"/>
              </a:rPr>
              <a:t> to our request.</a:t>
            </a:r>
            <a:br>
              <a:rPr lang="en-US" sz="900">
                <a:solidFill>
                  <a:srgbClr val="A8A8A8"/>
                </a:solidFill>
                <a:latin typeface="Inter"/>
                <a:ea typeface="Inter"/>
                <a:cs typeface="Inter"/>
                <a:sym typeface="Inter"/>
              </a:rPr>
            </a:br>
            <a:endParaRPr b="0" i="0" sz="900" u="none" cap="none" strike="noStrike">
              <a:solidFill>
                <a:schemeClr val="dk1"/>
              </a:solidFill>
              <a:latin typeface="Calibri"/>
              <a:ea typeface="Calibri"/>
              <a:cs typeface="Calibri"/>
              <a:sym typeface="Calibri"/>
            </a:endParaRPr>
          </a:p>
        </p:txBody>
      </p:sp>
      <p:sp>
        <p:nvSpPr>
          <p:cNvPr id="275" name="Google Shape;275;p16"/>
          <p:cNvSpPr/>
          <p:nvPr/>
        </p:nvSpPr>
        <p:spPr>
          <a:xfrm>
            <a:off x="502920" y="4511220"/>
            <a:ext cx="8138100" cy="274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666666"/>
              </a:buClr>
              <a:buSzPts val="800"/>
              <a:buFont typeface="Inter"/>
              <a:buNone/>
            </a:pPr>
            <a:r>
              <a:rPr b="0" i="0" lang="en-US" sz="800" u="none" cap="none" strike="noStrike">
                <a:solidFill>
                  <a:srgbClr val="666666"/>
                </a:solidFill>
                <a:latin typeface="Inter"/>
                <a:ea typeface="Inter"/>
                <a:cs typeface="Inter"/>
                <a:sym typeface="Inter"/>
              </a:rPr>
              <a:t>Cost ranges are pre-rehearsal estimates based on the file size. </a:t>
            </a:r>
            <a:r>
              <a:rPr lang="en-US" sz="800">
                <a:solidFill>
                  <a:srgbClr val="666666"/>
                </a:solidFill>
                <a:latin typeface="Inter"/>
                <a:ea typeface="Inter"/>
                <a:cs typeface="Inter"/>
                <a:sym typeface="Inter"/>
              </a:rPr>
              <a:t>Actual usage </a:t>
            </a:r>
            <a:r>
              <a:rPr lang="en-US" sz="800">
                <a:solidFill>
                  <a:srgbClr val="666666"/>
                </a:solidFill>
                <a:latin typeface="Inter"/>
                <a:ea typeface="Inter"/>
                <a:cs typeface="Inter"/>
                <a:sym typeface="Inter"/>
              </a:rPr>
              <a:t>may vary.</a:t>
            </a:r>
            <a:endParaRPr b="0" i="0" sz="800" u="none" cap="none" strike="noStrike">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80" name="Shape 280"/>
        <p:cNvGrpSpPr/>
        <p:nvPr/>
      </p:nvGrpSpPr>
      <p:grpSpPr>
        <a:xfrm>
          <a:off x="0" y="0"/>
          <a:ext cx="0" cy="0"/>
          <a:chOff x="0" y="0"/>
          <a:chExt cx="0" cy="0"/>
        </a:xfrm>
      </p:grpSpPr>
      <p:sp>
        <p:nvSpPr>
          <p:cNvPr id="281" name="Google Shape;281;p17"/>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16</a:t>
            </a:r>
            <a:endParaRPr b="0" i="0" sz="700" u="none" cap="none" strike="noStrike">
              <a:solidFill>
                <a:schemeClr val="dk1"/>
              </a:solidFill>
              <a:latin typeface="Calibri"/>
              <a:ea typeface="Calibri"/>
              <a:cs typeface="Calibri"/>
              <a:sym typeface="Calibri"/>
            </a:endParaRPr>
          </a:p>
        </p:txBody>
      </p:sp>
      <p:sp>
        <p:nvSpPr>
          <p:cNvPr id="282" name="Google Shape;282;p17"/>
          <p:cNvSpPr/>
          <p:nvPr/>
        </p:nvSpPr>
        <p:spPr>
          <a:xfrm>
            <a:off x="502920" y="137160"/>
            <a:ext cx="18288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04</a:t>
            </a:r>
            <a:endParaRPr b="0" i="0" sz="8000" u="none" cap="none" strike="noStrike">
              <a:solidFill>
                <a:schemeClr val="dk1"/>
              </a:solidFill>
              <a:latin typeface="Calibri"/>
              <a:ea typeface="Calibri"/>
              <a:cs typeface="Calibri"/>
              <a:sym typeface="Calibri"/>
            </a:endParaRPr>
          </a:p>
        </p:txBody>
      </p:sp>
      <p:sp>
        <p:nvSpPr>
          <p:cNvPr id="283" name="Google Shape;283;p17"/>
          <p:cNvSpPr/>
          <p:nvPr/>
        </p:nvSpPr>
        <p:spPr>
          <a:xfrm>
            <a:off x="502920" y="105156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SUMMARY</a:t>
            </a:r>
            <a:endParaRPr b="0" i="0" sz="750" u="none" cap="none" strike="noStrike">
              <a:solidFill>
                <a:schemeClr val="dk1"/>
              </a:solidFill>
              <a:latin typeface="Calibri"/>
              <a:ea typeface="Calibri"/>
              <a:cs typeface="Calibri"/>
              <a:sym typeface="Calibri"/>
            </a:endParaRPr>
          </a:p>
        </p:txBody>
      </p:sp>
      <p:sp>
        <p:nvSpPr>
          <p:cNvPr id="284" name="Google Shape;284;p17"/>
          <p:cNvSpPr/>
          <p:nvPr/>
        </p:nvSpPr>
        <p:spPr>
          <a:xfrm>
            <a:off x="502920" y="128016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Key takeaways</a:t>
            </a:r>
            <a:endParaRPr b="0" i="0" sz="3400" u="none" cap="none" strike="noStrike">
              <a:solidFill>
                <a:schemeClr val="dk1"/>
              </a:solidFill>
              <a:latin typeface="Calibri"/>
              <a:ea typeface="Calibri"/>
              <a:cs typeface="Calibri"/>
              <a:sym typeface="Calibri"/>
            </a:endParaRPr>
          </a:p>
        </p:txBody>
      </p:sp>
      <p:cxnSp>
        <p:nvCxnSpPr>
          <p:cNvPr id="285" name="Google Shape;285;p17"/>
          <p:cNvCxnSpPr/>
          <p:nvPr/>
        </p:nvCxnSpPr>
        <p:spPr>
          <a:xfrm>
            <a:off x="502920" y="1810512"/>
            <a:ext cx="8138160" cy="0"/>
          </a:xfrm>
          <a:prstGeom prst="straightConnector1">
            <a:avLst/>
          </a:prstGeom>
          <a:noFill/>
          <a:ln cap="flat" cmpd="sng" w="12700">
            <a:solidFill>
              <a:srgbClr val="E8339A"/>
            </a:solidFill>
            <a:prstDash val="solid"/>
            <a:round/>
            <a:headEnd len="sm" w="sm" type="none"/>
            <a:tailEnd len="sm" w="sm" type="none"/>
          </a:ln>
        </p:spPr>
      </p:cxnSp>
      <p:sp>
        <p:nvSpPr>
          <p:cNvPr id="286" name="Google Shape;286;p17"/>
          <p:cNvSpPr/>
          <p:nvPr/>
        </p:nvSpPr>
        <p:spPr>
          <a:xfrm>
            <a:off x="502920" y="2011680"/>
            <a:ext cx="320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1</a:t>
            </a:r>
            <a:endParaRPr b="0" i="0" sz="1600" u="none" cap="none" strike="noStrike">
              <a:solidFill>
                <a:schemeClr val="dk1"/>
              </a:solidFill>
              <a:latin typeface="Calibri"/>
              <a:ea typeface="Calibri"/>
              <a:cs typeface="Calibri"/>
              <a:sym typeface="Calibri"/>
            </a:endParaRPr>
          </a:p>
        </p:txBody>
      </p:sp>
      <p:sp>
        <p:nvSpPr>
          <p:cNvPr id="287" name="Google Shape;287;p17"/>
          <p:cNvSpPr/>
          <p:nvPr/>
        </p:nvSpPr>
        <p:spPr>
          <a:xfrm>
            <a:off x="914400" y="2011680"/>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50"/>
              <a:buFont typeface="Inter"/>
              <a:buNone/>
            </a:pPr>
            <a:r>
              <a:rPr b="1" i="0" lang="en-US" sz="1150" u="none" cap="none" strike="noStrike">
                <a:solidFill>
                  <a:srgbClr val="FFFFFF"/>
                </a:solidFill>
                <a:latin typeface="Inter"/>
                <a:ea typeface="Inter"/>
                <a:cs typeface="Inter"/>
                <a:sym typeface="Inter"/>
              </a:rPr>
              <a:t>Default to Auto.</a:t>
            </a:r>
            <a:endParaRPr b="0" i="0" sz="1150" u="none" cap="none" strike="noStrike">
              <a:solidFill>
                <a:schemeClr val="dk1"/>
              </a:solidFill>
              <a:latin typeface="Calibri"/>
              <a:ea typeface="Calibri"/>
              <a:cs typeface="Calibri"/>
              <a:sym typeface="Calibri"/>
            </a:endParaRPr>
          </a:p>
        </p:txBody>
      </p:sp>
      <p:sp>
        <p:nvSpPr>
          <p:cNvPr id="288" name="Google Shape;288;p17"/>
          <p:cNvSpPr/>
          <p:nvPr/>
        </p:nvSpPr>
        <p:spPr>
          <a:xfrm>
            <a:off x="914400" y="2231136"/>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Most tasks most of the time route through Auto at fixed cheap rates.</a:t>
            </a:r>
            <a:endParaRPr b="0" i="0" sz="1000" u="none" cap="none" strike="noStrike">
              <a:solidFill>
                <a:schemeClr val="dk1"/>
              </a:solidFill>
              <a:latin typeface="Calibri"/>
              <a:ea typeface="Calibri"/>
              <a:cs typeface="Calibri"/>
              <a:sym typeface="Calibri"/>
            </a:endParaRPr>
          </a:p>
        </p:txBody>
      </p:sp>
      <p:sp>
        <p:nvSpPr>
          <p:cNvPr id="289" name="Google Shape;289;p17"/>
          <p:cNvSpPr/>
          <p:nvPr/>
        </p:nvSpPr>
        <p:spPr>
          <a:xfrm>
            <a:off x="502920" y="2560320"/>
            <a:ext cx="320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2</a:t>
            </a:r>
            <a:endParaRPr b="0" i="0" sz="1600" u="none" cap="none" strike="noStrike">
              <a:solidFill>
                <a:schemeClr val="dk1"/>
              </a:solidFill>
              <a:latin typeface="Calibri"/>
              <a:ea typeface="Calibri"/>
              <a:cs typeface="Calibri"/>
              <a:sym typeface="Calibri"/>
            </a:endParaRPr>
          </a:p>
        </p:txBody>
      </p:sp>
      <p:sp>
        <p:nvSpPr>
          <p:cNvPr id="290" name="Google Shape;290;p17"/>
          <p:cNvSpPr/>
          <p:nvPr/>
        </p:nvSpPr>
        <p:spPr>
          <a:xfrm>
            <a:off x="914400" y="2560320"/>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50"/>
              <a:buFont typeface="Inter"/>
              <a:buNone/>
            </a:pPr>
            <a:r>
              <a:rPr b="1" i="0" lang="en-US" sz="1150" u="none" cap="none" strike="noStrike">
                <a:solidFill>
                  <a:srgbClr val="FFFFFF"/>
                </a:solidFill>
                <a:latin typeface="Inter"/>
                <a:ea typeface="Inter"/>
                <a:cs typeface="Inter"/>
                <a:sym typeface="Inter"/>
              </a:rPr>
              <a:t>Composer 2 is the underused default.</a:t>
            </a:r>
            <a:endParaRPr b="0" i="0" sz="1150" u="none" cap="none" strike="noStrike">
              <a:solidFill>
                <a:schemeClr val="dk1"/>
              </a:solidFill>
              <a:latin typeface="Calibri"/>
              <a:ea typeface="Calibri"/>
              <a:cs typeface="Calibri"/>
              <a:sym typeface="Calibri"/>
            </a:endParaRPr>
          </a:p>
        </p:txBody>
      </p:sp>
      <p:sp>
        <p:nvSpPr>
          <p:cNvPr id="291" name="Google Shape;291;p17"/>
          <p:cNvSpPr/>
          <p:nvPr/>
        </p:nvSpPr>
        <p:spPr>
          <a:xfrm>
            <a:off x="914400" y="2779776"/>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Try it before reaching for Claude Sonnet.</a:t>
            </a:r>
            <a:endParaRPr b="0" i="0" sz="1000" u="none" cap="none" strike="noStrike">
              <a:solidFill>
                <a:schemeClr val="dk1"/>
              </a:solidFill>
              <a:latin typeface="Calibri"/>
              <a:ea typeface="Calibri"/>
              <a:cs typeface="Calibri"/>
              <a:sym typeface="Calibri"/>
            </a:endParaRPr>
          </a:p>
        </p:txBody>
      </p:sp>
      <p:sp>
        <p:nvSpPr>
          <p:cNvPr id="292" name="Google Shape;292;p17"/>
          <p:cNvSpPr/>
          <p:nvPr/>
        </p:nvSpPr>
        <p:spPr>
          <a:xfrm>
            <a:off x="502920" y="3108960"/>
            <a:ext cx="320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3</a:t>
            </a:r>
            <a:endParaRPr b="0" i="0" sz="1600" u="none" cap="none" strike="noStrike">
              <a:solidFill>
                <a:schemeClr val="dk1"/>
              </a:solidFill>
              <a:latin typeface="Calibri"/>
              <a:ea typeface="Calibri"/>
              <a:cs typeface="Calibri"/>
              <a:sym typeface="Calibri"/>
            </a:endParaRPr>
          </a:p>
        </p:txBody>
      </p:sp>
      <p:sp>
        <p:nvSpPr>
          <p:cNvPr id="293" name="Google Shape;293;p17"/>
          <p:cNvSpPr/>
          <p:nvPr/>
        </p:nvSpPr>
        <p:spPr>
          <a:xfrm>
            <a:off x="914400" y="3108960"/>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50"/>
              <a:buFont typeface="Inter"/>
              <a:buNone/>
            </a:pPr>
            <a:r>
              <a:rPr b="1" i="0" lang="en-US" sz="1150" u="none" cap="none" strike="noStrike">
                <a:solidFill>
                  <a:srgbClr val="FFFFFF"/>
                </a:solidFill>
                <a:latin typeface="Inter"/>
                <a:ea typeface="Inter"/>
                <a:cs typeface="Inter"/>
                <a:sym typeface="Inter"/>
              </a:rPr>
              <a:t>Max Mode is a capacity setting.</a:t>
            </a:r>
            <a:endParaRPr b="0" i="0" sz="1150" u="none" cap="none" strike="noStrike">
              <a:solidFill>
                <a:schemeClr val="dk1"/>
              </a:solidFill>
              <a:latin typeface="Calibri"/>
              <a:ea typeface="Calibri"/>
              <a:cs typeface="Calibri"/>
              <a:sym typeface="Calibri"/>
            </a:endParaRPr>
          </a:p>
        </p:txBody>
      </p:sp>
      <p:sp>
        <p:nvSpPr>
          <p:cNvPr id="294" name="Google Shape;294;p17"/>
          <p:cNvSpPr/>
          <p:nvPr/>
        </p:nvSpPr>
        <p:spPr>
          <a:xfrm>
            <a:off x="914400" y="3328416"/>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Use it when the task needs the depth, not by habit.</a:t>
            </a:r>
            <a:endParaRPr b="0" i="0" sz="1000" u="none" cap="none" strike="noStrike">
              <a:solidFill>
                <a:schemeClr val="dk1"/>
              </a:solidFill>
              <a:latin typeface="Calibri"/>
              <a:ea typeface="Calibri"/>
              <a:cs typeface="Calibri"/>
              <a:sym typeface="Calibri"/>
            </a:endParaRPr>
          </a:p>
        </p:txBody>
      </p:sp>
      <p:sp>
        <p:nvSpPr>
          <p:cNvPr id="295" name="Google Shape;295;p17"/>
          <p:cNvSpPr/>
          <p:nvPr/>
        </p:nvSpPr>
        <p:spPr>
          <a:xfrm>
            <a:off x="502920" y="3657600"/>
            <a:ext cx="320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4</a:t>
            </a:r>
            <a:endParaRPr b="0" i="0" sz="1600" u="none" cap="none" strike="noStrike">
              <a:solidFill>
                <a:schemeClr val="dk1"/>
              </a:solidFill>
              <a:latin typeface="Calibri"/>
              <a:ea typeface="Calibri"/>
              <a:cs typeface="Calibri"/>
              <a:sym typeface="Calibri"/>
            </a:endParaRPr>
          </a:p>
        </p:txBody>
      </p:sp>
      <p:sp>
        <p:nvSpPr>
          <p:cNvPr id="296" name="Google Shape;296;p17"/>
          <p:cNvSpPr/>
          <p:nvPr/>
        </p:nvSpPr>
        <p:spPr>
          <a:xfrm>
            <a:off x="914400" y="3657600"/>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50"/>
              <a:buFont typeface="Inter"/>
              <a:buNone/>
            </a:pPr>
            <a:r>
              <a:rPr b="1" i="0" lang="en-US" sz="1150" u="none" cap="none" strike="noStrike">
                <a:solidFill>
                  <a:srgbClr val="FFFFFF"/>
                </a:solidFill>
                <a:latin typeface="Inter"/>
                <a:ea typeface="Inter"/>
                <a:cs typeface="Inter"/>
                <a:sym typeface="Inter"/>
              </a:rPr>
              <a:t>Named models bill at higher rates.</a:t>
            </a:r>
            <a:endParaRPr b="0" i="0" sz="1150" u="none" cap="none" strike="noStrike">
              <a:solidFill>
                <a:schemeClr val="dk1"/>
              </a:solidFill>
              <a:latin typeface="Calibri"/>
              <a:ea typeface="Calibri"/>
              <a:cs typeface="Calibri"/>
              <a:sym typeface="Calibri"/>
            </a:endParaRPr>
          </a:p>
        </p:txBody>
      </p:sp>
      <p:sp>
        <p:nvSpPr>
          <p:cNvPr id="297" name="Google Shape;297;p17"/>
          <p:cNvSpPr/>
          <p:nvPr/>
        </p:nvSpPr>
        <p:spPr>
          <a:xfrm>
            <a:off x="914400" y="3877056"/>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The Cursor Token Fee applies. Reach for them deliberately.</a:t>
            </a:r>
            <a:endParaRPr b="0" i="0" sz="1000" u="none" cap="none" strike="noStrike">
              <a:solidFill>
                <a:schemeClr val="dk1"/>
              </a:solidFill>
              <a:latin typeface="Calibri"/>
              <a:ea typeface="Calibri"/>
              <a:cs typeface="Calibri"/>
              <a:sym typeface="Calibri"/>
            </a:endParaRPr>
          </a:p>
        </p:txBody>
      </p:sp>
      <p:sp>
        <p:nvSpPr>
          <p:cNvPr id="298" name="Google Shape;298;p17"/>
          <p:cNvSpPr/>
          <p:nvPr/>
        </p:nvSpPr>
        <p:spPr>
          <a:xfrm>
            <a:off x="502920" y="4206240"/>
            <a:ext cx="32004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1600"/>
              <a:buFont typeface="Inter"/>
              <a:buNone/>
            </a:pPr>
            <a:r>
              <a:rPr b="0" i="0" lang="en-US" sz="1600" u="none" cap="none" strike="noStrike">
                <a:solidFill>
                  <a:srgbClr val="E8339A"/>
                </a:solidFill>
                <a:latin typeface="Inter"/>
                <a:ea typeface="Inter"/>
                <a:cs typeface="Inter"/>
                <a:sym typeface="Inter"/>
              </a:rPr>
              <a:t>5</a:t>
            </a:r>
            <a:endParaRPr b="0" i="0" sz="1600" u="none" cap="none" strike="noStrike">
              <a:solidFill>
                <a:schemeClr val="dk1"/>
              </a:solidFill>
              <a:latin typeface="Calibri"/>
              <a:ea typeface="Calibri"/>
              <a:cs typeface="Calibri"/>
              <a:sym typeface="Calibri"/>
            </a:endParaRPr>
          </a:p>
        </p:txBody>
      </p:sp>
      <p:sp>
        <p:nvSpPr>
          <p:cNvPr id="299" name="Google Shape;299;p17"/>
          <p:cNvSpPr/>
          <p:nvPr/>
        </p:nvSpPr>
        <p:spPr>
          <a:xfrm>
            <a:off x="914400" y="4206240"/>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150"/>
              <a:buFont typeface="Inter"/>
              <a:buNone/>
            </a:pPr>
            <a:r>
              <a:rPr b="1" i="0" lang="en-US" sz="1150" u="none" cap="none" strike="noStrike">
                <a:solidFill>
                  <a:srgbClr val="FFFFFF"/>
                </a:solidFill>
                <a:latin typeface="Inter"/>
                <a:ea typeface="Inter"/>
                <a:cs typeface="Inter"/>
                <a:sym typeface="Inter"/>
              </a:rPr>
              <a:t>Cost is measured against engineer time.</a:t>
            </a:r>
            <a:endParaRPr b="0" i="0" sz="1150" u="none" cap="none" strike="noStrike">
              <a:solidFill>
                <a:schemeClr val="dk1"/>
              </a:solidFill>
              <a:latin typeface="Calibri"/>
              <a:ea typeface="Calibri"/>
              <a:cs typeface="Calibri"/>
              <a:sym typeface="Calibri"/>
            </a:endParaRPr>
          </a:p>
        </p:txBody>
      </p:sp>
      <p:sp>
        <p:nvSpPr>
          <p:cNvPr id="300" name="Google Shape;300;p17"/>
          <p:cNvSpPr/>
          <p:nvPr/>
        </p:nvSpPr>
        <p:spPr>
          <a:xfrm>
            <a:off x="914400" y="4425696"/>
            <a:ext cx="73152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Heavy Cursor usage almost always pays back 10x or more.</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05" name="Shape 305"/>
        <p:cNvGrpSpPr/>
        <p:nvPr/>
      </p:nvGrpSpPr>
      <p:grpSpPr>
        <a:xfrm>
          <a:off x="0" y="0"/>
          <a:ext cx="0" cy="0"/>
          <a:chOff x="0" y="0"/>
          <a:chExt cx="0" cy="0"/>
        </a:xfrm>
      </p:grpSpPr>
      <p:sp>
        <p:nvSpPr>
          <p:cNvPr id="306" name="Google Shape;306;p18"/>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17</a:t>
            </a:r>
            <a:endParaRPr b="0" i="0" sz="700" u="none" cap="none" strike="noStrike">
              <a:solidFill>
                <a:schemeClr val="dk1"/>
              </a:solidFill>
              <a:latin typeface="Calibri"/>
              <a:ea typeface="Calibri"/>
              <a:cs typeface="Calibri"/>
              <a:sym typeface="Calibri"/>
            </a:endParaRPr>
          </a:p>
        </p:txBody>
      </p:sp>
      <p:sp>
        <p:nvSpPr>
          <p:cNvPr id="307" name="Google Shape;307;p18"/>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BEFORE WEDNESDAY</a:t>
            </a:r>
            <a:endParaRPr b="0" i="0" sz="750" u="none" cap="none" strike="noStrike">
              <a:solidFill>
                <a:schemeClr val="dk1"/>
              </a:solidFill>
              <a:latin typeface="Calibri"/>
              <a:ea typeface="Calibri"/>
              <a:cs typeface="Calibri"/>
              <a:sym typeface="Calibri"/>
            </a:endParaRPr>
          </a:p>
        </p:txBody>
      </p:sp>
      <p:sp>
        <p:nvSpPr>
          <p:cNvPr id="308" name="Google Shape;308;p18"/>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Homework</a:t>
            </a:r>
            <a:endParaRPr b="0" i="0" sz="3200" u="none" cap="none" strike="noStrike">
              <a:solidFill>
                <a:schemeClr val="dk1"/>
              </a:solidFill>
              <a:latin typeface="Calibri"/>
              <a:ea typeface="Calibri"/>
              <a:cs typeface="Calibri"/>
              <a:sym typeface="Calibri"/>
            </a:endParaRPr>
          </a:p>
        </p:txBody>
      </p:sp>
      <p:cxnSp>
        <p:nvCxnSpPr>
          <p:cNvPr id="309" name="Google Shape;309;p18"/>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sp>
        <p:nvSpPr>
          <p:cNvPr id="310" name="Google Shape;310;p18"/>
          <p:cNvSpPr/>
          <p:nvPr/>
        </p:nvSpPr>
        <p:spPr>
          <a:xfrm>
            <a:off x="502920" y="1417320"/>
            <a:ext cx="3931920" cy="14630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1" name="Google Shape;311;p18"/>
          <p:cNvSpPr/>
          <p:nvPr/>
        </p:nvSpPr>
        <p:spPr>
          <a:xfrm>
            <a:off x="502920" y="141732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2" name="Google Shape;312;p18"/>
          <p:cNvSpPr/>
          <p:nvPr/>
        </p:nvSpPr>
        <p:spPr>
          <a:xfrm>
            <a:off x="640080" y="1527048"/>
            <a:ext cx="36576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1</a:t>
            </a:r>
            <a:endParaRPr b="0" i="0" sz="2400" u="none" cap="none" strike="noStrike">
              <a:solidFill>
                <a:schemeClr val="dk1"/>
              </a:solidFill>
              <a:latin typeface="Calibri"/>
              <a:ea typeface="Calibri"/>
              <a:cs typeface="Calibri"/>
              <a:sym typeface="Calibri"/>
            </a:endParaRPr>
          </a:p>
        </p:txBody>
      </p:sp>
      <p:sp>
        <p:nvSpPr>
          <p:cNvPr id="313" name="Google Shape;313;p18"/>
          <p:cNvSpPr/>
          <p:nvPr/>
        </p:nvSpPr>
        <p:spPr>
          <a:xfrm>
            <a:off x="640080" y="1920240"/>
            <a:ext cx="3657600" cy="4572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Try one task you'd normally run on Auto using Composer 2 instead.</a:t>
            </a:r>
            <a:endParaRPr b="0" i="0" sz="1200" u="none" cap="none" strike="noStrike">
              <a:solidFill>
                <a:schemeClr val="dk1"/>
              </a:solidFill>
              <a:latin typeface="Calibri"/>
              <a:ea typeface="Calibri"/>
              <a:cs typeface="Calibri"/>
              <a:sym typeface="Calibri"/>
            </a:endParaRPr>
          </a:p>
        </p:txBody>
      </p:sp>
      <p:sp>
        <p:nvSpPr>
          <p:cNvPr id="314" name="Google Shape;314;p18"/>
          <p:cNvSpPr/>
          <p:nvPr/>
        </p:nvSpPr>
        <p:spPr>
          <a:xfrm>
            <a:off x="640080" y="2468880"/>
            <a:ext cx="36576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Notice what changes.</a:t>
            </a:r>
            <a:endParaRPr b="0" i="0" sz="1000" u="none" cap="none" strike="noStrike">
              <a:solidFill>
                <a:schemeClr val="dk1"/>
              </a:solidFill>
              <a:latin typeface="Calibri"/>
              <a:ea typeface="Calibri"/>
              <a:cs typeface="Calibri"/>
              <a:sym typeface="Calibri"/>
            </a:endParaRPr>
          </a:p>
        </p:txBody>
      </p:sp>
      <p:sp>
        <p:nvSpPr>
          <p:cNvPr id="315" name="Google Shape;315;p18"/>
          <p:cNvSpPr/>
          <p:nvPr/>
        </p:nvSpPr>
        <p:spPr>
          <a:xfrm>
            <a:off x="4709160" y="1417320"/>
            <a:ext cx="3931920" cy="146304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6" name="Google Shape;316;p18"/>
          <p:cNvSpPr/>
          <p:nvPr/>
        </p:nvSpPr>
        <p:spPr>
          <a:xfrm>
            <a:off x="4846320" y="1527048"/>
            <a:ext cx="365760" cy="3200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2400"/>
              <a:buFont typeface="Inter"/>
              <a:buNone/>
            </a:pPr>
            <a:r>
              <a:rPr b="0" i="0" lang="en-US" sz="2400" u="none" cap="none" strike="noStrike">
                <a:solidFill>
                  <a:srgbClr val="E8339A"/>
                </a:solidFill>
                <a:latin typeface="Inter"/>
                <a:ea typeface="Inter"/>
                <a:cs typeface="Inter"/>
                <a:sym typeface="Inter"/>
              </a:rPr>
              <a:t>2</a:t>
            </a:r>
            <a:endParaRPr b="0" i="0" sz="2400" u="none" cap="none" strike="noStrike">
              <a:solidFill>
                <a:schemeClr val="dk1"/>
              </a:solidFill>
              <a:latin typeface="Calibri"/>
              <a:ea typeface="Calibri"/>
              <a:cs typeface="Calibri"/>
              <a:sym typeface="Calibri"/>
            </a:endParaRPr>
          </a:p>
        </p:txBody>
      </p:sp>
      <p:sp>
        <p:nvSpPr>
          <p:cNvPr id="317" name="Google Shape;317;p18"/>
          <p:cNvSpPr/>
          <p:nvPr/>
        </p:nvSpPr>
        <p:spPr>
          <a:xfrm>
            <a:off x="4846320" y="1920240"/>
            <a:ext cx="3657600" cy="4572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200"/>
              <a:buFont typeface="Inter"/>
              <a:buNone/>
            </a:pPr>
            <a:r>
              <a:rPr b="0" i="0" lang="en-US" sz="1200" u="none" cap="none" strike="noStrike">
                <a:solidFill>
                  <a:srgbClr val="FFFFFF"/>
                </a:solidFill>
                <a:latin typeface="Inter"/>
                <a:ea typeface="Inter"/>
                <a:cs typeface="Inter"/>
                <a:sym typeface="Inter"/>
              </a:rPr>
              <a:t>Try one task you'd normally run on Claude Sonnet using Auto instead.</a:t>
            </a:r>
            <a:endParaRPr b="0" i="0" sz="1200" u="none" cap="none" strike="noStrike">
              <a:solidFill>
                <a:schemeClr val="dk1"/>
              </a:solidFill>
              <a:latin typeface="Calibri"/>
              <a:ea typeface="Calibri"/>
              <a:cs typeface="Calibri"/>
              <a:sym typeface="Calibri"/>
            </a:endParaRPr>
          </a:p>
        </p:txBody>
      </p:sp>
      <p:sp>
        <p:nvSpPr>
          <p:cNvPr id="318" name="Google Shape;318;p18"/>
          <p:cNvSpPr/>
          <p:nvPr/>
        </p:nvSpPr>
        <p:spPr>
          <a:xfrm>
            <a:off x="4846320" y="2468880"/>
            <a:ext cx="365760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A8A8A8"/>
              </a:buClr>
              <a:buSzPts val="1000"/>
              <a:buFont typeface="Inter"/>
              <a:buNone/>
            </a:pPr>
            <a:r>
              <a:rPr b="0" i="0" lang="en-US" sz="1000" u="none" cap="none" strike="noStrike">
                <a:solidFill>
                  <a:srgbClr val="A8A8A8"/>
                </a:solidFill>
                <a:latin typeface="Inter"/>
                <a:ea typeface="Inter"/>
                <a:cs typeface="Inter"/>
                <a:sym typeface="Inter"/>
              </a:rPr>
              <a:t>Notice what changes.</a:t>
            </a:r>
            <a:endParaRPr b="0" i="0" sz="1000" u="none" cap="none" strike="noStrike">
              <a:solidFill>
                <a:schemeClr val="dk1"/>
              </a:solidFill>
              <a:latin typeface="Calibri"/>
              <a:ea typeface="Calibri"/>
              <a:cs typeface="Calibri"/>
              <a:sym typeface="Calibri"/>
            </a:endParaRPr>
          </a:p>
        </p:txBody>
      </p:sp>
      <p:sp>
        <p:nvSpPr>
          <p:cNvPr id="319" name="Google Shape;319;p18"/>
          <p:cNvSpPr/>
          <p:nvPr/>
        </p:nvSpPr>
        <p:spPr>
          <a:xfrm>
            <a:off x="502920" y="3291840"/>
            <a:ext cx="8138160" cy="457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200"/>
              <a:buFont typeface="Inter"/>
              <a:buNone/>
            </a:pPr>
            <a:r>
              <a:rPr b="0" i="0" lang="en-US" sz="1200" u="none" cap="none" strike="noStrike">
                <a:solidFill>
                  <a:srgbClr val="A8A8A8"/>
                </a:solidFill>
                <a:latin typeface="Inter"/>
                <a:ea typeface="Inter"/>
                <a:cs typeface="Inter"/>
                <a:sym typeface="Inter"/>
              </a:rPr>
              <a:t>We'll pick up on Wednesday with rules and repo-level config.</a:t>
            </a:r>
            <a:endParaRPr b="0" i="0" sz="1200" u="none" cap="none" strike="noStrike">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24" name="Shape 324"/>
        <p:cNvGrpSpPr/>
        <p:nvPr/>
      </p:nvGrpSpPr>
      <p:grpSpPr>
        <a:xfrm>
          <a:off x="0" y="0"/>
          <a:ext cx="0" cy="0"/>
          <a:chOff x="0" y="0"/>
          <a:chExt cx="0" cy="0"/>
        </a:xfrm>
      </p:grpSpPr>
      <p:sp>
        <p:nvSpPr>
          <p:cNvPr id="325" name="Google Shape;325;p19"/>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18</a:t>
            </a:r>
            <a:endParaRPr b="0" i="0" sz="700" u="none" cap="none" strike="noStrike">
              <a:solidFill>
                <a:schemeClr val="dk1"/>
              </a:solidFill>
              <a:latin typeface="Calibri"/>
              <a:ea typeface="Calibri"/>
              <a:cs typeface="Calibri"/>
              <a:sym typeface="Calibri"/>
            </a:endParaRPr>
          </a:p>
        </p:txBody>
      </p:sp>
      <p:sp>
        <p:nvSpPr>
          <p:cNvPr id="326" name="Google Shape;326;p19"/>
          <p:cNvSpPr/>
          <p:nvPr/>
        </p:nvSpPr>
        <p:spPr>
          <a:xfrm>
            <a:off x="502920" y="18288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FAQ</a:t>
            </a:r>
            <a:endParaRPr b="0" i="0" sz="750" u="none" cap="none" strike="noStrike">
              <a:solidFill>
                <a:schemeClr val="dk1"/>
              </a:solidFill>
              <a:latin typeface="Calibri"/>
              <a:ea typeface="Calibri"/>
              <a:cs typeface="Calibri"/>
              <a:sym typeface="Calibri"/>
            </a:endParaRPr>
          </a:p>
        </p:txBody>
      </p:sp>
      <p:sp>
        <p:nvSpPr>
          <p:cNvPr id="327" name="Google Shape;327;p19"/>
          <p:cNvSpPr/>
          <p:nvPr/>
        </p:nvSpPr>
        <p:spPr>
          <a:xfrm>
            <a:off x="502920" y="384048"/>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Common questions</a:t>
            </a:r>
            <a:endParaRPr b="0" i="0" sz="2800" u="none" cap="none" strike="noStrike">
              <a:solidFill>
                <a:schemeClr val="dk1"/>
              </a:solidFill>
              <a:latin typeface="Calibri"/>
              <a:ea typeface="Calibri"/>
              <a:cs typeface="Calibri"/>
              <a:sym typeface="Calibri"/>
            </a:endParaRPr>
          </a:p>
        </p:txBody>
      </p:sp>
      <p:cxnSp>
        <p:nvCxnSpPr>
          <p:cNvPr id="328" name="Google Shape;328;p19"/>
          <p:cNvCxnSpPr/>
          <p:nvPr/>
        </p:nvCxnSpPr>
        <p:spPr>
          <a:xfrm>
            <a:off x="502920" y="914400"/>
            <a:ext cx="8138160" cy="0"/>
          </a:xfrm>
          <a:prstGeom prst="straightConnector1">
            <a:avLst/>
          </a:prstGeom>
          <a:noFill/>
          <a:ln cap="flat" cmpd="sng" w="12700">
            <a:solidFill>
              <a:srgbClr val="E8339A"/>
            </a:solidFill>
            <a:prstDash val="solid"/>
            <a:round/>
            <a:headEnd len="sm" w="sm" type="none"/>
            <a:tailEnd len="sm" w="sm" type="none"/>
          </a:ln>
        </p:spPr>
      </p:cxnSp>
      <p:sp>
        <p:nvSpPr>
          <p:cNvPr id="329" name="Google Shape;329;p19"/>
          <p:cNvSpPr/>
          <p:nvPr/>
        </p:nvSpPr>
        <p:spPr>
          <a:xfrm>
            <a:off x="502920" y="1051560"/>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i="0" lang="en-US" sz="1050" u="none" cap="none" strike="noStrike">
                <a:solidFill>
                  <a:srgbClr val="FFFFFF"/>
                </a:solidFill>
                <a:latin typeface="Inter"/>
                <a:ea typeface="Inter"/>
                <a:cs typeface="Inter"/>
                <a:sym typeface="Inter"/>
              </a:rPr>
              <a:t>Is Max Mode always worth it for complex tasks?</a:t>
            </a:r>
            <a:endParaRPr b="0" i="0" sz="1050" u="none" cap="none" strike="noStrike">
              <a:solidFill>
                <a:schemeClr val="dk1"/>
              </a:solidFill>
              <a:latin typeface="Calibri"/>
              <a:ea typeface="Calibri"/>
              <a:cs typeface="Calibri"/>
              <a:sym typeface="Calibri"/>
            </a:endParaRPr>
          </a:p>
        </p:txBody>
      </p:sp>
      <p:sp>
        <p:nvSpPr>
          <p:cNvPr id="330" name="Google Shape;330;p19"/>
          <p:cNvSpPr/>
          <p:nvPr/>
        </p:nvSpPr>
        <p:spPr>
          <a:xfrm>
            <a:off x="502920" y="1307592"/>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No. Max Mode helps when the task needs more context than a standard request allows. Try the non-Max version first; escalate if it runs out of room.</a:t>
            </a:r>
            <a:endParaRPr b="0" i="0" sz="950" u="none" cap="none" strike="noStrike">
              <a:solidFill>
                <a:schemeClr val="dk1"/>
              </a:solidFill>
              <a:latin typeface="Calibri"/>
              <a:ea typeface="Calibri"/>
              <a:cs typeface="Calibri"/>
              <a:sym typeface="Calibri"/>
            </a:endParaRPr>
          </a:p>
        </p:txBody>
      </p:sp>
      <p:sp>
        <p:nvSpPr>
          <p:cNvPr id="331" name="Google Shape;331;p19"/>
          <p:cNvSpPr/>
          <p:nvPr/>
        </p:nvSpPr>
        <p:spPr>
          <a:xfrm>
            <a:off x="502920" y="1801368"/>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i="0" lang="en-US" sz="1050" u="none" cap="none" strike="noStrike">
                <a:solidFill>
                  <a:srgbClr val="FFFFFF"/>
                </a:solidFill>
                <a:latin typeface="Inter"/>
                <a:ea typeface="Inter"/>
                <a:cs typeface="Inter"/>
                <a:sym typeface="Inter"/>
              </a:rPr>
              <a:t>Does Auto ever pick an expensive model?</a:t>
            </a:r>
            <a:endParaRPr b="0" i="0" sz="1050" u="none" cap="none" strike="noStrike">
              <a:solidFill>
                <a:schemeClr val="dk1"/>
              </a:solidFill>
              <a:latin typeface="Calibri"/>
              <a:ea typeface="Calibri"/>
              <a:cs typeface="Calibri"/>
              <a:sym typeface="Calibri"/>
            </a:endParaRPr>
          </a:p>
        </p:txBody>
      </p:sp>
      <p:sp>
        <p:nvSpPr>
          <p:cNvPr id="332" name="Google Shape;332;p19"/>
          <p:cNvSpPr/>
          <p:nvPr/>
        </p:nvSpPr>
        <p:spPr>
          <a:xfrm>
            <a:off x="502920" y="2057400"/>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Auto picks whatever it thinks fits, and bills at its own fixed low rates regardless. I</a:t>
            </a:r>
            <a:r>
              <a:rPr lang="en-US" sz="950">
                <a:solidFill>
                  <a:srgbClr val="A8A8A8"/>
                </a:solidFill>
                <a:latin typeface="Inter"/>
                <a:ea typeface="Inter"/>
                <a:cs typeface="Inter"/>
                <a:sym typeface="Inter"/>
              </a:rPr>
              <a:t>t’s selection mechanics are a black box from our perspective but f</a:t>
            </a:r>
            <a:r>
              <a:rPr b="0" i="0" lang="en-US" sz="950" u="none" cap="none" strike="noStrike">
                <a:solidFill>
                  <a:srgbClr val="A8A8A8"/>
                </a:solidFill>
                <a:latin typeface="Inter"/>
                <a:ea typeface="Inter"/>
                <a:cs typeface="Inter"/>
                <a:sym typeface="Inter"/>
              </a:rPr>
              <a:t>rom your budget's perspective, Auto is uniformly cheap.</a:t>
            </a:r>
            <a:endParaRPr b="0" i="0" sz="950" u="none" cap="none" strike="noStrike">
              <a:solidFill>
                <a:schemeClr val="dk1"/>
              </a:solidFill>
              <a:latin typeface="Calibri"/>
              <a:ea typeface="Calibri"/>
              <a:cs typeface="Calibri"/>
              <a:sym typeface="Calibri"/>
            </a:endParaRPr>
          </a:p>
        </p:txBody>
      </p:sp>
      <p:sp>
        <p:nvSpPr>
          <p:cNvPr id="333" name="Google Shape;333;p19"/>
          <p:cNvSpPr/>
          <p:nvPr/>
        </p:nvSpPr>
        <p:spPr>
          <a:xfrm>
            <a:off x="502920" y="2551176"/>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lang="en-US" sz="1050">
                <a:solidFill>
                  <a:srgbClr val="FFFFFF"/>
                </a:solidFill>
                <a:latin typeface="Inter"/>
                <a:ea typeface="Inter"/>
                <a:cs typeface="Inter"/>
                <a:sym typeface="Inter"/>
              </a:rPr>
              <a:t>Can</a:t>
            </a:r>
            <a:r>
              <a:rPr b="1" i="0" lang="en-US" sz="1050" u="none" cap="none" strike="noStrike">
                <a:solidFill>
                  <a:srgbClr val="FFFFFF"/>
                </a:solidFill>
                <a:latin typeface="Inter"/>
                <a:ea typeface="Inter"/>
                <a:cs typeface="Inter"/>
                <a:sym typeface="Inter"/>
              </a:rPr>
              <a:t> I see what Auto actually picked?</a:t>
            </a:r>
            <a:endParaRPr b="0" i="0" sz="1050" u="none" cap="none" strike="noStrike">
              <a:solidFill>
                <a:schemeClr val="dk1"/>
              </a:solidFill>
              <a:latin typeface="Calibri"/>
              <a:ea typeface="Calibri"/>
              <a:cs typeface="Calibri"/>
              <a:sym typeface="Calibri"/>
            </a:endParaRPr>
          </a:p>
        </p:txBody>
      </p:sp>
      <p:sp>
        <p:nvSpPr>
          <p:cNvPr id="334" name="Google Shape;334;p19"/>
          <p:cNvSpPr/>
          <p:nvPr/>
        </p:nvSpPr>
        <p:spPr>
          <a:xfrm>
            <a:off x="502920" y="2807208"/>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950"/>
              <a:buFont typeface="Inter"/>
              <a:buNone/>
            </a:pPr>
            <a:r>
              <a:rPr lang="en-US" sz="950">
                <a:solidFill>
                  <a:srgbClr val="A8A8A8"/>
                </a:solidFill>
                <a:latin typeface="Inter"/>
                <a:ea typeface="Inter"/>
                <a:cs typeface="Inter"/>
                <a:sym typeface="Inter"/>
              </a:rPr>
              <a:t>No. </a:t>
            </a:r>
            <a:r>
              <a:rPr b="0" i="0" lang="en-US" sz="950" u="none" cap="none" strike="noStrike">
                <a:solidFill>
                  <a:srgbClr val="A8A8A8"/>
                </a:solidFill>
                <a:latin typeface="Inter"/>
                <a:ea typeface="Inter"/>
                <a:cs typeface="Inter"/>
                <a:sym typeface="Inter"/>
              </a:rPr>
              <a:t>Cursor does not surface this in the editor at the time of the request</a:t>
            </a:r>
            <a:r>
              <a:rPr lang="en-US" sz="950">
                <a:solidFill>
                  <a:srgbClr val="A8A8A8"/>
                </a:solidFill>
                <a:latin typeface="Inter"/>
                <a:ea typeface="Inter"/>
                <a:cs typeface="Inter"/>
                <a:sym typeface="Inter"/>
              </a:rPr>
              <a:t>, or in the usage dashboard.</a:t>
            </a:r>
            <a:endParaRPr b="0" i="0" sz="950" u="none" cap="none" strike="noStrike">
              <a:solidFill>
                <a:schemeClr val="dk1"/>
              </a:solidFill>
              <a:latin typeface="Calibri"/>
              <a:ea typeface="Calibri"/>
              <a:cs typeface="Calibri"/>
              <a:sym typeface="Calibri"/>
            </a:endParaRPr>
          </a:p>
        </p:txBody>
      </p:sp>
      <p:sp>
        <p:nvSpPr>
          <p:cNvPr id="335" name="Google Shape;335;p19"/>
          <p:cNvSpPr/>
          <p:nvPr/>
        </p:nvSpPr>
        <p:spPr>
          <a:xfrm>
            <a:off x="502920" y="3300984"/>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i="0" lang="en-US" sz="1050" u="none" cap="none" strike="noStrike">
                <a:solidFill>
                  <a:srgbClr val="FFFFFF"/>
                </a:solidFill>
                <a:latin typeface="Inter"/>
                <a:ea typeface="Inter"/>
                <a:cs typeface="Inter"/>
                <a:sym typeface="Inter"/>
              </a:rPr>
              <a:t>Do I need to track my spend myself?</a:t>
            </a:r>
            <a:endParaRPr b="0" i="0" sz="1050" u="none" cap="none" strike="noStrike">
              <a:solidFill>
                <a:schemeClr val="dk1"/>
              </a:solidFill>
              <a:latin typeface="Calibri"/>
              <a:ea typeface="Calibri"/>
              <a:cs typeface="Calibri"/>
              <a:sym typeface="Calibri"/>
            </a:endParaRPr>
          </a:p>
        </p:txBody>
      </p:sp>
      <p:sp>
        <p:nvSpPr>
          <p:cNvPr id="336" name="Google Shape;336;p19"/>
          <p:cNvSpPr/>
          <p:nvPr/>
        </p:nvSpPr>
        <p:spPr>
          <a:xfrm>
            <a:off x="502920" y="3557016"/>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Be aware of your spend, and keep an eye on your usage dashboard</a:t>
            </a:r>
            <a:r>
              <a:rPr lang="en-US" sz="950">
                <a:solidFill>
                  <a:srgbClr val="A8A8A8"/>
                </a:solidFill>
                <a:latin typeface="Inter"/>
                <a:ea typeface="Inter"/>
                <a:cs typeface="Inter"/>
                <a:sym typeface="Inter"/>
              </a:rPr>
              <a:t>,</a:t>
            </a:r>
            <a:r>
              <a:rPr b="0" i="0" lang="en-US" sz="950" u="none" cap="none" strike="noStrike">
                <a:solidFill>
                  <a:srgbClr val="A8A8A8"/>
                </a:solidFill>
                <a:latin typeface="Inter"/>
                <a:ea typeface="Inter"/>
                <a:cs typeface="Inter"/>
                <a:sym typeface="Inter"/>
              </a:rPr>
              <a:t> but don't let it limit you prematurely. Check in with peers and your lead to sense whether your output is moving projects forward.</a:t>
            </a:r>
            <a:endParaRPr b="0" i="0" sz="950" u="none" cap="none" strike="noStrike">
              <a:solidFill>
                <a:schemeClr val="dk1"/>
              </a:solidFill>
              <a:latin typeface="Calibri"/>
              <a:ea typeface="Calibri"/>
              <a:cs typeface="Calibri"/>
              <a:sym typeface="Calibri"/>
            </a:endParaRPr>
          </a:p>
        </p:txBody>
      </p:sp>
      <p:sp>
        <p:nvSpPr>
          <p:cNvPr id="337" name="Google Shape;337;p19"/>
          <p:cNvSpPr/>
          <p:nvPr/>
        </p:nvSpPr>
        <p:spPr>
          <a:xfrm>
            <a:off x="502920" y="4050792"/>
            <a:ext cx="81381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i="0" lang="en-US" sz="1050" u="none" cap="none" strike="noStrike">
                <a:solidFill>
                  <a:srgbClr val="FFFFFF"/>
                </a:solidFill>
                <a:latin typeface="Inter"/>
                <a:ea typeface="Inter"/>
                <a:cs typeface="Inter"/>
                <a:sym typeface="Inter"/>
              </a:rPr>
              <a:t>What if I hit the budget mid-sprint?</a:t>
            </a:r>
            <a:endParaRPr b="0" i="0" sz="1050" u="none" cap="none" strike="noStrike">
              <a:solidFill>
                <a:schemeClr val="dk1"/>
              </a:solidFill>
              <a:latin typeface="Calibri"/>
              <a:ea typeface="Calibri"/>
              <a:cs typeface="Calibri"/>
              <a:sym typeface="Calibri"/>
            </a:endParaRPr>
          </a:p>
        </p:txBody>
      </p:sp>
      <p:sp>
        <p:nvSpPr>
          <p:cNvPr id="338" name="Google Shape;338;p19"/>
          <p:cNvSpPr/>
          <p:nvPr/>
        </p:nvSpPr>
        <p:spPr>
          <a:xfrm>
            <a:off x="502920" y="4306824"/>
            <a:ext cx="8138160" cy="457200"/>
          </a:xfrm>
          <a:prstGeom prst="rect">
            <a:avLst/>
          </a:prstGeom>
          <a:noFill/>
          <a:ln>
            <a:noFill/>
          </a:ln>
        </p:spPr>
        <p:txBody>
          <a:bodyPr anchorCtr="0" anchor="t" bIns="0" lIns="0" spcFirstLastPara="1" rIns="0" wrap="square" tIns="0">
            <a:noAutofit/>
          </a:bodyPr>
          <a:lstStyle/>
          <a:p>
            <a:pPr indent="0" lvl="0" marL="0" marR="0" rtl="0" algn="l">
              <a:lnSpc>
                <a:spcPct val="135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Make it an ongoing conversation with your lead. If the output is moving the project forward, the spend is justified. If not, adjust your model usage.</a:t>
            </a:r>
            <a:endParaRPr b="0" i="0" sz="950" u="none" cap="none" strike="noStrike">
              <a:solidFill>
                <a:schemeClr val="dk1"/>
              </a:solidFill>
              <a:latin typeface="Calibri"/>
              <a:ea typeface="Calibri"/>
              <a:cs typeface="Calibri"/>
              <a:sym typeface="Calibri"/>
            </a:endParaRPr>
          </a:p>
        </p:txBody>
      </p:sp>
      <p:sp>
        <p:nvSpPr>
          <p:cNvPr id="339" name="Google Shape;339;p19"/>
          <p:cNvSpPr/>
          <p:nvPr/>
        </p:nvSpPr>
        <p:spPr>
          <a:xfrm>
            <a:off x="502925" y="4764023"/>
            <a:ext cx="8138100" cy="35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666666"/>
              </a:buClr>
              <a:buSzPts val="700"/>
              <a:buFont typeface="Inter"/>
              <a:buNone/>
            </a:pPr>
            <a:r>
              <a:rPr b="0" i="0" lang="en-US" sz="700" u="none" cap="none" strike="noStrike">
                <a:solidFill>
                  <a:srgbClr val="666666"/>
                </a:solidFill>
                <a:latin typeface="Inter"/>
                <a:ea typeface="Inter"/>
                <a:cs typeface="Inter"/>
                <a:sym typeface="Inter"/>
              </a:rPr>
              <a:t>Pricing accurate as of Apr 2026.</a:t>
            </a:r>
            <a:endParaRPr b="0" i="0" sz="7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25" name="Shape 25"/>
        <p:cNvGrpSpPr/>
        <p:nvPr/>
      </p:nvGrpSpPr>
      <p:grpSpPr>
        <a:xfrm>
          <a:off x="0" y="0"/>
          <a:ext cx="0" cy="0"/>
          <a:chOff x="0" y="0"/>
          <a:chExt cx="0" cy="0"/>
        </a:xfrm>
      </p:grpSpPr>
      <p:sp>
        <p:nvSpPr>
          <p:cNvPr id="26" name="Google Shape;26;p3"/>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2</a:t>
            </a:r>
            <a:endParaRPr b="0" i="0" sz="700" u="none" cap="none" strike="noStrike">
              <a:solidFill>
                <a:schemeClr val="dk1"/>
              </a:solidFill>
              <a:latin typeface="Calibri"/>
              <a:ea typeface="Calibri"/>
              <a:cs typeface="Calibri"/>
              <a:sym typeface="Calibri"/>
            </a:endParaRPr>
          </a:p>
        </p:txBody>
      </p:sp>
      <p:sp>
        <p:nvSpPr>
          <p:cNvPr id="27" name="Google Shape;27;p3"/>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THE PREMISE</a:t>
            </a:r>
            <a:endParaRPr b="0" i="0" sz="750" u="none" cap="none" strike="noStrike">
              <a:solidFill>
                <a:schemeClr val="dk1"/>
              </a:solidFill>
              <a:latin typeface="Calibri"/>
              <a:ea typeface="Calibri"/>
              <a:cs typeface="Calibri"/>
              <a:sym typeface="Calibri"/>
            </a:endParaRPr>
          </a:p>
        </p:txBody>
      </p:sp>
      <p:sp>
        <p:nvSpPr>
          <p:cNvPr id="28" name="Google Shape;28;p3"/>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Why this session exists</a:t>
            </a:r>
            <a:endParaRPr b="0" i="0" sz="3200" u="none" cap="none" strike="noStrike">
              <a:solidFill>
                <a:schemeClr val="dk1"/>
              </a:solidFill>
              <a:latin typeface="Calibri"/>
              <a:ea typeface="Calibri"/>
              <a:cs typeface="Calibri"/>
              <a:sym typeface="Calibri"/>
            </a:endParaRPr>
          </a:p>
        </p:txBody>
      </p:sp>
      <p:cxnSp>
        <p:nvCxnSpPr>
          <p:cNvPr id="29" name="Google Shape;29;p3"/>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sp>
        <p:nvSpPr>
          <p:cNvPr id="30" name="Google Shape;30;p3"/>
          <p:cNvSpPr/>
          <p:nvPr/>
        </p:nvSpPr>
        <p:spPr>
          <a:xfrm>
            <a:off x="502920" y="1417320"/>
            <a:ext cx="8138160" cy="73152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FFFFFF"/>
              </a:buClr>
              <a:buSzPts val="2200"/>
              <a:buFont typeface="Inter"/>
              <a:buNone/>
            </a:pPr>
            <a:r>
              <a:rPr b="0" i="0" lang="en-US" sz="2200" u="none" cap="none" strike="noStrike">
                <a:solidFill>
                  <a:srgbClr val="FFFFFF"/>
                </a:solidFill>
                <a:latin typeface="Inter"/>
                <a:ea typeface="Inter"/>
                <a:cs typeface="Inter"/>
                <a:sym typeface="Inter"/>
              </a:rPr>
              <a:t>Cursor isn't one model. It's a menu, and the menu has a price list.</a:t>
            </a:r>
            <a:endParaRPr b="0" i="0" sz="2200" u="none" cap="none" strike="noStrike">
              <a:solidFill>
                <a:schemeClr val="dk1"/>
              </a:solidFill>
              <a:latin typeface="Calibri"/>
              <a:ea typeface="Calibri"/>
              <a:cs typeface="Calibri"/>
              <a:sym typeface="Calibri"/>
            </a:endParaRPr>
          </a:p>
        </p:txBody>
      </p:sp>
      <p:sp>
        <p:nvSpPr>
          <p:cNvPr id="31" name="Google Shape;31;p3"/>
          <p:cNvSpPr/>
          <p:nvPr/>
        </p:nvSpPr>
        <p:spPr>
          <a:xfrm>
            <a:off x="502920" y="2331720"/>
            <a:ext cx="8138160" cy="109728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The same prompt run through Auto, Claude Sonnet with Max Mode, and Claude Opus with Max Mode can produce results of similar quality and bills that differ by a factor of twenty. Knowing which model to reach for is a practical cost-control skill, not an optimization puzzle.</a:t>
            </a:r>
            <a:endParaRPr b="0" i="0" sz="11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36" name="Shape 36"/>
        <p:cNvGrpSpPr/>
        <p:nvPr/>
      </p:nvGrpSpPr>
      <p:grpSpPr>
        <a:xfrm>
          <a:off x="0" y="0"/>
          <a:ext cx="0" cy="0"/>
          <a:chOff x="0" y="0"/>
          <a:chExt cx="0" cy="0"/>
        </a:xfrm>
      </p:grpSpPr>
      <p:sp>
        <p:nvSpPr>
          <p:cNvPr id="37" name="Google Shape;37;p4"/>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3</a:t>
            </a:r>
            <a:endParaRPr b="0" i="0" sz="700" u="none" cap="none" strike="noStrike">
              <a:solidFill>
                <a:schemeClr val="dk1"/>
              </a:solidFill>
              <a:latin typeface="Calibri"/>
              <a:ea typeface="Calibri"/>
              <a:cs typeface="Calibri"/>
              <a:sym typeface="Calibri"/>
            </a:endParaRPr>
          </a:p>
        </p:txBody>
      </p:sp>
      <p:sp>
        <p:nvSpPr>
          <p:cNvPr id="38" name="Google Shape;38;p4"/>
          <p:cNvSpPr/>
          <p:nvPr/>
        </p:nvSpPr>
        <p:spPr>
          <a:xfrm>
            <a:off x="502920" y="22860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BILLING MODEL</a:t>
            </a:r>
            <a:endParaRPr b="0" i="0" sz="750" u="none" cap="none" strike="noStrike">
              <a:solidFill>
                <a:schemeClr val="dk1"/>
              </a:solidFill>
              <a:latin typeface="Calibri"/>
              <a:ea typeface="Calibri"/>
              <a:cs typeface="Calibri"/>
              <a:sym typeface="Calibri"/>
            </a:endParaRPr>
          </a:p>
        </p:txBody>
      </p:sp>
      <p:sp>
        <p:nvSpPr>
          <p:cNvPr id="39" name="Google Shape;39;p4"/>
          <p:cNvSpPr/>
          <p:nvPr/>
        </p:nvSpPr>
        <p:spPr>
          <a:xfrm>
            <a:off x="502920" y="45720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How billing actually works</a:t>
            </a:r>
            <a:endParaRPr b="0" i="0" sz="3200" u="none" cap="none" strike="noStrike">
              <a:solidFill>
                <a:schemeClr val="dk1"/>
              </a:solidFill>
              <a:latin typeface="Calibri"/>
              <a:ea typeface="Calibri"/>
              <a:cs typeface="Calibri"/>
              <a:sym typeface="Calibri"/>
            </a:endParaRPr>
          </a:p>
        </p:txBody>
      </p:sp>
      <p:cxnSp>
        <p:nvCxnSpPr>
          <p:cNvPr id="40" name="Google Shape;40;p4"/>
          <p:cNvCxnSpPr/>
          <p:nvPr/>
        </p:nvCxnSpPr>
        <p:spPr>
          <a:xfrm>
            <a:off x="502920" y="1051560"/>
            <a:ext cx="8138160" cy="0"/>
          </a:xfrm>
          <a:prstGeom prst="straightConnector1">
            <a:avLst/>
          </a:prstGeom>
          <a:noFill/>
          <a:ln cap="flat" cmpd="sng" w="12700">
            <a:solidFill>
              <a:srgbClr val="E8339A"/>
            </a:solidFill>
            <a:prstDash val="solid"/>
            <a:round/>
            <a:headEnd len="sm" w="sm" type="none"/>
            <a:tailEnd len="sm" w="sm" type="none"/>
          </a:ln>
        </p:spPr>
      </p:cxnSp>
      <p:sp>
        <p:nvSpPr>
          <p:cNvPr id="41" name="Google Shape;41;p4"/>
          <p:cNvSpPr/>
          <p:nvPr/>
        </p:nvSpPr>
        <p:spPr>
          <a:xfrm>
            <a:off x="502920" y="1188720"/>
            <a:ext cx="8138160" cy="27432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FFFFF"/>
              </a:buClr>
              <a:buSzPts val="1050"/>
              <a:buFont typeface="Inter"/>
              <a:buNone/>
            </a:pPr>
            <a:r>
              <a:rPr b="0" i="0" lang="en-US" sz="1050" u="none" cap="none" strike="noStrike">
                <a:solidFill>
                  <a:srgbClr val="FFFFFF"/>
                </a:solidFill>
                <a:latin typeface="Inter"/>
                <a:ea typeface="Inter"/>
                <a:cs typeface="Inter"/>
                <a:sym typeface="Inter"/>
              </a:rPr>
              <a:t>Your team is on an Enterprise account. Usage is pooled at the org level, with a $100 per user per month spend cap.</a:t>
            </a:r>
            <a:endParaRPr b="0" i="0" sz="1050" u="none" cap="none" strike="noStrike">
              <a:solidFill>
                <a:schemeClr val="dk1"/>
              </a:solidFill>
              <a:latin typeface="Calibri"/>
              <a:ea typeface="Calibri"/>
              <a:cs typeface="Calibri"/>
              <a:sym typeface="Calibri"/>
            </a:endParaRPr>
          </a:p>
        </p:txBody>
      </p:sp>
      <p:sp>
        <p:nvSpPr>
          <p:cNvPr id="42" name="Google Shape;42;p4"/>
          <p:cNvSpPr/>
          <p:nvPr/>
        </p:nvSpPr>
        <p:spPr>
          <a:xfrm>
            <a:off x="502920" y="1554480"/>
            <a:ext cx="3931920" cy="11887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 name="Google Shape;43;p4"/>
          <p:cNvSpPr/>
          <p:nvPr/>
        </p:nvSpPr>
        <p:spPr>
          <a:xfrm>
            <a:off x="502920" y="1554480"/>
            <a:ext cx="393192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a:off x="640080" y="1664208"/>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AUTO (THE ROUTER)</a:t>
            </a:r>
            <a:endParaRPr b="0" i="0" sz="800" u="none" cap="none" strike="noStrike">
              <a:solidFill>
                <a:schemeClr val="dk1"/>
              </a:solidFill>
              <a:latin typeface="Calibri"/>
              <a:ea typeface="Calibri"/>
              <a:cs typeface="Calibri"/>
              <a:sym typeface="Calibri"/>
            </a:endParaRPr>
          </a:p>
        </p:txBody>
      </p:sp>
      <p:sp>
        <p:nvSpPr>
          <p:cNvPr id="45" name="Google Shape;45;p4"/>
          <p:cNvSpPr/>
          <p:nvPr/>
        </p:nvSpPr>
        <p:spPr>
          <a:xfrm>
            <a:off x="640080" y="1901952"/>
            <a:ext cx="3657600" cy="77724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Fixed low rates: $1.25/1M input, $6/1M output, $0.25/1M cache read. Exempt from the Cursor Token Fee. Always the cheapest option.</a:t>
            </a:r>
            <a:endParaRPr b="0" i="0" sz="950" u="none" cap="none" strike="noStrike">
              <a:solidFill>
                <a:schemeClr val="dk1"/>
              </a:solidFill>
              <a:latin typeface="Calibri"/>
              <a:ea typeface="Calibri"/>
              <a:cs typeface="Calibri"/>
              <a:sym typeface="Calibri"/>
            </a:endParaRPr>
          </a:p>
        </p:txBody>
      </p:sp>
      <p:sp>
        <p:nvSpPr>
          <p:cNvPr id="46" name="Google Shape;46;p4"/>
          <p:cNvSpPr/>
          <p:nvPr/>
        </p:nvSpPr>
        <p:spPr>
          <a:xfrm>
            <a:off x="4709160" y="1554480"/>
            <a:ext cx="3931920" cy="11887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7" name="Google Shape;47;p4"/>
          <p:cNvSpPr/>
          <p:nvPr/>
        </p:nvSpPr>
        <p:spPr>
          <a:xfrm>
            <a:off x="4846320" y="1664208"/>
            <a:ext cx="36576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800"/>
              <a:buFont typeface="Inter"/>
              <a:buNone/>
            </a:pPr>
            <a:r>
              <a:rPr b="0" i="0" lang="en-US" sz="800" u="none" cap="none" strike="noStrike">
                <a:solidFill>
                  <a:srgbClr val="FFFFFF"/>
                </a:solidFill>
                <a:latin typeface="Inter"/>
                <a:ea typeface="Inter"/>
                <a:cs typeface="Inter"/>
                <a:sym typeface="Inter"/>
              </a:rPr>
              <a:t>A NAMED MODEL</a:t>
            </a:r>
            <a:endParaRPr b="0" i="0" sz="800" u="none" cap="none" strike="noStrike">
              <a:solidFill>
                <a:schemeClr val="dk1"/>
              </a:solidFill>
              <a:latin typeface="Calibri"/>
              <a:ea typeface="Calibri"/>
              <a:cs typeface="Calibri"/>
              <a:sym typeface="Calibri"/>
            </a:endParaRPr>
          </a:p>
        </p:txBody>
      </p:sp>
      <p:sp>
        <p:nvSpPr>
          <p:cNvPr id="48" name="Google Shape;48;p4"/>
          <p:cNvSpPr/>
          <p:nvPr/>
        </p:nvSpPr>
        <p:spPr>
          <a:xfrm>
            <a:off x="4846320" y="1901952"/>
            <a:ext cx="3657600" cy="77724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That model's published API rate, plus a $0.25/1M Cursor Token Fee on all tokens (input, output, and cached).</a:t>
            </a:r>
            <a:endParaRPr b="0" i="0" sz="950" u="none" cap="none" strike="noStrike">
              <a:solidFill>
                <a:schemeClr val="dk1"/>
              </a:solidFill>
              <a:latin typeface="Calibri"/>
              <a:ea typeface="Calibri"/>
              <a:cs typeface="Calibri"/>
              <a:sym typeface="Calibri"/>
            </a:endParaRPr>
          </a:p>
        </p:txBody>
      </p:sp>
      <p:sp>
        <p:nvSpPr>
          <p:cNvPr id="49" name="Google Shape;49;p4"/>
          <p:cNvSpPr/>
          <p:nvPr/>
        </p:nvSpPr>
        <p:spPr>
          <a:xfrm>
            <a:off x="502920" y="2971800"/>
            <a:ext cx="8138160" cy="9144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50"/>
              <a:buFont typeface="Inter"/>
              <a:buNone/>
            </a:pPr>
            <a:r>
              <a:rPr b="0" i="0" lang="en-US" sz="950" u="none" cap="none" strike="noStrike">
                <a:solidFill>
                  <a:srgbClr val="A8A8A8"/>
                </a:solidFill>
                <a:latin typeface="Inter"/>
                <a:ea typeface="Inter"/>
                <a:cs typeface="Inter"/>
                <a:sym typeface="Inter"/>
              </a:rPr>
              <a:t>You have $100 per month. The org carries the pool, but the cap is per user. The lever you control is the model picker: Auto is token-fee exempt and bills at fixed low rates regardless of which model it routes to under the hood. Every other choice adds the Token Fee on top of that model's API rate.</a:t>
            </a:r>
            <a:endParaRPr b="0" i="0" sz="95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4" name="Shape 54"/>
        <p:cNvGrpSpPr/>
        <p:nvPr/>
      </p:nvGrpSpPr>
      <p:grpSpPr>
        <a:xfrm>
          <a:off x="0" y="0"/>
          <a:ext cx="0" cy="0"/>
          <a:chOff x="0" y="0"/>
          <a:chExt cx="0" cy="0"/>
        </a:xfrm>
      </p:grpSpPr>
      <p:sp>
        <p:nvSpPr>
          <p:cNvPr id="55" name="Google Shape;55;p5"/>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4</a:t>
            </a:r>
            <a:endParaRPr b="0" i="0" sz="700" u="none" cap="none" strike="noStrike">
              <a:solidFill>
                <a:schemeClr val="dk1"/>
              </a:solidFill>
              <a:latin typeface="Calibri"/>
              <a:ea typeface="Calibri"/>
              <a:cs typeface="Calibri"/>
              <a:sym typeface="Calibri"/>
            </a:endParaRPr>
          </a:p>
        </p:txBody>
      </p:sp>
      <p:sp>
        <p:nvSpPr>
          <p:cNvPr id="56" name="Google Shape;56;p5"/>
          <p:cNvSpPr/>
          <p:nvPr/>
        </p:nvSpPr>
        <p:spPr>
          <a:xfrm>
            <a:off x="502920" y="18288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MODEL CATALOG</a:t>
            </a:r>
            <a:endParaRPr b="0" i="0" sz="750" u="none" cap="none" strike="noStrike">
              <a:solidFill>
                <a:schemeClr val="dk1"/>
              </a:solidFill>
              <a:latin typeface="Calibri"/>
              <a:ea typeface="Calibri"/>
              <a:cs typeface="Calibri"/>
              <a:sym typeface="Calibri"/>
            </a:endParaRPr>
          </a:p>
        </p:txBody>
      </p:sp>
      <p:sp>
        <p:nvSpPr>
          <p:cNvPr id="57" name="Google Shape;57;p5"/>
          <p:cNvSpPr/>
          <p:nvPr/>
        </p:nvSpPr>
        <p:spPr>
          <a:xfrm>
            <a:off x="502920" y="384048"/>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Available models today</a:t>
            </a:r>
            <a:endParaRPr b="0" i="0" sz="2800" u="none" cap="none" strike="noStrike">
              <a:solidFill>
                <a:schemeClr val="dk1"/>
              </a:solidFill>
              <a:latin typeface="Calibri"/>
              <a:ea typeface="Calibri"/>
              <a:cs typeface="Calibri"/>
              <a:sym typeface="Calibri"/>
            </a:endParaRPr>
          </a:p>
        </p:txBody>
      </p:sp>
      <p:cxnSp>
        <p:nvCxnSpPr>
          <p:cNvPr id="58" name="Google Shape;58;p5"/>
          <p:cNvCxnSpPr/>
          <p:nvPr/>
        </p:nvCxnSpPr>
        <p:spPr>
          <a:xfrm>
            <a:off x="502920" y="932688"/>
            <a:ext cx="8138160" cy="0"/>
          </a:xfrm>
          <a:prstGeom prst="straightConnector1">
            <a:avLst/>
          </a:prstGeom>
          <a:noFill/>
          <a:ln cap="flat" cmpd="sng" w="12700">
            <a:solidFill>
              <a:srgbClr val="E8339A"/>
            </a:solidFill>
            <a:prstDash val="solid"/>
            <a:round/>
            <a:headEnd len="sm" w="sm" type="none"/>
            <a:tailEnd len="sm" w="sm" type="none"/>
          </a:ln>
        </p:spPr>
      </p:cxnSp>
      <p:sp>
        <p:nvSpPr>
          <p:cNvPr id="59" name="Google Shape;59;p5"/>
          <p:cNvSpPr/>
          <p:nvPr/>
        </p:nvSpPr>
        <p:spPr>
          <a:xfrm>
            <a:off x="502920" y="1024128"/>
            <a:ext cx="8138160" cy="2286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FFFFF"/>
              </a:buClr>
              <a:buSzPts val="950"/>
              <a:buFont typeface="Inter"/>
              <a:buNone/>
            </a:pPr>
            <a:r>
              <a:rPr b="0" i="0" lang="en-US" sz="950" u="none" cap="none" strike="noStrike">
                <a:solidFill>
                  <a:srgbClr val="FFFFFF"/>
                </a:solidFill>
                <a:latin typeface="Inter"/>
                <a:ea typeface="Inter"/>
                <a:cs typeface="Inter"/>
                <a:sym typeface="Inter"/>
              </a:rPr>
              <a:t>Cursor ships seven models visible by default. The rest of the catalog is behind Settings &gt; Models.</a:t>
            </a:r>
            <a:endParaRPr b="0" i="0" sz="950" u="none" cap="none" strike="noStrike">
              <a:solidFill>
                <a:schemeClr val="dk1"/>
              </a:solidFill>
              <a:latin typeface="Calibri"/>
              <a:ea typeface="Calibri"/>
              <a:cs typeface="Calibri"/>
              <a:sym typeface="Calibri"/>
            </a:endParaRPr>
          </a:p>
        </p:txBody>
      </p:sp>
      <p:graphicFrame>
        <p:nvGraphicFramePr>
          <p:cNvPr id="60" name="Google Shape;60;p5"/>
          <p:cNvGraphicFramePr/>
          <p:nvPr/>
        </p:nvGraphicFramePr>
        <p:xfrm>
          <a:off x="502920" y="1234440"/>
          <a:ext cx="3000000" cy="3000000"/>
        </p:xfrm>
        <a:graphic>
          <a:graphicData uri="http://schemas.openxmlformats.org/drawingml/2006/table">
            <a:tbl>
              <a:tblPr>
                <a:noFill/>
                <a:tableStyleId>{88A9949B-6D97-44BA-A19B-958FEE83FA9E}</a:tableStyleId>
              </a:tblPr>
              <a:tblGrid>
                <a:gridCol w="1600925"/>
                <a:gridCol w="1200700"/>
                <a:gridCol w="800475"/>
                <a:gridCol w="933875"/>
                <a:gridCol w="800475"/>
                <a:gridCol w="2801675"/>
              </a:tblGrid>
              <a:tr h="493175">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Model</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Provider</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Input</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Cache Read</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Output</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00"/>
                        <a:buFont typeface="Inter"/>
                        <a:buNone/>
                      </a:pPr>
                      <a:r>
                        <a:rPr b="1" lang="en-US" sz="1100" u="none" cap="none" strike="noStrike">
                          <a:solidFill>
                            <a:srgbClr val="FFFFFF"/>
                          </a:solidFill>
                          <a:latin typeface="Inter"/>
                          <a:ea typeface="Inter"/>
                          <a:cs typeface="Inter"/>
                          <a:sym typeface="Inter"/>
                        </a:rPr>
                        <a:t>Tier</a:t>
                      </a:r>
                      <a:endParaRPr sz="11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r>
              <a:tr h="269825">
                <a:tc>
                  <a:txBody>
                    <a:bodyPr/>
                    <a:lstStyle/>
                    <a:p>
                      <a:pPr indent="0" lvl="0" marL="0" marR="0" rtl="0" algn="l">
                        <a:spcBef>
                          <a:spcPts val="0"/>
                        </a:spcBef>
                        <a:spcAft>
                          <a:spcPts val="0"/>
                        </a:spcAft>
                        <a:buClr>
                          <a:srgbClr val="E8339A"/>
                        </a:buClr>
                        <a:buSzPts val="800"/>
                        <a:buFont typeface="Inter"/>
                        <a:buNone/>
                      </a:pPr>
                      <a:r>
                        <a:rPr b="1" lang="en-US" sz="1000" u="none" cap="none" strike="noStrike">
                          <a:solidFill>
                            <a:srgbClr val="E8339A"/>
                          </a:solidFill>
                          <a:latin typeface="Inter"/>
                          <a:ea typeface="Inter"/>
                          <a:cs typeface="Inter"/>
                          <a:sym typeface="Inter"/>
                        </a:rPr>
                        <a:t>Auto</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Cursor (router)</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$1.25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$0.25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$6.00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Fixed-rate router. Token-fee exempt.</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Composer 2</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Cursor</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$0.50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$0.20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$2.50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Budget. In-house agentic model.</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Claude 4.6 Sonnet</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Anthropic</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$3</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$0.30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Strong reasoning.</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Claude 4.7 Opus</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Anthropic</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$0.50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$25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Top-tier. Up to 1M context.</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Gemini 3.1 Pro</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Google</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$2</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$0.20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$12</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Good for long-context work.</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GPT-5.4</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OpenAI</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$2.50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$0.25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Strong general-purpose.</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GPT-5.3 Codex</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OpenAI</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$1.75</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$0.18</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$14</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Agentic and reasoning.</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269825">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Grok 4.20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xAI</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$2</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$0.20</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$6</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00"/>
                        <a:buFont typeface="Inter"/>
                        <a:buNone/>
                      </a:pPr>
                      <a:r>
                        <a:rPr lang="en-US" sz="1000" u="none" cap="none" strike="noStrike">
                          <a:solidFill>
                            <a:srgbClr val="A8A8A8"/>
                          </a:solidFill>
                          <a:latin typeface="Inter"/>
                          <a:ea typeface="Inter"/>
                          <a:cs typeface="Inter"/>
                          <a:sym typeface="Inter"/>
                        </a:rPr>
                        <a:t>Budget output.</a:t>
                      </a:r>
                      <a:endParaRPr sz="1000" u="none" cap="none" strike="noStrike">
                        <a:latin typeface="Inter"/>
                        <a:ea typeface="Inter"/>
                        <a:cs typeface="Inter"/>
                        <a:sym typeface="Inter"/>
                      </a:endParaRPr>
                    </a:p>
                  </a:txBody>
                  <a:tcPr marT="12700" marB="12700" marR="38100" marL="381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bl>
          </a:graphicData>
        </a:graphic>
      </p:graphicFrame>
      <p:sp>
        <p:nvSpPr>
          <p:cNvPr id="61" name="Google Shape;61;p5"/>
          <p:cNvSpPr/>
          <p:nvPr/>
        </p:nvSpPr>
        <p:spPr>
          <a:xfrm>
            <a:off x="502920" y="3977640"/>
            <a:ext cx="8138160" cy="73152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850"/>
              <a:buFont typeface="Inter"/>
              <a:buNone/>
            </a:pPr>
            <a:r>
              <a:rPr b="0" i="0" lang="en-US" sz="850" u="none" cap="none" strike="noStrike">
                <a:solidFill>
                  <a:srgbClr val="A8A8A8"/>
                </a:solidFill>
                <a:latin typeface="Inter"/>
                <a:ea typeface="Inter"/>
                <a:cs typeface="Inter"/>
                <a:sym typeface="Inter"/>
              </a:rPr>
              <a:t>Output tokens cost 3x to 10x more than input tokens across every model. Cache reads are consistently the cheapest token type. The catalog moves fast: check cursor.com/docs/account/teams/pricing for current rates.</a:t>
            </a:r>
            <a:endParaRPr b="0" i="0" sz="850" u="none" cap="none" strike="noStrike">
              <a:solidFill>
                <a:schemeClr val="dk1"/>
              </a:solidFill>
              <a:latin typeface="Calibri"/>
              <a:ea typeface="Calibri"/>
              <a:cs typeface="Calibri"/>
              <a:sym typeface="Calibri"/>
            </a:endParaRPr>
          </a:p>
        </p:txBody>
      </p:sp>
      <p:sp>
        <p:nvSpPr>
          <p:cNvPr id="62" name="Google Shape;62;p5"/>
          <p:cNvSpPr/>
          <p:nvPr/>
        </p:nvSpPr>
        <p:spPr>
          <a:xfrm>
            <a:off x="502920" y="4754880"/>
            <a:ext cx="8138160" cy="457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666666"/>
              </a:buClr>
              <a:buSzPts val="700"/>
              <a:buFont typeface="Inter"/>
              <a:buNone/>
            </a:pPr>
            <a:r>
              <a:rPr b="0" i="0" lang="en-US" sz="700" u="none" cap="none" strike="noStrike">
                <a:solidFill>
                  <a:srgbClr val="666666"/>
                </a:solidFill>
                <a:latin typeface="Inter"/>
                <a:ea typeface="Inter"/>
                <a:cs typeface="Inter"/>
                <a:sym typeface="Inter"/>
              </a:rPr>
              <a:t>Rates per 1M tokens. Pricing accurate as of Apr 2026.</a:t>
            </a:r>
            <a:endParaRPr b="0" i="0" sz="7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Google Shape;68;p6"/>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5</a:t>
            </a:r>
            <a:endParaRPr b="0" i="0" sz="700" u="none" cap="none" strike="noStrike">
              <a:solidFill>
                <a:schemeClr val="dk1"/>
              </a:solidFill>
              <a:latin typeface="Calibri"/>
              <a:ea typeface="Calibri"/>
              <a:cs typeface="Calibri"/>
              <a:sym typeface="Calibri"/>
            </a:endParaRPr>
          </a:p>
        </p:txBody>
      </p:sp>
      <p:sp>
        <p:nvSpPr>
          <p:cNvPr id="69" name="Google Shape;69;p6"/>
          <p:cNvSpPr/>
          <p:nvPr/>
        </p:nvSpPr>
        <p:spPr>
          <a:xfrm>
            <a:off x="502920" y="137160"/>
            <a:ext cx="18288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01</a:t>
            </a:r>
            <a:endParaRPr b="0" i="0" sz="8000" u="none" cap="none" strike="noStrike">
              <a:solidFill>
                <a:schemeClr val="dk1"/>
              </a:solidFill>
              <a:latin typeface="Calibri"/>
              <a:ea typeface="Calibri"/>
              <a:cs typeface="Calibri"/>
              <a:sym typeface="Calibri"/>
            </a:endParaRPr>
          </a:p>
        </p:txBody>
      </p:sp>
      <p:sp>
        <p:nvSpPr>
          <p:cNvPr id="70" name="Google Shape;70;p6"/>
          <p:cNvSpPr/>
          <p:nvPr/>
        </p:nvSpPr>
        <p:spPr>
          <a:xfrm>
            <a:off x="502920" y="105156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MODEL SELECTION</a:t>
            </a:r>
            <a:endParaRPr b="0" i="0" sz="750" u="none" cap="none" strike="noStrike">
              <a:solidFill>
                <a:schemeClr val="dk1"/>
              </a:solidFill>
              <a:latin typeface="Calibri"/>
              <a:ea typeface="Calibri"/>
              <a:cs typeface="Calibri"/>
              <a:sym typeface="Calibri"/>
            </a:endParaRPr>
          </a:p>
        </p:txBody>
      </p:sp>
      <p:sp>
        <p:nvSpPr>
          <p:cNvPr id="71" name="Google Shape;71;p6"/>
          <p:cNvSpPr/>
          <p:nvPr/>
        </p:nvSpPr>
        <p:spPr>
          <a:xfrm>
            <a:off x="502920" y="128016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Three levers, pick two</a:t>
            </a:r>
            <a:endParaRPr b="0" i="0" sz="3400" u="none" cap="none" strike="noStrike">
              <a:solidFill>
                <a:schemeClr val="dk1"/>
              </a:solidFill>
              <a:latin typeface="Calibri"/>
              <a:ea typeface="Calibri"/>
              <a:cs typeface="Calibri"/>
              <a:sym typeface="Calibri"/>
            </a:endParaRPr>
          </a:p>
        </p:txBody>
      </p:sp>
      <p:cxnSp>
        <p:nvCxnSpPr>
          <p:cNvPr id="72" name="Google Shape;72;p6"/>
          <p:cNvCxnSpPr/>
          <p:nvPr/>
        </p:nvCxnSpPr>
        <p:spPr>
          <a:xfrm>
            <a:off x="502920" y="1810512"/>
            <a:ext cx="8138160" cy="0"/>
          </a:xfrm>
          <a:prstGeom prst="straightConnector1">
            <a:avLst/>
          </a:prstGeom>
          <a:noFill/>
          <a:ln cap="flat" cmpd="sng" w="12700">
            <a:solidFill>
              <a:srgbClr val="E8339A"/>
            </a:solidFill>
            <a:prstDash val="solid"/>
            <a:round/>
            <a:headEnd len="sm" w="sm" type="none"/>
            <a:tailEnd len="sm" w="sm" type="none"/>
          </a:ln>
        </p:spPr>
      </p:cxnSp>
      <p:sp>
        <p:nvSpPr>
          <p:cNvPr id="73" name="Google Shape;73;p6"/>
          <p:cNvSpPr/>
          <p:nvPr/>
        </p:nvSpPr>
        <p:spPr>
          <a:xfrm>
            <a:off x="502920" y="1965960"/>
            <a:ext cx="8138160" cy="27432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FFFFF"/>
              </a:buClr>
              <a:buSzPts val="1100"/>
              <a:buFont typeface="Inter"/>
              <a:buNone/>
            </a:pPr>
            <a:r>
              <a:rPr b="0" i="0" lang="en-US" sz="1100" u="none" cap="none" strike="noStrike">
                <a:solidFill>
                  <a:srgbClr val="FFFFFF"/>
                </a:solidFill>
                <a:latin typeface="Inter"/>
                <a:ea typeface="Inter"/>
                <a:cs typeface="Inter"/>
                <a:sym typeface="Inter"/>
              </a:rPr>
              <a:t>On any request, you're trading three things off against each other. You can usually get two.</a:t>
            </a:r>
            <a:endParaRPr b="0" i="0" sz="1100" u="none" cap="none" strike="noStrike">
              <a:solidFill>
                <a:schemeClr val="dk1"/>
              </a:solidFill>
              <a:latin typeface="Calibri"/>
              <a:ea typeface="Calibri"/>
              <a:cs typeface="Calibri"/>
              <a:sym typeface="Calibri"/>
            </a:endParaRPr>
          </a:p>
        </p:txBody>
      </p:sp>
      <p:cxnSp>
        <p:nvCxnSpPr>
          <p:cNvPr id="74" name="Google Shape;74;p6"/>
          <p:cNvCxnSpPr/>
          <p:nvPr/>
        </p:nvCxnSpPr>
        <p:spPr>
          <a:xfrm flipH="1">
            <a:off x="1371600" y="2468880"/>
            <a:ext cx="1188720" cy="1828800"/>
          </a:xfrm>
          <a:prstGeom prst="straightConnector1">
            <a:avLst/>
          </a:prstGeom>
          <a:noFill/>
          <a:ln cap="flat" cmpd="sng" w="12700">
            <a:solidFill>
              <a:srgbClr val="E8339A"/>
            </a:solidFill>
            <a:prstDash val="solid"/>
            <a:round/>
            <a:headEnd len="sm" w="sm" type="none"/>
            <a:tailEnd len="sm" w="sm" type="none"/>
          </a:ln>
        </p:spPr>
      </p:cxnSp>
      <p:cxnSp>
        <p:nvCxnSpPr>
          <p:cNvPr id="75" name="Google Shape;75;p6"/>
          <p:cNvCxnSpPr/>
          <p:nvPr/>
        </p:nvCxnSpPr>
        <p:spPr>
          <a:xfrm>
            <a:off x="2560320" y="2468880"/>
            <a:ext cx="1188720" cy="1828800"/>
          </a:xfrm>
          <a:prstGeom prst="straightConnector1">
            <a:avLst/>
          </a:prstGeom>
          <a:noFill/>
          <a:ln cap="flat" cmpd="sng" w="12700">
            <a:solidFill>
              <a:srgbClr val="E8339A"/>
            </a:solidFill>
            <a:prstDash val="solid"/>
            <a:round/>
            <a:headEnd len="sm" w="sm" type="none"/>
            <a:tailEnd len="sm" w="sm" type="none"/>
          </a:ln>
        </p:spPr>
      </p:cxnSp>
      <p:cxnSp>
        <p:nvCxnSpPr>
          <p:cNvPr id="76" name="Google Shape;76;p6"/>
          <p:cNvCxnSpPr/>
          <p:nvPr/>
        </p:nvCxnSpPr>
        <p:spPr>
          <a:xfrm>
            <a:off x="1371600" y="4297680"/>
            <a:ext cx="2377440" cy="0"/>
          </a:xfrm>
          <a:prstGeom prst="straightConnector1">
            <a:avLst/>
          </a:prstGeom>
          <a:noFill/>
          <a:ln cap="flat" cmpd="sng" w="12700">
            <a:solidFill>
              <a:srgbClr val="E8339A"/>
            </a:solidFill>
            <a:prstDash val="solid"/>
            <a:round/>
            <a:headEnd len="sm" w="sm" type="none"/>
            <a:tailEnd len="sm" w="sm" type="none"/>
          </a:ln>
        </p:spPr>
      </p:cxnSp>
      <p:sp>
        <p:nvSpPr>
          <p:cNvPr id="77" name="Google Shape;77;p6"/>
          <p:cNvSpPr/>
          <p:nvPr/>
        </p:nvSpPr>
        <p:spPr>
          <a:xfrm>
            <a:off x="1920240" y="2194560"/>
            <a:ext cx="128016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INTELLIGENCE</a:t>
            </a:r>
            <a:endParaRPr b="0" i="0" sz="750" u="none" cap="none" strike="noStrike">
              <a:solidFill>
                <a:schemeClr val="dk1"/>
              </a:solidFill>
              <a:latin typeface="Calibri"/>
              <a:ea typeface="Calibri"/>
              <a:cs typeface="Calibri"/>
              <a:sym typeface="Calibri"/>
            </a:endParaRPr>
          </a:p>
        </p:txBody>
      </p:sp>
      <p:sp>
        <p:nvSpPr>
          <p:cNvPr id="78" name="Google Shape;78;p6"/>
          <p:cNvSpPr/>
          <p:nvPr/>
        </p:nvSpPr>
        <p:spPr>
          <a:xfrm>
            <a:off x="914400" y="4343400"/>
            <a:ext cx="91440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SPEED</a:t>
            </a:r>
            <a:endParaRPr b="0" i="0" sz="750" u="none" cap="none" strike="noStrike">
              <a:solidFill>
                <a:schemeClr val="dk1"/>
              </a:solidFill>
              <a:latin typeface="Calibri"/>
              <a:ea typeface="Calibri"/>
              <a:cs typeface="Calibri"/>
              <a:sym typeface="Calibri"/>
            </a:endParaRPr>
          </a:p>
        </p:txBody>
      </p:sp>
      <p:sp>
        <p:nvSpPr>
          <p:cNvPr id="79" name="Google Shape;79;p6"/>
          <p:cNvSpPr/>
          <p:nvPr/>
        </p:nvSpPr>
        <p:spPr>
          <a:xfrm>
            <a:off x="3291840" y="4343400"/>
            <a:ext cx="914400" cy="201168"/>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COST</a:t>
            </a:r>
            <a:endParaRPr b="0" i="0" sz="750" u="none" cap="none" strike="noStrike">
              <a:solidFill>
                <a:schemeClr val="dk1"/>
              </a:solidFill>
              <a:latin typeface="Calibri"/>
              <a:ea typeface="Calibri"/>
              <a:cs typeface="Calibri"/>
              <a:sym typeface="Calibri"/>
            </a:endParaRPr>
          </a:p>
        </p:txBody>
      </p:sp>
      <p:sp>
        <p:nvSpPr>
          <p:cNvPr id="80" name="Google Shape;80;p6"/>
          <p:cNvSpPr/>
          <p:nvPr/>
        </p:nvSpPr>
        <p:spPr>
          <a:xfrm>
            <a:off x="4572000" y="2286000"/>
            <a:ext cx="4069080" cy="256032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The biggest models (Claude 4.7 Opus, GPT-5.4) give you intelligence and reasonable speed at a premium cost. Smaller models give you speed and cost and fall over on reasoning-heavy work. Auto is the outlier on routine requests: fast, cheap, and smart enough.</a:t>
            </a:r>
            <a:endParaRPr b="0" i="0" sz="1050" u="none" cap="none" strike="noStrike">
              <a:solidFill>
                <a:schemeClr val="dk1"/>
              </a:solidFill>
              <a:latin typeface="Calibri"/>
              <a:ea typeface="Calibri"/>
              <a:cs typeface="Calibri"/>
              <a:sym typeface="Calibri"/>
            </a:endParaRPr>
          </a:p>
          <a:p>
            <a:pPr indent="0" lvl="0" marL="0" marR="0" rtl="0" algn="l">
              <a:lnSpc>
                <a:spcPct val="140000"/>
              </a:lnSpc>
              <a:spcBef>
                <a:spcPts val="0"/>
              </a:spcBef>
              <a:spcAft>
                <a:spcPts val="0"/>
              </a:spcAft>
              <a:buClr>
                <a:schemeClr val="dk1"/>
              </a:buClr>
              <a:buSzPts val="1050"/>
              <a:buFont typeface="Calibri"/>
              <a:buNone/>
            </a:pPr>
            <a:r>
              <a:t/>
            </a:r>
            <a:endParaRPr b="0" i="0" sz="1050" u="none" cap="none" strike="noStrike">
              <a:solidFill>
                <a:schemeClr val="dk1"/>
              </a:solidFill>
              <a:latin typeface="Calibri"/>
              <a:ea typeface="Calibri"/>
              <a:cs typeface="Calibri"/>
              <a:sym typeface="Calibri"/>
            </a:endParaRPr>
          </a:p>
          <a:p>
            <a:pPr indent="0" lvl="0" marL="0" marR="0" rtl="0" algn="l">
              <a:lnSpc>
                <a:spcPct val="140000"/>
              </a:lnSpc>
              <a:spcBef>
                <a:spcPts val="0"/>
              </a:spcBef>
              <a:spcAft>
                <a:spcPts val="0"/>
              </a:spcAft>
              <a:buClr>
                <a:srgbClr val="A8A8A8"/>
              </a:buClr>
              <a:buSzPts val="1050"/>
              <a:buFont typeface="Inter"/>
              <a:buNone/>
            </a:pPr>
            <a:r>
              <a:rPr b="0" i="0" lang="en-US" sz="1050" u="none" cap="none" strike="noStrike">
                <a:solidFill>
                  <a:srgbClr val="A8A8A8"/>
                </a:solidFill>
                <a:latin typeface="Inter"/>
                <a:ea typeface="Inter"/>
                <a:cs typeface="Inter"/>
                <a:sym typeface="Inter"/>
              </a:rPr>
              <a:t>The skill isn't memorizing which model is best. It's noticing which lever the task can sacrifice, and picking accordingly.</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5" name="Shape 85"/>
        <p:cNvGrpSpPr/>
        <p:nvPr/>
      </p:nvGrpSpPr>
      <p:grpSpPr>
        <a:xfrm>
          <a:off x="0" y="0"/>
          <a:ext cx="0" cy="0"/>
          <a:chOff x="0" y="0"/>
          <a:chExt cx="0" cy="0"/>
        </a:xfrm>
      </p:grpSpPr>
      <p:sp>
        <p:nvSpPr>
          <p:cNvPr id="86" name="Google Shape;86;p7"/>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6</a:t>
            </a:r>
            <a:endParaRPr b="0" i="0" sz="700" u="none" cap="none" strike="noStrike">
              <a:solidFill>
                <a:schemeClr val="dk1"/>
              </a:solidFill>
              <a:latin typeface="Calibri"/>
              <a:ea typeface="Calibri"/>
              <a:cs typeface="Calibri"/>
              <a:sym typeface="Calibri"/>
            </a:endParaRPr>
          </a:p>
        </p:txBody>
      </p:sp>
      <p:sp>
        <p:nvSpPr>
          <p:cNvPr id="87" name="Google Shape;87;p7"/>
          <p:cNvSpPr/>
          <p:nvPr/>
        </p:nvSpPr>
        <p:spPr>
          <a:xfrm>
            <a:off x="502920" y="18288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WORKFLOW PATTERNS</a:t>
            </a:r>
            <a:endParaRPr b="0" i="0" sz="750" u="none" cap="none" strike="noStrike">
              <a:solidFill>
                <a:schemeClr val="dk1"/>
              </a:solidFill>
              <a:latin typeface="Calibri"/>
              <a:ea typeface="Calibri"/>
              <a:cs typeface="Calibri"/>
              <a:sym typeface="Calibri"/>
            </a:endParaRPr>
          </a:p>
        </p:txBody>
      </p:sp>
      <p:sp>
        <p:nvSpPr>
          <p:cNvPr id="88" name="Google Shape;88;p7"/>
          <p:cNvSpPr/>
          <p:nvPr/>
        </p:nvSpPr>
        <p:spPr>
          <a:xfrm>
            <a:off x="502920" y="384048"/>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2800"/>
              <a:buFont typeface="Inter"/>
              <a:buNone/>
            </a:pPr>
            <a:r>
              <a:rPr b="0" i="0" lang="en-US" sz="2800" u="none" cap="none" strike="noStrike">
                <a:solidFill>
                  <a:srgbClr val="FFFFFF"/>
                </a:solidFill>
                <a:latin typeface="Inter"/>
                <a:ea typeface="Inter"/>
                <a:cs typeface="Inter"/>
                <a:sym typeface="Inter"/>
              </a:rPr>
              <a:t>Planning, implementation, review</a:t>
            </a:r>
            <a:endParaRPr b="0" i="0" sz="2800" u="none" cap="none" strike="noStrike">
              <a:solidFill>
                <a:schemeClr val="dk1"/>
              </a:solidFill>
              <a:latin typeface="Calibri"/>
              <a:ea typeface="Calibri"/>
              <a:cs typeface="Calibri"/>
              <a:sym typeface="Calibri"/>
            </a:endParaRPr>
          </a:p>
        </p:txBody>
      </p:sp>
      <p:cxnSp>
        <p:nvCxnSpPr>
          <p:cNvPr id="89" name="Google Shape;89;p7"/>
          <p:cNvCxnSpPr/>
          <p:nvPr/>
        </p:nvCxnSpPr>
        <p:spPr>
          <a:xfrm>
            <a:off x="502920" y="914400"/>
            <a:ext cx="8138160" cy="0"/>
          </a:xfrm>
          <a:prstGeom prst="straightConnector1">
            <a:avLst/>
          </a:prstGeom>
          <a:noFill/>
          <a:ln cap="flat" cmpd="sng" w="12700">
            <a:solidFill>
              <a:srgbClr val="E8339A"/>
            </a:solidFill>
            <a:prstDash val="solid"/>
            <a:round/>
            <a:headEnd len="sm" w="sm" type="none"/>
            <a:tailEnd len="sm" w="sm" type="none"/>
          </a:ln>
        </p:spPr>
      </p:cxnSp>
      <p:sp>
        <p:nvSpPr>
          <p:cNvPr id="90" name="Google Shape;90;p7"/>
          <p:cNvSpPr/>
          <p:nvPr/>
        </p:nvSpPr>
        <p:spPr>
          <a:xfrm>
            <a:off x="502920" y="1005840"/>
            <a:ext cx="2468880" cy="10972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7"/>
          <p:cNvSpPr/>
          <p:nvPr/>
        </p:nvSpPr>
        <p:spPr>
          <a:xfrm>
            <a:off x="502920" y="1005840"/>
            <a:ext cx="246888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7"/>
          <p:cNvSpPr/>
          <p:nvPr/>
        </p:nvSpPr>
        <p:spPr>
          <a:xfrm>
            <a:off x="640080" y="1078992"/>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PLANNING</a:t>
            </a:r>
            <a:endParaRPr b="0" i="0" sz="750" u="none" cap="none" strike="noStrike">
              <a:solidFill>
                <a:schemeClr val="dk1"/>
              </a:solidFill>
              <a:latin typeface="Calibri"/>
              <a:ea typeface="Calibri"/>
              <a:cs typeface="Calibri"/>
              <a:sym typeface="Calibri"/>
            </a:endParaRPr>
          </a:p>
        </p:txBody>
      </p:sp>
      <p:sp>
        <p:nvSpPr>
          <p:cNvPr id="93" name="Google Shape;93;p7"/>
          <p:cNvSpPr/>
          <p:nvPr/>
        </p:nvSpPr>
        <p:spPr>
          <a:xfrm>
            <a:off x="640080" y="1298448"/>
            <a:ext cx="21945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Opus / GPT-5.4</a:t>
            </a:r>
            <a:endParaRPr b="0" i="0" sz="1400" u="none" cap="none" strike="noStrike">
              <a:solidFill>
                <a:schemeClr val="dk1"/>
              </a:solidFill>
              <a:latin typeface="Calibri"/>
              <a:ea typeface="Calibri"/>
              <a:cs typeface="Calibri"/>
              <a:sym typeface="Calibri"/>
            </a:endParaRPr>
          </a:p>
        </p:txBody>
      </p:sp>
      <p:sp>
        <p:nvSpPr>
          <p:cNvPr id="94" name="Google Shape;94;p7"/>
          <p:cNvSpPr/>
          <p:nvPr/>
        </p:nvSpPr>
        <p:spPr>
          <a:xfrm>
            <a:off x="640080" y="1572768"/>
            <a:ext cx="219456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Reasoning pays off here. Earn the biggest model.</a:t>
            </a:r>
            <a:endParaRPr b="0" i="0" sz="900" u="none" cap="none" strike="noStrike">
              <a:solidFill>
                <a:schemeClr val="dk1"/>
              </a:solidFill>
              <a:latin typeface="Calibri"/>
              <a:ea typeface="Calibri"/>
              <a:cs typeface="Calibri"/>
              <a:sym typeface="Calibri"/>
            </a:endParaRPr>
          </a:p>
        </p:txBody>
      </p:sp>
      <p:sp>
        <p:nvSpPr>
          <p:cNvPr id="95" name="Google Shape;95;p7"/>
          <p:cNvSpPr/>
          <p:nvPr/>
        </p:nvSpPr>
        <p:spPr>
          <a:xfrm>
            <a:off x="3337560" y="1005840"/>
            <a:ext cx="2468880" cy="10972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7"/>
          <p:cNvSpPr/>
          <p:nvPr/>
        </p:nvSpPr>
        <p:spPr>
          <a:xfrm>
            <a:off x="3474720" y="1078992"/>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IMPLEMENTATION</a:t>
            </a:r>
            <a:endParaRPr b="0" i="0" sz="750" u="none" cap="none" strike="noStrike">
              <a:solidFill>
                <a:schemeClr val="dk1"/>
              </a:solidFill>
              <a:latin typeface="Calibri"/>
              <a:ea typeface="Calibri"/>
              <a:cs typeface="Calibri"/>
              <a:sym typeface="Calibri"/>
            </a:endParaRPr>
          </a:p>
        </p:txBody>
      </p:sp>
      <p:sp>
        <p:nvSpPr>
          <p:cNvPr id="97" name="Google Shape;97;p7"/>
          <p:cNvSpPr/>
          <p:nvPr/>
        </p:nvSpPr>
        <p:spPr>
          <a:xfrm>
            <a:off x="3474720" y="1298448"/>
            <a:ext cx="21945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Sonnet / Codex</a:t>
            </a:r>
            <a:endParaRPr b="0" i="0" sz="1400" u="none" cap="none" strike="noStrike">
              <a:solidFill>
                <a:schemeClr val="dk1"/>
              </a:solidFill>
              <a:latin typeface="Calibri"/>
              <a:ea typeface="Calibri"/>
              <a:cs typeface="Calibri"/>
              <a:sym typeface="Calibri"/>
            </a:endParaRPr>
          </a:p>
        </p:txBody>
      </p:sp>
      <p:sp>
        <p:nvSpPr>
          <p:cNvPr id="98" name="Google Shape;98;p7"/>
          <p:cNvSpPr/>
          <p:nvPr/>
        </p:nvSpPr>
        <p:spPr>
          <a:xfrm>
            <a:off x="3474720" y="1572768"/>
            <a:ext cx="219456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Mostly mechanics once the plan is solid. Mid-tier works.</a:t>
            </a:r>
            <a:endParaRPr b="0" i="0" sz="900" u="none" cap="none" strike="noStrike">
              <a:solidFill>
                <a:schemeClr val="dk1"/>
              </a:solidFill>
              <a:latin typeface="Calibri"/>
              <a:ea typeface="Calibri"/>
              <a:cs typeface="Calibri"/>
              <a:sym typeface="Calibri"/>
            </a:endParaRPr>
          </a:p>
        </p:txBody>
      </p:sp>
      <p:sp>
        <p:nvSpPr>
          <p:cNvPr id="99" name="Google Shape;99;p7"/>
          <p:cNvSpPr/>
          <p:nvPr/>
        </p:nvSpPr>
        <p:spPr>
          <a:xfrm>
            <a:off x="6172200" y="1005840"/>
            <a:ext cx="2468880" cy="109728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7"/>
          <p:cNvSpPr/>
          <p:nvPr/>
        </p:nvSpPr>
        <p:spPr>
          <a:xfrm>
            <a:off x="6309360" y="1078992"/>
            <a:ext cx="219456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REVIEW</a:t>
            </a:r>
            <a:endParaRPr b="0" i="0" sz="750" u="none" cap="none" strike="noStrike">
              <a:solidFill>
                <a:schemeClr val="dk1"/>
              </a:solidFill>
              <a:latin typeface="Calibri"/>
              <a:ea typeface="Calibri"/>
              <a:cs typeface="Calibri"/>
              <a:sym typeface="Calibri"/>
            </a:endParaRPr>
          </a:p>
        </p:txBody>
      </p:sp>
      <p:sp>
        <p:nvSpPr>
          <p:cNvPr id="101" name="Google Shape;101;p7"/>
          <p:cNvSpPr/>
          <p:nvPr/>
        </p:nvSpPr>
        <p:spPr>
          <a:xfrm>
            <a:off x="6309360" y="1298448"/>
            <a:ext cx="2194560" cy="2286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400"/>
              <a:buFont typeface="Inter"/>
              <a:buNone/>
            </a:pPr>
            <a:r>
              <a:rPr b="0" i="0" lang="en-US" sz="1400" u="none" cap="none" strike="noStrike">
                <a:solidFill>
                  <a:srgbClr val="FFFFFF"/>
                </a:solidFill>
                <a:latin typeface="Inter"/>
                <a:ea typeface="Inter"/>
                <a:cs typeface="Inter"/>
                <a:sym typeface="Inter"/>
              </a:rPr>
              <a:t>Cross-vendor</a:t>
            </a:r>
            <a:endParaRPr b="0" i="0" sz="1400" u="none" cap="none" strike="noStrike">
              <a:solidFill>
                <a:schemeClr val="dk1"/>
              </a:solidFill>
              <a:latin typeface="Calibri"/>
              <a:ea typeface="Calibri"/>
              <a:cs typeface="Calibri"/>
              <a:sym typeface="Calibri"/>
            </a:endParaRPr>
          </a:p>
        </p:txBody>
      </p:sp>
      <p:sp>
        <p:nvSpPr>
          <p:cNvPr id="102" name="Google Shape;102;p7"/>
          <p:cNvSpPr/>
          <p:nvPr/>
        </p:nvSpPr>
        <p:spPr>
          <a:xfrm>
            <a:off x="6309360" y="1572768"/>
            <a:ext cx="2194560" cy="457200"/>
          </a:xfrm>
          <a:prstGeom prst="rect">
            <a:avLst/>
          </a:prstGeom>
          <a:noFill/>
          <a:ln>
            <a:noFill/>
          </a:ln>
        </p:spPr>
        <p:txBody>
          <a:bodyPr anchorCtr="0" anchor="t" bIns="0" lIns="0" spcFirstLastPara="1" rIns="0" wrap="square" tIns="0">
            <a:noAutofit/>
          </a:bodyPr>
          <a:lstStyle/>
          <a:p>
            <a:pPr indent="0" lvl="0" marL="0" marR="0" rtl="0" algn="l">
              <a:lnSpc>
                <a:spcPct val="13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Different blind spots. A reviewer from another lab catches more.</a:t>
            </a:r>
            <a:endParaRPr b="0" i="0" sz="900" u="none" cap="none" strike="noStrike">
              <a:solidFill>
                <a:schemeClr val="dk1"/>
              </a:solidFill>
              <a:latin typeface="Calibri"/>
              <a:ea typeface="Calibri"/>
              <a:cs typeface="Calibri"/>
              <a:sym typeface="Calibri"/>
            </a:endParaRPr>
          </a:p>
        </p:txBody>
      </p:sp>
      <p:sp>
        <p:nvSpPr>
          <p:cNvPr id="103" name="Google Shape;103;p7"/>
          <p:cNvSpPr/>
          <p:nvPr/>
        </p:nvSpPr>
        <p:spPr>
          <a:xfrm>
            <a:off x="502920" y="2286000"/>
            <a:ext cx="8138160" cy="201168"/>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FFFFF"/>
              </a:buClr>
              <a:buSzPts val="900"/>
              <a:buFont typeface="Inter"/>
              <a:buNone/>
            </a:pPr>
            <a:r>
              <a:rPr b="0" i="0" lang="en-US" sz="900" u="none" cap="none" strike="noStrike">
                <a:solidFill>
                  <a:srgbClr val="FFFFFF"/>
                </a:solidFill>
                <a:latin typeface="Inter"/>
                <a:ea typeface="Inter"/>
                <a:cs typeface="Inter"/>
                <a:sym typeface="Inter"/>
              </a:rPr>
              <a:t>Two concrete bundles using default-visible models:</a:t>
            </a:r>
            <a:endParaRPr b="0" i="0" sz="900" u="none" cap="none" strike="noStrike">
              <a:solidFill>
                <a:schemeClr val="dk1"/>
              </a:solidFill>
              <a:latin typeface="Calibri"/>
              <a:ea typeface="Calibri"/>
              <a:cs typeface="Calibri"/>
              <a:sym typeface="Calibri"/>
            </a:endParaRPr>
          </a:p>
        </p:txBody>
      </p:sp>
      <p:graphicFrame>
        <p:nvGraphicFramePr>
          <p:cNvPr id="104" name="Google Shape;104;p7"/>
          <p:cNvGraphicFramePr/>
          <p:nvPr/>
        </p:nvGraphicFramePr>
        <p:xfrm>
          <a:off x="502920" y="2514600"/>
          <a:ext cx="3000000" cy="3000000"/>
        </p:xfrm>
        <a:graphic>
          <a:graphicData uri="http://schemas.openxmlformats.org/drawingml/2006/table">
            <a:tbl>
              <a:tblPr>
                <a:noFill/>
                <a:tableStyleId>{88A9949B-6D97-44BA-A19B-958FEE83FA9E}</a:tableStyleId>
              </a:tblPr>
              <a:tblGrid>
                <a:gridCol w="1468125"/>
                <a:gridCol w="1789275"/>
                <a:gridCol w="1789275"/>
              </a:tblGrid>
              <a:tr h="319575">
                <a:tc>
                  <a:txBody>
                    <a:bodyPr/>
                    <a:lstStyle/>
                    <a:p>
                      <a:pPr indent="0" lvl="0" marL="0" marR="0" rtl="0" algn="l">
                        <a:spcBef>
                          <a:spcPts val="0"/>
                        </a:spcBef>
                        <a:spcAft>
                          <a:spcPts val="0"/>
                        </a:spcAft>
                        <a:buClr>
                          <a:srgbClr val="FFFFFF"/>
                        </a:buClr>
                        <a:buSzPts val="850"/>
                        <a:buFont typeface="Inter"/>
                        <a:buNone/>
                      </a:pPr>
                      <a:r>
                        <a:rPr b="1" lang="en-US" sz="1100" u="none" cap="none" strike="noStrike">
                          <a:solidFill>
                            <a:srgbClr val="FFFFFF"/>
                          </a:solidFill>
                          <a:latin typeface="Inter"/>
                          <a:ea typeface="Inter"/>
                          <a:cs typeface="Inter"/>
                          <a:sym typeface="Inter"/>
                        </a:rPr>
                        <a:t>Stage</a:t>
                      </a:r>
                      <a:endParaRPr sz="11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50"/>
                        <a:buFont typeface="Inter"/>
                        <a:buNone/>
                      </a:pPr>
                      <a:r>
                        <a:rPr b="1" lang="en-US" sz="1100" u="none" cap="none" strike="noStrike">
                          <a:solidFill>
                            <a:srgbClr val="FFFFFF"/>
                          </a:solidFill>
                          <a:latin typeface="Inter"/>
                          <a:ea typeface="Inter"/>
                          <a:cs typeface="Inter"/>
                          <a:sym typeface="Inter"/>
                        </a:rPr>
                        <a:t>Anthropic bundle</a:t>
                      </a:r>
                      <a:endParaRPr sz="11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850"/>
                        <a:buFont typeface="Inter"/>
                        <a:buNone/>
                      </a:pPr>
                      <a:r>
                        <a:rPr b="1" lang="en-US" sz="1100" u="none" cap="none" strike="noStrike">
                          <a:solidFill>
                            <a:srgbClr val="FFFFFF"/>
                          </a:solidFill>
                          <a:latin typeface="Inter"/>
                          <a:ea typeface="Inter"/>
                          <a:cs typeface="Inter"/>
                          <a:sym typeface="Inter"/>
                        </a:rPr>
                        <a:t>OpenAI bundle</a:t>
                      </a:r>
                      <a:endParaRPr sz="11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r>
              <a:tr h="319575">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Planning</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Claude 4.7 Opus</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GPT-5.4</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319575">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Implementation</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Claude 4.6 Sonnet</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GPT-5.3 Codex</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319575">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Review (big)</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GPT-5.4</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Claude 4.7 Opus</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319575">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Review (smal</a:t>
                      </a:r>
                      <a:r>
                        <a:rPr lang="en-US" sz="1000">
                          <a:solidFill>
                            <a:srgbClr val="A8A8A8"/>
                          </a:solidFill>
                          <a:latin typeface="Inter"/>
                          <a:ea typeface="Inter"/>
                          <a:cs typeface="Inter"/>
                          <a:sym typeface="Inter"/>
                        </a:rPr>
                        <a:t>l</a:t>
                      </a:r>
                      <a:r>
                        <a:rPr lang="en-US" sz="1000" u="none" cap="none" strike="noStrike">
                          <a:solidFill>
                            <a:srgbClr val="A8A8A8"/>
                          </a:solidFill>
                          <a:latin typeface="Inter"/>
                          <a:ea typeface="Inter"/>
                          <a:cs typeface="Inter"/>
                          <a:sym typeface="Inter"/>
                        </a:rPr>
                        <a:t>)</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GPT-5.3 Codex</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850"/>
                        <a:buFont typeface="Inter"/>
                        <a:buNone/>
                      </a:pPr>
                      <a:r>
                        <a:rPr lang="en-US" sz="1000" u="none" cap="none" strike="noStrike">
                          <a:solidFill>
                            <a:srgbClr val="A8A8A8"/>
                          </a:solidFill>
                          <a:latin typeface="Inter"/>
                          <a:ea typeface="Inter"/>
                          <a:cs typeface="Inter"/>
                          <a:sym typeface="Inter"/>
                        </a:rPr>
                        <a:t>Claude 4.6 Sonnet</a:t>
                      </a:r>
                      <a:endParaRPr sz="1000" u="none" cap="none" strike="noStrike">
                        <a:latin typeface="Inter"/>
                        <a:ea typeface="Inter"/>
                        <a:cs typeface="Inter"/>
                        <a:sym typeface="Inter"/>
                      </a:endParaRPr>
                    </a:p>
                  </a:txBody>
                  <a:tcPr marT="25400" marB="25400" marR="50800" marL="508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bl>
          </a:graphicData>
        </a:graphic>
      </p:graphicFrame>
      <p:sp>
        <p:nvSpPr>
          <p:cNvPr id="105" name="Google Shape;105;p7"/>
          <p:cNvSpPr/>
          <p:nvPr/>
        </p:nvSpPr>
        <p:spPr>
          <a:xfrm>
            <a:off x="5669275" y="2514600"/>
            <a:ext cx="2971800" cy="15978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This pattern is a starting point, not a rule. The durable skill is experimenting down: run a task on the biggest model you'd consider, then delegate pieces to smaller models. If the output holds, you've gained speed and saved cost.</a:t>
            </a:r>
            <a:endParaRPr b="0" i="0" sz="900" u="none" cap="none" strike="noStrike">
              <a:solidFill>
                <a:schemeClr val="dk1"/>
              </a:solidFill>
              <a:latin typeface="Calibri"/>
              <a:ea typeface="Calibri"/>
              <a:cs typeface="Calibri"/>
              <a:sym typeface="Calibri"/>
            </a:endParaRPr>
          </a:p>
        </p:txBody>
      </p:sp>
      <p:sp>
        <p:nvSpPr>
          <p:cNvPr id="106" name="Google Shape;106;p7"/>
          <p:cNvSpPr/>
          <p:nvPr/>
        </p:nvSpPr>
        <p:spPr>
          <a:xfrm>
            <a:off x="502925" y="4343400"/>
            <a:ext cx="8138100" cy="4572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A8A8A8"/>
              </a:buClr>
              <a:buSzPts val="900"/>
              <a:buFont typeface="Inter"/>
              <a:buNone/>
            </a:pPr>
            <a:r>
              <a:rPr b="0" i="0" lang="en-US" sz="900" u="none" cap="none" strike="noStrike">
                <a:solidFill>
                  <a:srgbClr val="A8A8A8"/>
                </a:solidFill>
                <a:latin typeface="Inter"/>
                <a:ea typeface="Inter"/>
                <a:cs typeface="Inter"/>
                <a:sym typeface="Inter"/>
              </a:rPr>
              <a:t>Using Opus or GPT-5.4 for everything works. It's also wasteful on cost and on your own time waiting for responses on tasks a smaller model handles in a quarter of the time.</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11" name="Shape 111"/>
        <p:cNvGrpSpPr/>
        <p:nvPr/>
      </p:nvGrpSpPr>
      <p:grpSpPr>
        <a:xfrm>
          <a:off x="0" y="0"/>
          <a:ext cx="0" cy="0"/>
          <a:chOff x="0" y="0"/>
          <a:chExt cx="0" cy="0"/>
        </a:xfrm>
      </p:grpSpPr>
      <p:sp>
        <p:nvSpPr>
          <p:cNvPr id="112" name="Google Shape;112;p8"/>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7</a:t>
            </a:r>
            <a:endParaRPr b="0" i="0" sz="700" u="none" cap="none" strike="noStrike">
              <a:solidFill>
                <a:schemeClr val="dk1"/>
              </a:solidFill>
              <a:latin typeface="Calibri"/>
              <a:ea typeface="Calibri"/>
              <a:cs typeface="Calibri"/>
              <a:sym typeface="Calibri"/>
            </a:endParaRPr>
          </a:p>
        </p:txBody>
      </p:sp>
      <p:sp>
        <p:nvSpPr>
          <p:cNvPr id="113" name="Google Shape;113;p8"/>
          <p:cNvSpPr/>
          <p:nvPr/>
        </p:nvSpPr>
        <p:spPr>
          <a:xfrm>
            <a:off x="502920" y="137160"/>
            <a:ext cx="1828800" cy="9144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0"/>
              <a:buFont typeface="Inter"/>
              <a:buNone/>
            </a:pPr>
            <a:r>
              <a:rPr b="0" i="0" lang="en-US" sz="8000" u="none" cap="none" strike="noStrike">
                <a:solidFill>
                  <a:srgbClr val="E8339A"/>
                </a:solidFill>
                <a:latin typeface="Inter"/>
                <a:ea typeface="Inter"/>
                <a:cs typeface="Inter"/>
                <a:sym typeface="Inter"/>
              </a:rPr>
              <a:t>02</a:t>
            </a:r>
            <a:endParaRPr b="0" i="0" sz="8000" u="none" cap="none" strike="noStrike">
              <a:solidFill>
                <a:schemeClr val="dk1"/>
              </a:solidFill>
              <a:latin typeface="Calibri"/>
              <a:ea typeface="Calibri"/>
              <a:cs typeface="Calibri"/>
              <a:sym typeface="Calibri"/>
            </a:endParaRPr>
          </a:p>
        </p:txBody>
      </p:sp>
      <p:sp>
        <p:nvSpPr>
          <p:cNvPr id="114" name="Google Shape;114;p8"/>
          <p:cNvSpPr/>
          <p:nvPr/>
        </p:nvSpPr>
        <p:spPr>
          <a:xfrm>
            <a:off x="502920" y="105156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MAX MODE</a:t>
            </a:r>
            <a:endParaRPr b="0" i="0" sz="750" u="none" cap="none" strike="noStrike">
              <a:solidFill>
                <a:schemeClr val="dk1"/>
              </a:solidFill>
              <a:latin typeface="Calibri"/>
              <a:ea typeface="Calibri"/>
              <a:cs typeface="Calibri"/>
              <a:sym typeface="Calibri"/>
            </a:endParaRPr>
          </a:p>
        </p:txBody>
      </p:sp>
      <p:sp>
        <p:nvSpPr>
          <p:cNvPr id="115" name="Google Shape;115;p8"/>
          <p:cNvSpPr/>
          <p:nvPr/>
        </p:nvSpPr>
        <p:spPr>
          <a:xfrm>
            <a:off x="502920" y="128016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400"/>
              <a:buFont typeface="Inter"/>
              <a:buNone/>
            </a:pPr>
            <a:r>
              <a:rPr b="0" i="0" lang="en-US" sz="3400" u="none" cap="none" strike="noStrike">
                <a:solidFill>
                  <a:srgbClr val="FFFFFF"/>
                </a:solidFill>
                <a:latin typeface="Inter"/>
                <a:ea typeface="Inter"/>
                <a:cs typeface="Inter"/>
                <a:sym typeface="Inter"/>
              </a:rPr>
              <a:t>What Max Mode actually is</a:t>
            </a:r>
            <a:endParaRPr b="0" i="0" sz="3400" u="none" cap="none" strike="noStrike">
              <a:solidFill>
                <a:schemeClr val="dk1"/>
              </a:solidFill>
              <a:latin typeface="Calibri"/>
              <a:ea typeface="Calibri"/>
              <a:cs typeface="Calibri"/>
              <a:sym typeface="Calibri"/>
            </a:endParaRPr>
          </a:p>
        </p:txBody>
      </p:sp>
      <p:cxnSp>
        <p:nvCxnSpPr>
          <p:cNvPr id="116" name="Google Shape;116;p8"/>
          <p:cNvCxnSpPr/>
          <p:nvPr/>
        </p:nvCxnSpPr>
        <p:spPr>
          <a:xfrm>
            <a:off x="502920" y="1810512"/>
            <a:ext cx="8138160" cy="0"/>
          </a:xfrm>
          <a:prstGeom prst="straightConnector1">
            <a:avLst/>
          </a:prstGeom>
          <a:noFill/>
          <a:ln cap="flat" cmpd="sng" w="12700">
            <a:solidFill>
              <a:srgbClr val="E8339A"/>
            </a:solidFill>
            <a:prstDash val="solid"/>
            <a:round/>
            <a:headEnd len="sm" w="sm" type="none"/>
            <a:tailEnd len="sm" w="sm" type="none"/>
          </a:ln>
        </p:spPr>
      </p:cxnSp>
      <p:sp>
        <p:nvSpPr>
          <p:cNvPr id="117" name="Google Shape;117;p8"/>
          <p:cNvSpPr/>
          <p:nvPr/>
        </p:nvSpPr>
        <p:spPr>
          <a:xfrm>
            <a:off x="502920" y="1965960"/>
            <a:ext cx="8138160" cy="54864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1800"/>
              <a:buFont typeface="Inter"/>
              <a:buNone/>
            </a:pPr>
            <a:r>
              <a:rPr b="0" i="0" lang="en-US" sz="1800" u="none" cap="none" strike="noStrike">
                <a:solidFill>
                  <a:srgbClr val="FFFFFF"/>
                </a:solidFill>
                <a:latin typeface="Inter"/>
                <a:ea typeface="Inter"/>
                <a:cs typeface="Inter"/>
                <a:sym typeface="Inter"/>
              </a:rPr>
              <a:t>Max Mode extends the context window to the maximum the model supports. Same model, more room to see your codebase.</a:t>
            </a:r>
            <a:endParaRPr b="0" i="0" sz="1800" u="none" cap="none" strike="noStrike">
              <a:solidFill>
                <a:schemeClr val="dk1"/>
              </a:solidFill>
              <a:latin typeface="Calibri"/>
              <a:ea typeface="Calibri"/>
              <a:cs typeface="Calibri"/>
              <a:sym typeface="Calibri"/>
            </a:endParaRPr>
          </a:p>
        </p:txBody>
      </p:sp>
      <p:sp>
        <p:nvSpPr>
          <p:cNvPr id="118" name="Google Shape;118;p8"/>
          <p:cNvSpPr/>
          <p:nvPr/>
        </p:nvSpPr>
        <p:spPr>
          <a:xfrm>
            <a:off x="502920" y="2697480"/>
            <a:ext cx="3749040" cy="14173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8"/>
          <p:cNvSpPr/>
          <p:nvPr/>
        </p:nvSpPr>
        <p:spPr>
          <a:xfrm>
            <a:off x="502920" y="2697480"/>
            <a:ext cx="374904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8"/>
          <p:cNvSpPr/>
          <p:nvPr/>
        </p:nvSpPr>
        <p:spPr>
          <a:xfrm>
            <a:off x="640080" y="2788920"/>
            <a:ext cx="347472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WHAT CHANGES</a:t>
            </a:r>
            <a:endParaRPr b="0" i="0" sz="750" u="none" cap="none" strike="noStrike">
              <a:solidFill>
                <a:schemeClr val="dk1"/>
              </a:solidFill>
              <a:latin typeface="Calibri"/>
              <a:ea typeface="Calibri"/>
              <a:cs typeface="Calibri"/>
              <a:sym typeface="Calibri"/>
            </a:endParaRPr>
          </a:p>
        </p:txBody>
      </p:sp>
      <p:sp>
        <p:nvSpPr>
          <p:cNvPr id="121" name="Google Shape;121;p8"/>
          <p:cNvSpPr/>
          <p:nvPr/>
        </p:nvSpPr>
        <p:spPr>
          <a:xfrm>
            <a:off x="640080" y="3044952"/>
            <a:ext cx="3474720" cy="100584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Full context window (up to 1M tokens for some models)</a:t>
            </a:r>
            <a:endParaRPr b="0" i="0" sz="950" u="none" cap="none" strike="noStrike">
              <a:solidFill>
                <a:schemeClr val="dk1"/>
              </a:solidFill>
              <a:latin typeface="Calibri"/>
              <a:ea typeface="Calibri"/>
              <a:cs typeface="Calibri"/>
              <a:sym typeface="Calibri"/>
            </a:endParaRPr>
          </a:p>
          <a:p>
            <a:pPr indent="-342900" lvl="0" marL="342900" marR="0" rtl="0" algn="l">
              <a:spcBef>
                <a:spcPts val="4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Consumes usage faster (same API rates, more tokens)</a:t>
            </a:r>
            <a:endParaRPr b="0" i="0" sz="950" u="none" cap="none" strike="noStrike">
              <a:solidFill>
                <a:schemeClr val="dk1"/>
              </a:solidFill>
              <a:latin typeface="Calibri"/>
              <a:ea typeface="Calibri"/>
              <a:cs typeface="Calibri"/>
              <a:sym typeface="Calibri"/>
            </a:endParaRPr>
          </a:p>
        </p:txBody>
      </p:sp>
      <p:sp>
        <p:nvSpPr>
          <p:cNvPr id="122" name="Google Shape;122;p8"/>
          <p:cNvSpPr/>
          <p:nvPr/>
        </p:nvSpPr>
        <p:spPr>
          <a:xfrm>
            <a:off x="4526280" y="2697480"/>
            <a:ext cx="4114800" cy="141732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8"/>
          <p:cNvSpPr/>
          <p:nvPr/>
        </p:nvSpPr>
        <p:spPr>
          <a:xfrm>
            <a:off x="4663440" y="2788920"/>
            <a:ext cx="3840480" cy="1828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750"/>
              <a:buFont typeface="Inter"/>
              <a:buNone/>
            </a:pPr>
            <a:r>
              <a:rPr b="0" i="0" lang="en-US" sz="750" u="none" cap="none" strike="noStrike">
                <a:solidFill>
                  <a:srgbClr val="FFFFFF"/>
                </a:solidFill>
                <a:latin typeface="Inter"/>
                <a:ea typeface="Inter"/>
                <a:cs typeface="Inter"/>
                <a:sym typeface="Inter"/>
              </a:rPr>
              <a:t>WHAT STAYS THE SAME</a:t>
            </a:r>
            <a:endParaRPr b="0" i="0" sz="750" u="none" cap="none" strike="noStrike">
              <a:solidFill>
                <a:schemeClr val="dk1"/>
              </a:solidFill>
              <a:latin typeface="Calibri"/>
              <a:ea typeface="Calibri"/>
              <a:cs typeface="Calibri"/>
              <a:sym typeface="Calibri"/>
            </a:endParaRPr>
          </a:p>
        </p:txBody>
      </p:sp>
      <p:sp>
        <p:nvSpPr>
          <p:cNvPr id="124" name="Google Shape;124;p8"/>
          <p:cNvSpPr/>
          <p:nvPr/>
        </p:nvSpPr>
        <p:spPr>
          <a:xfrm>
            <a:off x="4663440" y="3044952"/>
            <a:ext cx="3840480" cy="1005840"/>
          </a:xfrm>
          <a:prstGeom prst="rect">
            <a:avLst/>
          </a:prstGeom>
          <a:noFill/>
          <a:ln>
            <a:noFill/>
          </a:ln>
        </p:spPr>
        <p:txBody>
          <a:bodyPr anchorCtr="0" anchor="t" bIns="0" lIns="0" spcFirstLastPara="1" rIns="0" wrap="square" tIns="0">
            <a:noAutofit/>
          </a:bodyPr>
          <a:lstStyle/>
          <a:p>
            <a:pPr indent="-342900" lvl="0" marL="342900" marR="0" rtl="0" algn="l">
              <a:spcBef>
                <a:spcPts val="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The underlying model (Sonnet is Sonnet, Opus is Opus)</a:t>
            </a:r>
            <a:endParaRPr b="0" i="0" sz="950" u="none" cap="none" strike="noStrike">
              <a:solidFill>
                <a:schemeClr val="dk1"/>
              </a:solidFill>
              <a:latin typeface="Calibri"/>
              <a:ea typeface="Calibri"/>
              <a:cs typeface="Calibri"/>
              <a:sym typeface="Calibri"/>
            </a:endParaRPr>
          </a:p>
          <a:p>
            <a:pPr indent="-342900" lvl="0" marL="342900" marR="0" rtl="0" algn="l">
              <a:spcBef>
                <a:spcPts val="4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The way you prompt</a:t>
            </a:r>
            <a:endParaRPr b="0" i="0" sz="950" u="none" cap="none" strike="noStrike">
              <a:solidFill>
                <a:schemeClr val="dk1"/>
              </a:solidFill>
              <a:latin typeface="Calibri"/>
              <a:ea typeface="Calibri"/>
              <a:cs typeface="Calibri"/>
              <a:sym typeface="Calibri"/>
            </a:endParaRPr>
          </a:p>
          <a:p>
            <a:pPr indent="-342900" lvl="0" marL="342900" marR="0" rtl="0" algn="l">
              <a:spcBef>
                <a:spcPts val="400"/>
              </a:spcBef>
              <a:spcAft>
                <a:spcPts val="0"/>
              </a:spcAft>
              <a:buClr>
                <a:srgbClr val="A8A8A8"/>
              </a:buClr>
              <a:buSzPts val="950"/>
              <a:buFont typeface="Inter"/>
              <a:buChar char="•"/>
            </a:pPr>
            <a:r>
              <a:rPr b="0" i="0" lang="en-US" sz="950" u="none" cap="none" strike="noStrike">
                <a:solidFill>
                  <a:srgbClr val="A8A8A8"/>
                </a:solidFill>
                <a:latin typeface="Inter"/>
                <a:ea typeface="Inter"/>
                <a:cs typeface="Inter"/>
                <a:sym typeface="Inter"/>
              </a:rPr>
              <a:t>Same billing structure</a:t>
            </a:r>
            <a:endParaRPr b="0" i="0" sz="950" u="none" cap="none" strike="noStrike">
              <a:solidFill>
                <a:schemeClr val="dk1"/>
              </a:solidFill>
              <a:latin typeface="Calibri"/>
              <a:ea typeface="Calibri"/>
              <a:cs typeface="Calibri"/>
              <a:sym typeface="Calibri"/>
            </a:endParaRPr>
          </a:p>
        </p:txBody>
      </p:sp>
      <p:sp>
        <p:nvSpPr>
          <p:cNvPr id="125" name="Google Shape;125;p8"/>
          <p:cNvSpPr/>
          <p:nvPr/>
        </p:nvSpPr>
        <p:spPr>
          <a:xfrm>
            <a:off x="502920" y="4297680"/>
            <a:ext cx="8138160" cy="4572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8"/>
          <p:cNvSpPr/>
          <p:nvPr/>
        </p:nvSpPr>
        <p:spPr>
          <a:xfrm>
            <a:off x="502920" y="429768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
          <p:cNvSpPr/>
          <p:nvPr/>
        </p:nvSpPr>
        <p:spPr>
          <a:xfrm>
            <a:off x="640080" y="4325112"/>
            <a:ext cx="7863840" cy="41148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050"/>
              <a:buFont typeface="Inter"/>
              <a:buNone/>
            </a:pPr>
            <a:r>
              <a:rPr b="1" i="0" lang="en-US" sz="1050" u="none" cap="none" strike="noStrike">
                <a:solidFill>
                  <a:srgbClr val="FFFFFF"/>
                </a:solidFill>
                <a:latin typeface="Inter"/>
                <a:ea typeface="Inter"/>
                <a:cs typeface="Inter"/>
                <a:sym typeface="Inter"/>
              </a:rPr>
              <a:t>Max Mode is a capacity setting, not a quality setting. Turn it on when the job needs more context or depth. Turn it off when it doesn't.</a:t>
            </a:r>
            <a:endParaRPr b="0" i="0" sz="105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32" name="Shape 132"/>
        <p:cNvGrpSpPr/>
        <p:nvPr/>
      </p:nvGrpSpPr>
      <p:grpSpPr>
        <a:xfrm>
          <a:off x="0" y="0"/>
          <a:ext cx="0" cy="0"/>
          <a:chOff x="0" y="0"/>
          <a:chExt cx="0" cy="0"/>
        </a:xfrm>
      </p:grpSpPr>
      <p:sp>
        <p:nvSpPr>
          <p:cNvPr id="133" name="Google Shape;133;p9"/>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`8</a:t>
            </a:r>
            <a:endParaRPr b="0" i="0" sz="700" u="none" cap="none" strike="noStrike">
              <a:solidFill>
                <a:schemeClr val="dk1"/>
              </a:solidFill>
              <a:latin typeface="Calibri"/>
              <a:ea typeface="Calibri"/>
              <a:cs typeface="Calibri"/>
              <a:sym typeface="Calibri"/>
            </a:endParaRPr>
          </a:p>
        </p:txBody>
      </p:sp>
      <p:sp>
        <p:nvSpPr>
          <p:cNvPr id="134" name="Google Shape;134;p9"/>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MAX MODE</a:t>
            </a:r>
            <a:endParaRPr b="0" i="0" sz="750" u="none" cap="none" strike="noStrike">
              <a:solidFill>
                <a:schemeClr val="dk1"/>
              </a:solidFill>
              <a:latin typeface="Calibri"/>
              <a:ea typeface="Calibri"/>
              <a:cs typeface="Calibri"/>
              <a:sym typeface="Calibri"/>
            </a:endParaRPr>
          </a:p>
        </p:txBody>
      </p:sp>
      <p:sp>
        <p:nvSpPr>
          <p:cNvPr id="135" name="Google Shape;135;p9"/>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When to turn Max Mode on</a:t>
            </a:r>
            <a:endParaRPr b="0" i="0" sz="3200" u="none" cap="none" strike="noStrike">
              <a:solidFill>
                <a:schemeClr val="dk1"/>
              </a:solidFill>
              <a:latin typeface="Calibri"/>
              <a:ea typeface="Calibri"/>
              <a:cs typeface="Calibri"/>
              <a:sym typeface="Calibri"/>
            </a:endParaRPr>
          </a:p>
        </p:txBody>
      </p:sp>
      <p:cxnSp>
        <p:nvCxnSpPr>
          <p:cNvPr id="136" name="Google Shape;136;p9"/>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graphicFrame>
        <p:nvGraphicFramePr>
          <p:cNvPr id="137" name="Google Shape;137;p9"/>
          <p:cNvGraphicFramePr/>
          <p:nvPr/>
        </p:nvGraphicFramePr>
        <p:xfrm>
          <a:off x="502920" y="1280160"/>
          <a:ext cx="3000000" cy="3000000"/>
        </p:xfrm>
        <a:graphic>
          <a:graphicData uri="http://schemas.openxmlformats.org/drawingml/2006/table">
            <a:tbl>
              <a:tblPr>
                <a:noFill/>
                <a:tableStyleId>{88A9949B-6D97-44BA-A19B-958FEE83FA9E}</a:tableStyleId>
              </a:tblPr>
              <a:tblGrid>
                <a:gridCol w="5943600"/>
                <a:gridCol w="2194550"/>
              </a:tblGrid>
              <a:tr h="139700">
                <a:tc>
                  <a:txBody>
                    <a:bodyPr/>
                    <a:lstStyle/>
                    <a:p>
                      <a:pPr indent="0" lvl="0" marL="0" marR="0" rtl="0" algn="l">
                        <a:spcBef>
                          <a:spcPts val="0"/>
                        </a:spcBef>
                        <a:spcAft>
                          <a:spcPts val="0"/>
                        </a:spcAft>
                        <a:buClr>
                          <a:srgbClr val="FFFFFF"/>
                        </a:buClr>
                        <a:buSzPts val="1100"/>
                        <a:buFont typeface="Inter"/>
                        <a:buNone/>
                      </a:pPr>
                      <a:r>
                        <a:rPr b="1" lang="en-US" sz="1100" u="none" cap="none" strike="noStrike">
                          <a:solidFill>
                            <a:srgbClr val="FFFFFF"/>
                          </a:solidFill>
                          <a:latin typeface="Inter"/>
                          <a:ea typeface="Inter"/>
                          <a:cs typeface="Inter"/>
                          <a:sym typeface="Inter"/>
                        </a:rPr>
                        <a:t>Situation</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c>
                  <a:txBody>
                    <a:bodyPr/>
                    <a:lstStyle/>
                    <a:p>
                      <a:pPr indent="0" lvl="0" marL="0" marR="0" rtl="0" algn="l">
                        <a:spcBef>
                          <a:spcPts val="0"/>
                        </a:spcBef>
                        <a:spcAft>
                          <a:spcPts val="0"/>
                        </a:spcAft>
                        <a:buClr>
                          <a:srgbClr val="FFFFFF"/>
                        </a:buClr>
                        <a:buSzPts val="1100"/>
                        <a:buFont typeface="Inter"/>
                        <a:buNone/>
                      </a:pPr>
                      <a:r>
                        <a:rPr b="1" lang="en-US" sz="1100" u="none" cap="none" strike="noStrike">
                          <a:solidFill>
                            <a:srgbClr val="FFFFFF"/>
                          </a:solidFill>
                          <a:latin typeface="Inter"/>
                          <a:ea typeface="Inter"/>
                          <a:cs typeface="Inter"/>
                          <a:sym typeface="Inter"/>
                        </a:rPr>
                        <a:t>Max Mode?</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A1A1A"/>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Single-file edit</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1100"/>
                        <a:buFont typeface="Inter"/>
                        <a:buNone/>
                      </a:pPr>
                      <a:r>
                        <a:rPr lang="en-US" sz="1100" u="none" cap="none" strike="noStrike">
                          <a:solidFill>
                            <a:srgbClr val="A8A8A8"/>
                          </a:solidFill>
                          <a:latin typeface="Inter"/>
                          <a:ea typeface="Inter"/>
                          <a:cs typeface="Inter"/>
                          <a:sym typeface="Inter"/>
                        </a:rPr>
                        <a:t>No</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Standard feature across fewer than 10 files</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A8A8A8"/>
                        </a:buClr>
                        <a:buSzPts val="1100"/>
                        <a:buFont typeface="Inter"/>
                        <a:buNone/>
                      </a:pPr>
                      <a:r>
                        <a:rPr lang="en-US" sz="1100" u="none" cap="none" strike="noStrike">
                          <a:solidFill>
                            <a:srgbClr val="A8A8A8"/>
                          </a:solidFill>
                          <a:latin typeface="Inter"/>
                          <a:ea typeface="Inter"/>
                          <a:cs typeface="Inter"/>
                          <a:sym typeface="Inter"/>
                        </a:rPr>
                        <a:t>No</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Complex refactor across more than 20 files</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E8339A"/>
                        </a:buClr>
                        <a:buSzPts val="1100"/>
                        <a:buFont typeface="Inter"/>
                        <a:buNone/>
                      </a:pPr>
                      <a:r>
                        <a:rPr b="1" lang="en-US" sz="1100" u="none" cap="none" strike="noStrike">
                          <a:solidFill>
                            <a:srgbClr val="E8339A"/>
                          </a:solidFill>
                          <a:latin typeface="Inter"/>
                          <a:ea typeface="Inter"/>
                          <a:cs typeface="Inter"/>
                          <a:sym typeface="Inter"/>
                        </a:rPr>
                        <a:t>Yes</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Architectural design or security audit</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E8339A"/>
                        </a:buClr>
                        <a:buSzPts val="1100"/>
                        <a:buFont typeface="Inter"/>
                        <a:buNone/>
                      </a:pPr>
                      <a:r>
                        <a:rPr b="1" lang="en-US" sz="1100" u="none" cap="none" strike="noStrike">
                          <a:solidFill>
                            <a:srgbClr val="E8339A"/>
                          </a:solidFill>
                          <a:latin typeface="Inter"/>
                          <a:ea typeface="Inter"/>
                          <a:cs typeface="Inter"/>
                          <a:sym typeface="Inter"/>
                        </a:rPr>
                        <a:t>Yes</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Searching a large monorepo for a pattern</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E8339A"/>
                        </a:buClr>
                        <a:buSzPts val="1100"/>
                        <a:buFont typeface="Inter"/>
                        <a:buNone/>
                      </a:pPr>
                      <a:r>
                        <a:rPr b="1" lang="en-US" sz="1100" u="none" cap="none" strike="noStrike">
                          <a:solidFill>
                            <a:srgbClr val="E8339A"/>
                          </a:solidFill>
                          <a:latin typeface="Inter"/>
                          <a:ea typeface="Inter"/>
                          <a:cs typeface="Inter"/>
                          <a:sym typeface="Inter"/>
                        </a:rPr>
                        <a:t>Yes</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r h="139700">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Reviewing an entire module</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c>
                  <a:txBody>
                    <a:bodyPr/>
                    <a:lstStyle/>
                    <a:p>
                      <a:pPr indent="0" lvl="0" marL="0" marR="0" rtl="0" algn="l">
                        <a:spcBef>
                          <a:spcPts val="0"/>
                        </a:spcBef>
                        <a:spcAft>
                          <a:spcPts val="0"/>
                        </a:spcAft>
                        <a:buClr>
                          <a:srgbClr val="FFFFFF"/>
                        </a:buClr>
                        <a:buSzPts val="1100"/>
                        <a:buFont typeface="Inter"/>
                        <a:buNone/>
                      </a:pPr>
                      <a:r>
                        <a:rPr lang="en-US" sz="1100" u="none" cap="none" strike="noStrike">
                          <a:solidFill>
                            <a:srgbClr val="FFFFFF"/>
                          </a:solidFill>
                          <a:latin typeface="Inter"/>
                          <a:ea typeface="Inter"/>
                          <a:cs typeface="Inter"/>
                          <a:sym typeface="Inter"/>
                        </a:rPr>
                        <a:t>Probably</a:t>
                      </a:r>
                      <a:endParaRPr sz="1100" u="none" cap="none" strike="noStrike">
                        <a:latin typeface="Inter"/>
                        <a:ea typeface="Inter"/>
                        <a:cs typeface="Inter"/>
                        <a:sym typeface="Inter"/>
                      </a:endParaRPr>
                    </a:p>
                  </a:txBody>
                  <a:tcPr marT="50800" marB="50800" marR="101600" marL="101600" anchor="ctr">
                    <a:lnL cap="flat" cmpd="sng" w="9525">
                      <a:solidFill>
                        <a:srgbClr val="2A2A2A"/>
                      </a:solidFill>
                      <a:prstDash val="solid"/>
                      <a:round/>
                      <a:headEnd len="sm" w="sm" type="none"/>
                      <a:tailEnd len="sm" w="sm" type="none"/>
                    </a:lnL>
                    <a:lnR cap="flat" cmpd="sng" w="9525">
                      <a:solidFill>
                        <a:srgbClr val="2A2A2A"/>
                      </a:solidFill>
                      <a:prstDash val="solid"/>
                      <a:round/>
                      <a:headEnd len="sm" w="sm" type="none"/>
                      <a:tailEnd len="sm" w="sm" type="none"/>
                    </a:lnR>
                    <a:lnT cap="flat" cmpd="sng" w="9525">
                      <a:solidFill>
                        <a:srgbClr val="2A2A2A"/>
                      </a:solidFill>
                      <a:prstDash val="solid"/>
                      <a:round/>
                      <a:headEnd len="sm" w="sm" type="none"/>
                      <a:tailEnd len="sm" w="sm" type="none"/>
                    </a:lnT>
                    <a:lnB cap="flat" cmpd="sng" w="9525">
                      <a:solidFill>
                        <a:srgbClr val="2A2A2A"/>
                      </a:solidFill>
                      <a:prstDash val="solid"/>
                      <a:round/>
                      <a:headEnd len="sm" w="sm" type="none"/>
                      <a:tailEnd len="sm" w="sm" type="none"/>
                    </a:lnB>
                    <a:solidFill>
                      <a:srgbClr val="141414"/>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42" name="Shape 142"/>
        <p:cNvGrpSpPr/>
        <p:nvPr/>
      </p:nvGrpSpPr>
      <p:grpSpPr>
        <a:xfrm>
          <a:off x="0" y="0"/>
          <a:ext cx="0" cy="0"/>
          <a:chOff x="0" y="0"/>
          <a:chExt cx="0" cy="0"/>
        </a:xfrm>
      </p:grpSpPr>
      <p:sp>
        <p:nvSpPr>
          <p:cNvPr id="143" name="Google Shape;143;p10"/>
          <p:cNvSpPr/>
          <p:nvPr/>
        </p:nvSpPr>
        <p:spPr>
          <a:xfrm>
            <a:off x="8229600" y="4800600"/>
            <a:ext cx="502920" cy="22860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555555"/>
              </a:buClr>
              <a:buSzPts val="700"/>
              <a:buFont typeface="Inter"/>
              <a:buNone/>
            </a:pPr>
            <a:r>
              <a:rPr lang="en-US" sz="700">
                <a:solidFill>
                  <a:srgbClr val="555555"/>
                </a:solidFill>
                <a:latin typeface="Inter"/>
                <a:ea typeface="Inter"/>
                <a:cs typeface="Inter"/>
                <a:sym typeface="Inter"/>
              </a:rPr>
              <a:t>9</a:t>
            </a:r>
            <a:endParaRPr b="0" i="0" sz="700" u="none" cap="none" strike="noStrike">
              <a:solidFill>
                <a:schemeClr val="dk1"/>
              </a:solidFill>
              <a:latin typeface="Calibri"/>
              <a:ea typeface="Calibri"/>
              <a:cs typeface="Calibri"/>
              <a:sym typeface="Calibri"/>
            </a:endParaRPr>
          </a:p>
        </p:txBody>
      </p:sp>
      <p:sp>
        <p:nvSpPr>
          <p:cNvPr id="144" name="Google Shape;144;p10"/>
          <p:cNvSpPr/>
          <p:nvPr/>
        </p:nvSpPr>
        <p:spPr>
          <a:xfrm>
            <a:off x="502920" y="320040"/>
            <a:ext cx="813816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750"/>
              <a:buFont typeface="Inter"/>
              <a:buNone/>
            </a:pPr>
            <a:r>
              <a:rPr b="0" i="0" lang="en-US" sz="750" u="none" cap="none" strike="noStrike">
                <a:solidFill>
                  <a:srgbClr val="E8339A"/>
                </a:solidFill>
                <a:latin typeface="Inter"/>
                <a:ea typeface="Inter"/>
                <a:cs typeface="Inter"/>
                <a:sym typeface="Inter"/>
              </a:rPr>
              <a:t>MAX MODE</a:t>
            </a:r>
            <a:endParaRPr b="0" i="0" sz="750" u="none" cap="none" strike="noStrike">
              <a:solidFill>
                <a:schemeClr val="dk1"/>
              </a:solidFill>
              <a:latin typeface="Calibri"/>
              <a:ea typeface="Calibri"/>
              <a:cs typeface="Calibri"/>
              <a:sym typeface="Calibri"/>
            </a:endParaRPr>
          </a:p>
        </p:txBody>
      </p:sp>
      <p:sp>
        <p:nvSpPr>
          <p:cNvPr id="145" name="Google Shape;145;p10"/>
          <p:cNvSpPr/>
          <p:nvPr/>
        </p:nvSpPr>
        <p:spPr>
          <a:xfrm>
            <a:off x="502920" y="548640"/>
            <a:ext cx="8138160" cy="502920"/>
          </a:xfrm>
          <a:prstGeom prst="rect">
            <a:avLst/>
          </a:prstGeom>
          <a:noFill/>
          <a:ln>
            <a:noFill/>
          </a:ln>
        </p:spPr>
        <p:txBody>
          <a:bodyPr anchorCtr="0" anchor="t" bIns="0" lIns="0" spcFirstLastPara="1" rIns="0" wrap="square" tIns="0">
            <a:noAutofit/>
          </a:bodyPr>
          <a:lstStyle/>
          <a:p>
            <a:pPr indent="0" lvl="0" marL="0" marR="0" rtl="0" algn="l">
              <a:lnSpc>
                <a:spcPct val="115000"/>
              </a:lnSpc>
              <a:spcBef>
                <a:spcPts val="0"/>
              </a:spcBef>
              <a:spcAft>
                <a:spcPts val="0"/>
              </a:spcAft>
              <a:buClr>
                <a:srgbClr val="FFFFFF"/>
              </a:buClr>
              <a:buSzPts val="3200"/>
              <a:buFont typeface="Inter"/>
              <a:buNone/>
            </a:pPr>
            <a:r>
              <a:rPr b="0" i="0" lang="en-US" sz="3200" u="none" cap="none" strike="noStrike">
                <a:solidFill>
                  <a:srgbClr val="FFFFFF"/>
                </a:solidFill>
                <a:latin typeface="Inter"/>
                <a:ea typeface="Inter"/>
                <a:cs typeface="Inter"/>
                <a:sym typeface="Inter"/>
              </a:rPr>
              <a:t>What Max Mode costs</a:t>
            </a:r>
            <a:endParaRPr b="0" i="0" sz="3200" u="none" cap="none" strike="noStrike">
              <a:solidFill>
                <a:schemeClr val="dk1"/>
              </a:solidFill>
              <a:latin typeface="Calibri"/>
              <a:ea typeface="Calibri"/>
              <a:cs typeface="Calibri"/>
              <a:sym typeface="Calibri"/>
            </a:endParaRPr>
          </a:p>
        </p:txBody>
      </p:sp>
      <p:cxnSp>
        <p:nvCxnSpPr>
          <p:cNvPr id="146" name="Google Shape;146;p10"/>
          <p:cNvCxnSpPr/>
          <p:nvPr/>
        </p:nvCxnSpPr>
        <p:spPr>
          <a:xfrm>
            <a:off x="502920" y="1170432"/>
            <a:ext cx="8138160" cy="0"/>
          </a:xfrm>
          <a:prstGeom prst="straightConnector1">
            <a:avLst/>
          </a:prstGeom>
          <a:noFill/>
          <a:ln cap="flat" cmpd="sng" w="12700">
            <a:solidFill>
              <a:srgbClr val="E8339A"/>
            </a:solidFill>
            <a:prstDash val="solid"/>
            <a:round/>
            <a:headEnd len="sm" w="sm" type="none"/>
            <a:tailEnd len="sm" w="sm" type="none"/>
          </a:ln>
        </p:spPr>
      </p:cxnSp>
      <p:sp>
        <p:nvSpPr>
          <p:cNvPr id="147" name="Google Shape;147;p10"/>
          <p:cNvSpPr/>
          <p:nvPr/>
        </p:nvSpPr>
        <p:spPr>
          <a:xfrm>
            <a:off x="502925" y="1280145"/>
            <a:ext cx="8138100" cy="705900"/>
          </a:xfrm>
          <a:prstGeom prst="rect">
            <a:avLst/>
          </a:prstGeom>
          <a:noFill/>
          <a:ln>
            <a:noFill/>
          </a:ln>
        </p:spPr>
        <p:txBody>
          <a:bodyPr anchorCtr="0" anchor="ctr" bIns="0" lIns="0" spcFirstLastPara="1" rIns="0" wrap="square" tIns="0">
            <a:noAutofit/>
          </a:bodyPr>
          <a:lstStyle/>
          <a:p>
            <a:pPr indent="0" lvl="0" marL="0" marR="0" rtl="0" algn="l">
              <a:lnSpc>
                <a:spcPct val="130000"/>
              </a:lnSpc>
              <a:spcBef>
                <a:spcPts val="0"/>
              </a:spcBef>
              <a:spcAft>
                <a:spcPts val="0"/>
              </a:spcAft>
              <a:buClr>
                <a:srgbClr val="FFFFFF"/>
              </a:buClr>
              <a:buSzPts val="2000"/>
              <a:buFont typeface="Inter"/>
              <a:buNone/>
            </a:pPr>
            <a:r>
              <a:rPr b="0" i="0" lang="en-US" sz="2000" u="none" cap="none" strike="noStrike">
                <a:solidFill>
                  <a:srgbClr val="FFFFFF"/>
                </a:solidFill>
                <a:latin typeface="Inter"/>
                <a:ea typeface="Inter"/>
                <a:cs typeface="Inter"/>
                <a:sym typeface="Inter"/>
              </a:rPr>
              <a:t>On Enterprise, Max Mode adds no upcharge. You just consume more tokens.</a:t>
            </a:r>
            <a:endParaRPr b="0" i="0" sz="2000" u="none" cap="none" strike="noStrike">
              <a:solidFill>
                <a:schemeClr val="dk1"/>
              </a:solidFill>
              <a:latin typeface="Calibri"/>
              <a:ea typeface="Calibri"/>
              <a:cs typeface="Calibri"/>
              <a:sym typeface="Calibri"/>
            </a:endParaRPr>
          </a:p>
        </p:txBody>
      </p:sp>
      <p:grpSp>
        <p:nvGrpSpPr>
          <p:cNvPr id="148" name="Google Shape;148;p10"/>
          <p:cNvGrpSpPr/>
          <p:nvPr/>
        </p:nvGrpSpPr>
        <p:grpSpPr>
          <a:xfrm>
            <a:off x="526220" y="2448505"/>
            <a:ext cx="8138160" cy="2011800"/>
            <a:chOff x="502920" y="2011680"/>
            <a:chExt cx="8138160" cy="2011800"/>
          </a:xfrm>
        </p:grpSpPr>
        <p:grpSp>
          <p:nvGrpSpPr>
            <p:cNvPr id="149" name="Google Shape;149;p10"/>
            <p:cNvGrpSpPr/>
            <p:nvPr/>
          </p:nvGrpSpPr>
          <p:grpSpPr>
            <a:xfrm>
              <a:off x="502920" y="2011680"/>
              <a:ext cx="8138160" cy="2011800"/>
              <a:chOff x="502920" y="2011680"/>
              <a:chExt cx="8138160" cy="2011800"/>
            </a:xfrm>
          </p:grpSpPr>
          <p:sp>
            <p:nvSpPr>
              <p:cNvPr id="150" name="Google Shape;150;p10"/>
              <p:cNvSpPr/>
              <p:nvPr/>
            </p:nvSpPr>
            <p:spPr>
              <a:xfrm>
                <a:off x="502920" y="2011680"/>
                <a:ext cx="8138100" cy="2011800"/>
              </a:xfrm>
              <a:prstGeom prst="rect">
                <a:avLst/>
              </a:prstGeom>
              <a:solidFill>
                <a:srgbClr val="14141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0"/>
              <p:cNvSpPr/>
              <p:nvPr/>
            </p:nvSpPr>
            <p:spPr>
              <a:xfrm>
                <a:off x="502920" y="2011680"/>
                <a:ext cx="8138160" cy="27432"/>
              </a:xfrm>
              <a:prstGeom prst="rect">
                <a:avLst/>
              </a:prstGeom>
              <a:solidFill>
                <a:srgbClr val="E8339A"/>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2" name="Google Shape;152;p10"/>
            <p:cNvSpPr/>
            <p:nvPr/>
          </p:nvSpPr>
          <p:spPr>
            <a:xfrm>
              <a:off x="685800" y="2121408"/>
              <a:ext cx="7772400" cy="201168"/>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8339A"/>
                </a:buClr>
                <a:buSzPts val="800"/>
                <a:buFont typeface="Inter"/>
                <a:buNone/>
              </a:pPr>
              <a:r>
                <a:rPr b="0" i="0" lang="en-US" sz="800" u="none" cap="none" strike="noStrike">
                  <a:solidFill>
                    <a:srgbClr val="E8339A"/>
                  </a:solidFill>
                  <a:latin typeface="Inter"/>
                  <a:ea typeface="Inter"/>
                  <a:cs typeface="Inter"/>
                  <a:sym typeface="Inter"/>
                </a:rPr>
                <a:t>ENTERPRISE MAX MODE ECONOMICS</a:t>
              </a:r>
              <a:endParaRPr b="0" i="0" sz="800" u="none" cap="none" strike="noStrike">
                <a:solidFill>
                  <a:schemeClr val="dk1"/>
                </a:solidFill>
                <a:latin typeface="Calibri"/>
                <a:ea typeface="Calibri"/>
                <a:cs typeface="Calibri"/>
                <a:sym typeface="Calibri"/>
              </a:endParaRPr>
            </a:p>
          </p:txBody>
        </p:sp>
        <p:sp>
          <p:nvSpPr>
            <p:cNvPr id="153" name="Google Shape;153;p10"/>
            <p:cNvSpPr/>
            <p:nvPr/>
          </p:nvSpPr>
          <p:spPr>
            <a:xfrm>
              <a:off x="685800" y="2395728"/>
              <a:ext cx="7772400" cy="1554480"/>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Max Mode itself is free to enable on Enterprise. No surcharge, no multiplier. The Cursor Token Fee ($0.25/1M tokens on non-Auto requests) applies whether Max Mode is on or off, so it's not a Max Mode cost either.</a:t>
              </a:r>
              <a:endParaRPr b="0" i="0" sz="11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Clr>
                  <a:schemeClr val="dk1"/>
                </a:buClr>
                <a:buSzPts val="1100"/>
                <a:buFont typeface="Calibri"/>
                <a:buNone/>
              </a:pPr>
              <a:r>
                <a:t/>
              </a:r>
              <a:endParaRPr b="0" i="0" sz="1100" u="none" cap="none" strike="noStrike">
                <a:solidFill>
                  <a:schemeClr val="dk1"/>
                </a:solidFill>
                <a:latin typeface="Calibri"/>
                <a:ea typeface="Calibri"/>
                <a:cs typeface="Calibri"/>
                <a:sym typeface="Calibri"/>
              </a:endParaRPr>
            </a:p>
            <a:p>
              <a:pPr indent="0" lvl="0" marL="0" marR="0" rtl="0" algn="l">
                <a:lnSpc>
                  <a:spcPct val="150000"/>
                </a:lnSpc>
                <a:spcBef>
                  <a:spcPts val="0"/>
                </a:spcBef>
                <a:spcAft>
                  <a:spcPts val="0"/>
                </a:spcAft>
                <a:buClr>
                  <a:srgbClr val="A8A8A8"/>
                </a:buClr>
                <a:buSzPts val="1100"/>
                <a:buFont typeface="Inter"/>
                <a:buNone/>
              </a:pPr>
              <a:r>
                <a:rPr b="0" i="0" lang="en-US" sz="1100" u="none" cap="none" strike="noStrike">
                  <a:solidFill>
                    <a:srgbClr val="A8A8A8"/>
                  </a:solidFill>
                  <a:latin typeface="Inter"/>
                  <a:ea typeface="Inter"/>
                  <a:cs typeface="Inter"/>
                  <a:sym typeface="Inter"/>
                </a:rPr>
                <a:t>The only actual cost change from flipping Max Mode on: you can now use more of the model's context window in a single request, which means more tokens billed at the standard API rate. The per-token rate itself doesn't move.</a:t>
              </a:r>
              <a:endParaRPr b="0" i="0" sz="1100" u="none" cap="none" strike="noStrike">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2026-04-21T13:30:30Z</dcterms:created>
  <dc:creator>Dave</dc:creator>
</cp:coreProperties>
</file>