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y="5143500" cx="9144000"/>
  <p:notesSz cx="5143500" cy="9144000"/>
  <p:embeddedFontLst>
    <p:embeddedFont>
      <p:font typeface="Inter"/>
      <p:regular r:id="rId23"/>
      <p:bold r:id="rId24"/>
      <p:italic r:id="rId25"/>
      <p:boldItalic r:id="rId26"/>
    </p:embeddedFont>
    <p:embeddedFont>
      <p:font typeface="Roboto Mono"/>
      <p:regular r:id="rId27"/>
      <p:bold r:id="rId28"/>
      <p:italic r:id="rId29"/>
      <p:boldItalic r:id="rId3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31" roundtripDataSignature="AMtx7mhr3zeqIoFv1unR19IAM1Qn3Qnow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font" Target="fonts/Inter-bold.fntdata"/><Relationship Id="rId23" Type="http://schemas.openxmlformats.org/officeDocument/2006/relationships/font" Target="fonts/Inter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Inter-boldItalic.fntdata"/><Relationship Id="rId25" Type="http://schemas.openxmlformats.org/officeDocument/2006/relationships/font" Target="fonts/Inter-italic.fntdata"/><Relationship Id="rId28" Type="http://schemas.openxmlformats.org/officeDocument/2006/relationships/font" Target="fonts/RobotoMono-bold.fntdata"/><Relationship Id="rId27" Type="http://schemas.openxmlformats.org/officeDocument/2006/relationships/font" Target="fonts/RobotoMono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font" Target="fonts/RobotoMono-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customschemas.google.com/relationships/presentationmetadata" Target="metadata"/><Relationship Id="rId30" Type="http://schemas.openxmlformats.org/officeDocument/2006/relationships/font" Target="fonts/RobotoMono-bold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" name="Google Shape;1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3" name="Google Shape;233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3" name="Google Shape;263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3" name="Google Shape;283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6" name="Google Shape;306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8" name="Google Shape;328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2" name="Google Shape;372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3" name="Google Shape;403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34" name="Google Shape;434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5" name="Google Shape;435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9" name="Google Shape;459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0" name="Google Shape;460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" name="Google Shape;2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" name="Google Shape;38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Chat waterfall — 'Has anyone run into the @Docs issue in Cursor 3? Yes or no — go.'</a:t>
            </a:r>
            <a:endParaRPr/>
          </a:p>
        </p:txBody>
      </p:sp>
      <p:sp>
        <p:nvSpPr>
          <p:cNvPr id="69" name="Google Shape;69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Chat waterfall — 'Has anyone indexed internal docs in Cursor? Yes or no — go.'</a:t>
            </a:r>
            <a:endParaRPr/>
          </a:p>
        </p:txBody>
      </p:sp>
      <p:sp>
        <p:nvSpPr>
          <p:cNvPr id="96" name="Google Shape;96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Show the over-tagged panel first. Chat waterfall: 'What's wrong with this prompt? Type it — go.' Then reveal the better version and the explanation.</a:t>
            </a:r>
            <a:endParaRPr/>
          </a:p>
        </p:txBody>
      </p:sp>
      <p:sp>
        <p:nvSpPr>
          <p:cNvPr id="124" name="Google Shape;124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6" name="Google Shape;176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0" name="Google Shape;200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buNone/>
              <a:defRPr sz="1300">
                <a:solidFill>
                  <a:schemeClr val="tx1"/>
                </a:solidFill>
              </a:defRPr>
            </a:lvl1pPr>
            <a:lvl2pPr lvl="1" algn="r">
              <a:buNone/>
              <a:defRPr sz="1300">
                <a:solidFill>
                  <a:schemeClr val="tx1"/>
                </a:solidFill>
              </a:defRPr>
            </a:lvl2pPr>
            <a:lvl3pPr lvl="2" algn="r">
              <a:buNone/>
              <a:defRPr sz="1300">
                <a:solidFill>
                  <a:schemeClr val="tx1"/>
                </a:solidFill>
              </a:defRPr>
            </a:lvl3pPr>
            <a:lvl4pPr lvl="3" algn="r">
              <a:buNone/>
              <a:defRPr sz="1300">
                <a:solidFill>
                  <a:schemeClr val="tx1"/>
                </a:solidFill>
              </a:defRPr>
            </a:lvl4pPr>
            <a:lvl5pPr lvl="4" algn="r">
              <a:buNone/>
              <a:defRPr sz="1300">
                <a:solidFill>
                  <a:schemeClr val="tx1"/>
                </a:solidFill>
              </a:defRPr>
            </a:lvl5pPr>
            <a:lvl6pPr lvl="5" algn="r">
              <a:buNone/>
              <a:defRPr sz="1300">
                <a:solidFill>
                  <a:schemeClr val="tx1"/>
                </a:solidFill>
              </a:defRPr>
            </a:lvl6pPr>
            <a:lvl7pPr lvl="6" algn="r">
              <a:buNone/>
              <a:defRPr sz="1300">
                <a:solidFill>
                  <a:schemeClr val="tx1"/>
                </a:solidFill>
              </a:defRPr>
            </a:lvl7pPr>
            <a:lvl8pPr lvl="7" algn="r">
              <a:buNone/>
              <a:defRPr sz="1300">
                <a:solidFill>
                  <a:schemeClr val="tx1"/>
                </a:solidFill>
              </a:defRPr>
            </a:lvl8pPr>
            <a:lvl9pPr lvl="8" algn="r">
              <a:buNone/>
              <a:defRPr sz="1300">
                <a:solidFill>
                  <a:schemeClr val="tx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5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/>
          <p:nvPr/>
        </p:nvSpPr>
        <p:spPr>
          <a:xfrm>
            <a:off x="502920" y="502920"/>
            <a:ext cx="201168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8000"/>
              <a:buFont typeface="Inter"/>
              <a:buNone/>
            </a:pPr>
            <a:r>
              <a:rPr b="0" i="0" lang="en-US" sz="8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01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502920" y="1737360"/>
            <a:ext cx="813816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SECTION 01  ·  WEEK 2 · DAY 1  ·  MONDAY 20 APRIL 2026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502920" y="2057400"/>
            <a:ext cx="81381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Inter"/>
              <a:buNone/>
            </a:pPr>
            <a:r>
              <a:rPr b="0" i="0" lang="en-US" sz="5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Context management</a:t>
            </a:r>
            <a:endParaRPr b="0" i="0" sz="5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502920" y="2834640"/>
            <a:ext cx="81381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5200"/>
              <a:buFont typeface="Inter"/>
              <a:buNone/>
            </a:pPr>
            <a:r>
              <a:rPr b="0" i="0" lang="en-US" sz="52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&amp;  prompt craft</a:t>
            </a:r>
            <a:endParaRPr b="0" i="0" sz="5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"/>
          <p:cNvSpPr/>
          <p:nvPr/>
        </p:nvSpPr>
        <p:spPr>
          <a:xfrm>
            <a:off x="502920" y="4796028"/>
            <a:ext cx="1828800" cy="20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i="0" lang="en-US" sz="700" u="none" cap="none" strike="noStrike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01 / </a:t>
            </a:r>
            <a:r>
              <a:rPr b="1" lang="en-US" sz="7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18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"/>
          <p:cNvSpPr/>
          <p:nvPr/>
        </p:nvSpPr>
        <p:spPr>
          <a:xfrm>
            <a:off x="4983480" y="4796028"/>
            <a:ext cx="3657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i="0" lang="en-US" sz="700" u="none" cap="none" strike="noStrike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CONTEXT &amp; PROMPT CRAFT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2"/>
          <p:cNvSpPr/>
          <p:nvPr/>
        </p:nvSpPr>
        <p:spPr>
          <a:xfrm>
            <a:off x="502920" y="365760"/>
            <a:ext cx="813816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FRAMEWORK · 01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2"/>
          <p:cNvSpPr/>
          <p:nvPr/>
        </p:nvSpPr>
        <p:spPr>
          <a:xfrm>
            <a:off x="502920" y="603504"/>
            <a:ext cx="8138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Inter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CICE</a:t>
            </a:r>
            <a:r>
              <a:rPr lang="en-US" sz="28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:</a:t>
            </a:r>
            <a:r>
              <a:rPr b="0" i="0" lang="en-US" sz="2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 the default pattern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8" name="Google Shape;238;p12"/>
          <p:cNvCxnSpPr/>
          <p:nvPr/>
        </p:nvCxnSpPr>
        <p:spPr>
          <a:xfrm>
            <a:off x="502920" y="1316736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9" name="Google Shape;239;p12"/>
          <p:cNvSpPr/>
          <p:nvPr/>
        </p:nvSpPr>
        <p:spPr>
          <a:xfrm>
            <a:off x="502920" y="1499616"/>
            <a:ext cx="3931920" cy="2148840"/>
          </a:xfrm>
          <a:prstGeom prst="rect">
            <a:avLst/>
          </a:prstGeom>
          <a:solidFill>
            <a:srgbClr val="0B0B0B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2"/>
          <p:cNvSpPr/>
          <p:nvPr/>
        </p:nvSpPr>
        <p:spPr>
          <a:xfrm>
            <a:off x="502920" y="1499616"/>
            <a:ext cx="3931920" cy="27432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2"/>
          <p:cNvSpPr/>
          <p:nvPr/>
        </p:nvSpPr>
        <p:spPr>
          <a:xfrm>
            <a:off x="667512" y="1618488"/>
            <a:ext cx="3602700" cy="191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50"/>
              <a:buFont typeface="Inter"/>
              <a:buNone/>
            </a:pPr>
            <a:r>
              <a:rPr b="1" i="0" lang="en-US" sz="10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Context</a:t>
            </a:r>
            <a:br>
              <a:rPr b="1" lang="en-US" sz="1050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</a:br>
            <a:r>
              <a:rPr b="0" i="0" lang="en-US" sz="950" u="none" cap="none" strike="noStrike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I'm working on the checkout flow in</a:t>
            </a:r>
            <a:r>
              <a:rPr lang="en-US" sz="950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b="0" i="0" lang="en-US" sz="950" u="none" cap="none" strike="noStrike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@checkoutController.ts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50"/>
              <a:buFont typeface="Inter"/>
              <a:buNone/>
            </a:pPr>
            <a:r>
              <a:rPr b="1" i="0" lang="en-US" sz="10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Intent</a:t>
            </a:r>
            <a:br>
              <a:rPr b="1" lang="en-US" sz="1050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</a:br>
            <a:r>
              <a:rPr b="0" i="0" lang="en-US" sz="950" u="none" cap="none" strike="noStrike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Add error handling for API failures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50"/>
              <a:buFont typeface="Inter"/>
              <a:buNone/>
            </a:pPr>
            <a:r>
              <a:rPr b="1" i="0" lang="en-US" sz="10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Constraints</a:t>
            </a:r>
            <a:br>
              <a:rPr lang="en-US" sz="105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</a:br>
            <a:r>
              <a:rPr b="0" i="0" lang="en-US" sz="950" u="none" cap="none" strike="noStrike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Don't modify the happy path</a:t>
            </a:r>
            <a:r>
              <a:rPr lang="en-US" sz="950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950" u="none" cap="none" strike="noStrike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 only add error branches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50"/>
              <a:buFont typeface="Inter"/>
              <a:buNone/>
            </a:pPr>
            <a:r>
              <a:rPr b="1" i="0" lang="en-US" sz="10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Examples </a:t>
            </a:r>
            <a:br>
              <a:rPr b="1" lang="en-US" sz="1050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</a:br>
            <a:r>
              <a:rPr b="0" i="0" lang="en-US" sz="950" u="none" cap="none" strike="noStrike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API errors: </a:t>
            </a:r>
            <a:r>
              <a:rPr i="0" lang="en-US" sz="750" u="none" cap="none" strike="noStrike">
                <a:solidFill>
                  <a:srgbClr val="E6E6E6"/>
                </a:solidFill>
                <a:latin typeface="Roboto Mono"/>
                <a:ea typeface="Roboto Mono"/>
                <a:cs typeface="Roboto Mono"/>
                <a:sym typeface="Roboto Mono"/>
              </a:rPr>
              <a:t>{ error: string, code: string }</a:t>
            </a:r>
            <a:r>
              <a:rPr b="0" i="0" lang="en-US" sz="950" u="none" cap="none" strike="noStrike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. Timeouts: retry once.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12"/>
          <p:cNvSpPr/>
          <p:nvPr/>
        </p:nvSpPr>
        <p:spPr>
          <a:xfrm>
            <a:off x="4663440" y="1499616"/>
            <a:ext cx="3977640" cy="2148840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2"/>
          <p:cNvSpPr/>
          <p:nvPr/>
        </p:nvSpPr>
        <p:spPr>
          <a:xfrm>
            <a:off x="4846320" y="1627632"/>
            <a:ext cx="9144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FIELD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12"/>
          <p:cNvSpPr/>
          <p:nvPr/>
        </p:nvSpPr>
        <p:spPr>
          <a:xfrm>
            <a:off x="5806440" y="1627632"/>
            <a:ext cx="26974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WITHOUT IT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12"/>
          <p:cNvSpPr/>
          <p:nvPr/>
        </p:nvSpPr>
        <p:spPr>
          <a:xfrm>
            <a:off x="4846320" y="1883664"/>
            <a:ext cx="960120" cy="41833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Context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2"/>
          <p:cNvSpPr/>
          <p:nvPr/>
        </p:nvSpPr>
        <p:spPr>
          <a:xfrm>
            <a:off x="5806440" y="1883664"/>
            <a:ext cx="2697480" cy="41833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Generic code that may not match existing patterns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47" name="Google Shape;247;p12"/>
          <p:cNvCxnSpPr/>
          <p:nvPr/>
        </p:nvCxnSpPr>
        <p:spPr>
          <a:xfrm>
            <a:off x="4846320" y="2292858"/>
            <a:ext cx="3611880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48" name="Google Shape;248;p12"/>
          <p:cNvSpPr/>
          <p:nvPr/>
        </p:nvSpPr>
        <p:spPr>
          <a:xfrm>
            <a:off x="4846320" y="2302002"/>
            <a:ext cx="960120" cy="41833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Intent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2"/>
          <p:cNvSpPr/>
          <p:nvPr/>
        </p:nvSpPr>
        <p:spPr>
          <a:xfrm>
            <a:off x="5806440" y="2302002"/>
            <a:ext cx="2697480" cy="41833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May describe the file rather than change it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50" name="Google Shape;250;p12"/>
          <p:cNvCxnSpPr/>
          <p:nvPr/>
        </p:nvCxnSpPr>
        <p:spPr>
          <a:xfrm>
            <a:off x="4846320" y="2711196"/>
            <a:ext cx="3611880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51" name="Google Shape;251;p12"/>
          <p:cNvSpPr/>
          <p:nvPr/>
        </p:nvSpPr>
        <p:spPr>
          <a:xfrm>
            <a:off x="4846320" y="2720340"/>
            <a:ext cx="960120" cy="41833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Constraints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2"/>
          <p:cNvSpPr/>
          <p:nvPr/>
        </p:nvSpPr>
        <p:spPr>
          <a:xfrm>
            <a:off x="5806440" y="2720340"/>
            <a:ext cx="2697480" cy="41833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May restructure the whole function, not just the target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53" name="Google Shape;253;p12"/>
          <p:cNvCxnSpPr/>
          <p:nvPr/>
        </p:nvCxnSpPr>
        <p:spPr>
          <a:xfrm>
            <a:off x="4846320" y="3129534"/>
            <a:ext cx="3611880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54" name="Google Shape;254;p12"/>
          <p:cNvSpPr/>
          <p:nvPr/>
        </p:nvSpPr>
        <p:spPr>
          <a:xfrm>
            <a:off x="4846320" y="3138678"/>
            <a:ext cx="960120" cy="41833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Examples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2"/>
          <p:cNvSpPr/>
          <p:nvPr/>
        </p:nvSpPr>
        <p:spPr>
          <a:xfrm>
            <a:off x="5806440" y="3138678"/>
            <a:ext cx="2697480" cy="41833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Invents a data format that probably won't match your API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2"/>
          <p:cNvSpPr/>
          <p:nvPr/>
        </p:nvSpPr>
        <p:spPr>
          <a:xfrm>
            <a:off x="502920" y="3849624"/>
            <a:ext cx="8138160" cy="882396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12"/>
          <p:cNvSpPr/>
          <p:nvPr/>
        </p:nvSpPr>
        <p:spPr>
          <a:xfrm>
            <a:off x="502920" y="3849624"/>
            <a:ext cx="8138160" cy="27432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12"/>
          <p:cNvSpPr/>
          <p:nvPr/>
        </p:nvSpPr>
        <p:spPr>
          <a:xfrm>
            <a:off x="704088" y="3922776"/>
            <a:ext cx="7735824" cy="7360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800"/>
              <a:buFont typeface="Inter"/>
              <a:buNone/>
            </a:pPr>
            <a:r>
              <a:rPr b="1" i="0" lang="en-US" sz="8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EXAMPLES  </a:t>
            </a: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is the most skipped and the most valuable.</a:t>
            </a:r>
            <a:r>
              <a:rPr b="0" i="0" lang="en-US" sz="11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 One concrete example of the expected data shape or output format dramatically narrows what the model produces.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2"/>
          <p:cNvSpPr/>
          <p:nvPr/>
        </p:nvSpPr>
        <p:spPr>
          <a:xfrm>
            <a:off x="502920" y="4796028"/>
            <a:ext cx="1828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lang="en-US" sz="7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10</a:t>
            </a:r>
            <a:r>
              <a:rPr b="1" lang="en-US" sz="7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 / 18</a:t>
            </a:r>
            <a:endParaRPr b="1" sz="700">
              <a:solidFill>
                <a:srgbClr val="6E6E6E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60" name="Google Shape;260;p12"/>
          <p:cNvSpPr/>
          <p:nvPr/>
        </p:nvSpPr>
        <p:spPr>
          <a:xfrm>
            <a:off x="4983480" y="4796028"/>
            <a:ext cx="3657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i="0" lang="en-US" sz="700" u="none" cap="none" strike="noStrike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CONTEXT &amp; PROMPT CRAFT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3"/>
          <p:cNvSpPr/>
          <p:nvPr/>
        </p:nvSpPr>
        <p:spPr>
          <a:xfrm>
            <a:off x="502920" y="365760"/>
            <a:ext cx="813816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FRAMEWORK · 02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13"/>
          <p:cNvSpPr/>
          <p:nvPr/>
        </p:nvSpPr>
        <p:spPr>
          <a:xfrm>
            <a:off x="502920" y="603504"/>
            <a:ext cx="8138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Inter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RISEN</a:t>
            </a:r>
            <a:r>
              <a:rPr lang="en-US" sz="28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:</a:t>
            </a:r>
            <a:r>
              <a:rPr b="0" i="0" lang="en-US" sz="2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 for multi-step agent work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68" name="Google Shape;268;p13"/>
          <p:cNvCxnSpPr/>
          <p:nvPr/>
        </p:nvCxnSpPr>
        <p:spPr>
          <a:xfrm>
            <a:off x="502920" y="1316736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69" name="Google Shape;269;p13"/>
          <p:cNvSpPr/>
          <p:nvPr/>
        </p:nvSpPr>
        <p:spPr>
          <a:xfrm>
            <a:off x="502920" y="1773936"/>
            <a:ext cx="3954780" cy="2057400"/>
          </a:xfrm>
          <a:prstGeom prst="rect">
            <a:avLst/>
          </a:prstGeom>
          <a:solidFill>
            <a:srgbClr val="0B0B0B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3"/>
          <p:cNvSpPr/>
          <p:nvPr/>
        </p:nvSpPr>
        <p:spPr>
          <a:xfrm>
            <a:off x="502920" y="1773936"/>
            <a:ext cx="3954780" cy="27432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3"/>
          <p:cNvSpPr/>
          <p:nvPr/>
        </p:nvSpPr>
        <p:spPr>
          <a:xfrm>
            <a:off x="667563" y="1847425"/>
            <a:ext cx="3625500" cy="191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00"/>
              <a:buFont typeface="Inter"/>
              <a:buNone/>
            </a:pPr>
            <a:r>
              <a:rPr b="1" i="0" lang="en-US" sz="1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Role</a:t>
            </a:r>
            <a:br>
              <a:rPr b="1" lang="en-US" sz="1000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</a:br>
            <a:r>
              <a:rPr b="0" i="0" lang="en-US" sz="900" u="none" cap="none" strike="noStrike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Senior backend engineer on a Node.js API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00"/>
              <a:buFont typeface="Inter"/>
              <a:buNone/>
            </a:pPr>
            <a:r>
              <a:rPr b="1" i="0" lang="en-US" sz="1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Instructions</a:t>
            </a:r>
            <a:br>
              <a:rPr lang="en-US" sz="10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</a:br>
            <a:r>
              <a:rPr b="0" i="0" lang="en-US" sz="900" u="none" cap="none" strike="noStrike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Refactor the payment service to remove direct DB calls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00"/>
              <a:buFont typeface="Inter"/>
              <a:buNone/>
            </a:pPr>
            <a:r>
              <a:rPr b="1" i="0" lang="en-US" sz="1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Steps</a:t>
            </a:r>
            <a:br>
              <a:rPr b="1" lang="en-US" sz="1000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</a:br>
            <a:r>
              <a:rPr b="0" i="0" lang="en-US" sz="900" u="none" cap="none" strike="noStrike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First audit current calls, then extract a repository layer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00"/>
              <a:buFont typeface="Inter"/>
              <a:buNone/>
            </a:pPr>
            <a:r>
              <a:rPr b="1" i="0" lang="en-US" sz="1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End goal</a:t>
            </a:r>
            <a:br>
              <a:rPr b="1" lang="en-US" sz="1000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</a:br>
            <a:r>
              <a:rPr b="0" i="0" lang="en-US" sz="900" u="none" cap="none" strike="noStrike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Clean separation between service logic and data access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00"/>
              <a:buFont typeface="Inter"/>
              <a:buNone/>
            </a:pPr>
            <a:r>
              <a:rPr b="1" i="0" lang="en-US" sz="1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Narrowing</a:t>
            </a:r>
            <a:br>
              <a:rPr b="1" lang="en-US" sz="1000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</a:br>
            <a:r>
              <a:rPr b="0" i="0" lang="en-US" sz="900" u="none" cap="none" strike="noStrike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Don't change the public API surface or test files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13"/>
          <p:cNvSpPr/>
          <p:nvPr/>
        </p:nvSpPr>
        <p:spPr>
          <a:xfrm>
            <a:off x="685800" y="1499616"/>
            <a:ext cx="1828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ENGINEERING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13"/>
          <p:cNvSpPr/>
          <p:nvPr/>
        </p:nvSpPr>
        <p:spPr>
          <a:xfrm>
            <a:off x="4686300" y="1773936"/>
            <a:ext cx="3954780" cy="2057400"/>
          </a:xfrm>
          <a:prstGeom prst="rect">
            <a:avLst/>
          </a:prstGeom>
          <a:solidFill>
            <a:srgbClr val="0B0B0B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3"/>
          <p:cNvSpPr/>
          <p:nvPr/>
        </p:nvSpPr>
        <p:spPr>
          <a:xfrm>
            <a:off x="4850938" y="1847425"/>
            <a:ext cx="3625500" cy="191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00"/>
              <a:buFont typeface="Inter"/>
              <a:buNone/>
            </a:pPr>
            <a:r>
              <a:rPr b="1" i="0" lang="en-US" sz="1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Role</a:t>
            </a:r>
            <a:br>
              <a:rPr b="1" lang="en-US" sz="1000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</a:br>
            <a:r>
              <a:rPr b="0" i="0" lang="en-US" sz="900" u="none" cap="none" strike="noStrike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UX writer reviewing product microcopy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00"/>
              <a:buFont typeface="Inter"/>
              <a:buNone/>
            </a:pPr>
            <a:r>
              <a:rPr b="1" i="0" lang="en-US" sz="1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Instructions</a:t>
            </a:r>
            <a:br>
              <a:rPr lang="en-US" sz="10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</a:br>
            <a:r>
              <a:rPr b="0" i="0" lang="en-US" sz="900" u="none" cap="none" strike="noStrike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Review the error states in the checkout flow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00"/>
              <a:buFont typeface="Inter"/>
              <a:buNone/>
            </a:pPr>
            <a:r>
              <a:rPr b="1" i="0" lang="en-US" sz="1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Steps</a:t>
            </a:r>
            <a:br>
              <a:rPr b="1" lang="en-US" sz="1000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</a:br>
            <a:r>
              <a:rPr b="0" i="0" lang="en-US" sz="900" u="none" cap="none" strike="noStrike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First list every error message, then flag overly technical ones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00"/>
              <a:buFont typeface="Inter"/>
              <a:buNone/>
            </a:pPr>
            <a:r>
              <a:rPr b="1" i="0" lang="en-US" sz="1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End goal</a:t>
            </a:r>
            <a:br>
              <a:rPr b="1" lang="en-US" sz="1000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</a:br>
            <a:r>
              <a:rPr b="0" i="0" lang="en-US" sz="900" u="none" cap="none" strike="noStrike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Plain-language messages a non-technical user can act on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00"/>
              <a:buFont typeface="Inter"/>
              <a:buNone/>
            </a:pPr>
            <a:r>
              <a:rPr b="1" i="0" lang="en-US" sz="1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Narrowing</a:t>
            </a:r>
            <a:br>
              <a:rPr b="1" lang="en-US" sz="1000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</a:br>
            <a:r>
              <a:rPr b="0" i="0" lang="en-US" sz="900" u="none" cap="none" strike="noStrike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Don't touch success states</a:t>
            </a:r>
            <a:r>
              <a:rPr lang="en-US" sz="900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900" u="none" cap="none" strike="noStrike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 errors and edge cases only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13"/>
          <p:cNvSpPr/>
          <p:nvPr/>
        </p:nvSpPr>
        <p:spPr>
          <a:xfrm>
            <a:off x="4869180" y="1499616"/>
            <a:ext cx="1828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PM  ·  DESIGN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13"/>
          <p:cNvSpPr/>
          <p:nvPr/>
        </p:nvSpPr>
        <p:spPr>
          <a:xfrm>
            <a:off x="502920" y="4059936"/>
            <a:ext cx="8138160" cy="672084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3"/>
          <p:cNvSpPr/>
          <p:nvPr/>
        </p:nvSpPr>
        <p:spPr>
          <a:xfrm>
            <a:off x="502920" y="4059936"/>
            <a:ext cx="8138160" cy="27432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3"/>
          <p:cNvSpPr/>
          <p:nvPr/>
        </p:nvSpPr>
        <p:spPr>
          <a:xfrm>
            <a:off x="704088" y="4133088"/>
            <a:ext cx="7735824" cy="525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800"/>
              <a:buFont typeface="Inter"/>
              <a:buNone/>
            </a:pPr>
            <a:r>
              <a:rPr b="1" i="0" lang="en-US" sz="8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NARROWING  </a:t>
            </a: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is the most important field.</a:t>
            </a:r>
            <a:r>
              <a:rPr b="0" i="0" lang="en-US" sz="11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 It defines what Agent must not touch. Without it, Agent may make changes you didn't ask for. RISEN is overkill for small tasks</a:t>
            </a:r>
            <a:r>
              <a:rPr lang="en-US" sz="115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11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use CICE instead.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13"/>
          <p:cNvSpPr/>
          <p:nvPr/>
        </p:nvSpPr>
        <p:spPr>
          <a:xfrm>
            <a:off x="502920" y="4796028"/>
            <a:ext cx="1828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lang="en-US" sz="7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11 / 18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3"/>
          <p:cNvSpPr/>
          <p:nvPr/>
        </p:nvSpPr>
        <p:spPr>
          <a:xfrm>
            <a:off x="4983480" y="4796028"/>
            <a:ext cx="3657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i="0" lang="en-US" sz="700" u="none" cap="none" strike="noStrike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CONTEXT &amp; PROMPT CRAFT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14"/>
          <p:cNvSpPr/>
          <p:nvPr/>
        </p:nvSpPr>
        <p:spPr>
          <a:xfrm>
            <a:off x="502920" y="365760"/>
            <a:ext cx="813816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FRAMEWORKS · 03 &amp; 04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14"/>
          <p:cNvSpPr/>
          <p:nvPr/>
        </p:nvSpPr>
        <p:spPr>
          <a:xfrm>
            <a:off x="502920" y="603504"/>
            <a:ext cx="8138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Inter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RTF and chain-of-thought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88" name="Google Shape;288;p14"/>
          <p:cNvCxnSpPr/>
          <p:nvPr/>
        </p:nvCxnSpPr>
        <p:spPr>
          <a:xfrm>
            <a:off x="502920" y="1316736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89" name="Google Shape;289;p14"/>
          <p:cNvSpPr/>
          <p:nvPr/>
        </p:nvSpPr>
        <p:spPr>
          <a:xfrm>
            <a:off x="502920" y="1517904"/>
            <a:ext cx="3931920" cy="3122676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14"/>
          <p:cNvSpPr/>
          <p:nvPr/>
        </p:nvSpPr>
        <p:spPr>
          <a:xfrm>
            <a:off x="502920" y="1517904"/>
            <a:ext cx="3931920" cy="27432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14"/>
          <p:cNvSpPr/>
          <p:nvPr/>
        </p:nvSpPr>
        <p:spPr>
          <a:xfrm>
            <a:off x="704088" y="1645920"/>
            <a:ext cx="13716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Inter"/>
              <a:buNone/>
            </a:pPr>
            <a:r>
              <a:rPr b="0" i="0" lang="en-US" sz="16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RTF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14"/>
          <p:cNvSpPr/>
          <p:nvPr/>
        </p:nvSpPr>
        <p:spPr>
          <a:xfrm>
            <a:off x="704088" y="1956816"/>
            <a:ext cx="352958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When the task is simple and the output format matters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4"/>
          <p:cNvSpPr/>
          <p:nvPr/>
        </p:nvSpPr>
        <p:spPr>
          <a:xfrm>
            <a:off x="704100" y="2340877"/>
            <a:ext cx="3529500" cy="1262400"/>
          </a:xfrm>
          <a:prstGeom prst="rect">
            <a:avLst/>
          </a:prstGeom>
          <a:solidFill>
            <a:srgbClr val="0B0B0B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14"/>
          <p:cNvSpPr/>
          <p:nvPr/>
        </p:nvSpPr>
        <p:spPr>
          <a:xfrm>
            <a:off x="868688" y="2386534"/>
            <a:ext cx="3200400" cy="1175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00"/>
              <a:buFont typeface="Inter"/>
              <a:buNone/>
            </a:pPr>
            <a:r>
              <a:rPr b="1" i="0" lang="en-US" sz="1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Role</a:t>
            </a:r>
            <a:br>
              <a:rPr b="1" lang="en-US" sz="1000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</a:br>
            <a:r>
              <a:rPr b="0" i="0" lang="en-US" sz="900" u="none" cap="none" strike="noStrike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T</a:t>
            </a:r>
            <a:r>
              <a:rPr b="0" i="0" lang="en-US" sz="900" u="none" cap="none" strike="noStrike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ypeScript developer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00"/>
              <a:buFont typeface="Inter"/>
              <a:buNone/>
            </a:pPr>
            <a:r>
              <a:rPr b="1" i="0" lang="en-US" sz="1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Task</a:t>
            </a:r>
            <a:br>
              <a:rPr b="1" lang="en-US" sz="1000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</a:br>
            <a:r>
              <a:rPr b="0" i="0" lang="en-US" sz="900" u="none" cap="none" strike="noStrike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Write a debounced async callback function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00"/>
              <a:buFont typeface="Inter"/>
              <a:buNone/>
            </a:pPr>
            <a:r>
              <a:rPr b="1" i="0" lang="en-US" sz="1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Format</a:t>
            </a:r>
            <a:br>
              <a:rPr lang="en-US" sz="10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</a:br>
            <a:r>
              <a:rPr b="0" i="0" lang="en-US" sz="900" u="none" cap="none" strike="noStrike">
                <a:solidFill>
                  <a:srgbClr val="E6E6E6"/>
                </a:solidFill>
                <a:latin typeface="Inter"/>
                <a:ea typeface="Inter"/>
                <a:cs typeface="Inter"/>
                <a:sym typeface="Inter"/>
              </a:rPr>
              <a:t>Single exported function with a JSDoc comment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4"/>
          <p:cNvSpPr/>
          <p:nvPr/>
        </p:nvSpPr>
        <p:spPr>
          <a:xfrm>
            <a:off x="704088" y="3529584"/>
            <a:ext cx="3529500" cy="97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1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Format can be “a single function,” “a numbered list of steps,” “a table of three options.” RTF keeps short tasks from generating overlong or wrongly-shaped responses.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4"/>
          <p:cNvSpPr/>
          <p:nvPr/>
        </p:nvSpPr>
        <p:spPr>
          <a:xfrm>
            <a:off x="4709160" y="1517904"/>
            <a:ext cx="3931920" cy="3122676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14"/>
          <p:cNvSpPr/>
          <p:nvPr/>
        </p:nvSpPr>
        <p:spPr>
          <a:xfrm>
            <a:off x="4910328" y="1645920"/>
            <a:ext cx="3529584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Inter"/>
              <a:buNone/>
            </a:pPr>
            <a:r>
              <a:rPr b="0" i="0" lang="en-US" sz="16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Chain-of-thought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4"/>
          <p:cNvSpPr/>
          <p:nvPr/>
        </p:nvSpPr>
        <p:spPr>
          <a:xfrm>
            <a:off x="4910328" y="1956816"/>
            <a:ext cx="352958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When you're debugging or don't know what to fix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14"/>
          <p:cNvSpPr/>
          <p:nvPr/>
        </p:nvSpPr>
        <p:spPr>
          <a:xfrm>
            <a:off x="4910328" y="2340864"/>
            <a:ext cx="3529584" cy="1097280"/>
          </a:xfrm>
          <a:prstGeom prst="rect">
            <a:avLst/>
          </a:prstGeom>
          <a:solidFill>
            <a:srgbClr val="0B0B0B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14"/>
          <p:cNvSpPr/>
          <p:nvPr/>
        </p:nvSpPr>
        <p:spPr>
          <a:xfrm>
            <a:off x="5074920" y="2459736"/>
            <a:ext cx="3200400" cy="8595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D6D6D6"/>
              </a:buClr>
              <a:buSzPts val="1100"/>
              <a:buFont typeface="Inter"/>
              <a:buNone/>
            </a:pPr>
            <a:r>
              <a:rPr b="0" i="0" lang="en-US" sz="1000" u="none" cap="none" strike="noStrike">
                <a:solidFill>
                  <a:srgbClr val="D6D6D6"/>
                </a:solidFill>
                <a:latin typeface="Inter"/>
                <a:ea typeface="Inter"/>
                <a:cs typeface="Inter"/>
                <a:sym typeface="Inter"/>
              </a:rPr>
              <a:t>Before making any changes, walk me through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D6D6D6"/>
              </a:buClr>
              <a:buSzPts val="1100"/>
              <a:buFont typeface="Inter"/>
              <a:buNone/>
            </a:pPr>
            <a:r>
              <a:rPr b="0" i="0" lang="en-US" sz="1000" u="none" cap="none" strike="noStrike">
                <a:solidFill>
                  <a:srgbClr val="D6D6D6"/>
                </a:solidFill>
                <a:latin typeface="Inter"/>
                <a:ea typeface="Inter"/>
                <a:cs typeface="Inter"/>
                <a:sym typeface="Inter"/>
              </a:rPr>
              <a:t>how the session token gets validated.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D6D6D6"/>
              </a:buClr>
              <a:buSzPts val="1100"/>
              <a:buFont typeface="Inter"/>
              <a:buNone/>
            </a:pPr>
            <a:r>
              <a:rPr b="0" i="0" lang="en-US" sz="1000" u="none" cap="none" strike="noStrike">
                <a:solidFill>
                  <a:srgbClr val="D6D6D6"/>
                </a:solidFill>
                <a:latin typeface="Inter"/>
                <a:ea typeface="Inter"/>
                <a:cs typeface="Inter"/>
                <a:sym typeface="Inter"/>
              </a:rPr>
              <a:t>Think step by step.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14"/>
          <p:cNvSpPr/>
          <p:nvPr/>
        </p:nvSpPr>
        <p:spPr>
          <a:xfrm>
            <a:off x="4910328" y="3529584"/>
            <a:ext cx="3529584" cy="9738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1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“Think step by step” shifts the model into explicit reasoning mode before it acts. For debugging, asking for an explanation first often surfaces the problem before a line is written.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14"/>
          <p:cNvSpPr/>
          <p:nvPr/>
        </p:nvSpPr>
        <p:spPr>
          <a:xfrm>
            <a:off x="502920" y="4796028"/>
            <a:ext cx="1828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lang="en-US" sz="7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12 / 18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14"/>
          <p:cNvSpPr/>
          <p:nvPr/>
        </p:nvSpPr>
        <p:spPr>
          <a:xfrm>
            <a:off x="4983480" y="4796028"/>
            <a:ext cx="3657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i="0" lang="en-US" sz="700" u="none" cap="none" strike="noStrike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CONTEXT &amp; PROMPT CRAFT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5"/>
          <p:cNvSpPr/>
          <p:nvPr/>
        </p:nvSpPr>
        <p:spPr>
          <a:xfrm>
            <a:off x="502920" y="365760"/>
            <a:ext cx="813816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TECHNIQUE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15"/>
          <p:cNvSpPr/>
          <p:nvPr/>
        </p:nvSpPr>
        <p:spPr>
          <a:xfrm>
            <a:off x="502920" y="603504"/>
            <a:ext cx="8138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Inter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Meta-prompting</a:t>
            </a:r>
            <a:r>
              <a:rPr lang="en-US" sz="24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:</a:t>
            </a:r>
            <a:r>
              <a:rPr b="0" i="0" lang="en-US" sz="2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 let the model write the prompt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11" name="Google Shape;311;p15"/>
          <p:cNvCxnSpPr/>
          <p:nvPr/>
        </p:nvCxnSpPr>
        <p:spPr>
          <a:xfrm>
            <a:off x="502920" y="1316736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12" name="Google Shape;312;p15"/>
          <p:cNvSpPr/>
          <p:nvPr/>
        </p:nvSpPr>
        <p:spPr>
          <a:xfrm>
            <a:off x="502920" y="1472184"/>
            <a:ext cx="8138160" cy="256032"/>
          </a:xfrm>
          <a:prstGeom prst="rect">
            <a:avLst/>
          </a:prstGeom>
          <a:noFill/>
          <a:ln>
            <a:noFill/>
          </a:ln>
        </p:spPr>
        <p:txBody>
          <a:bodyPr anchorCtr="0" anchor="t" bIns="500" lIns="500" spcFirstLastPara="1" rIns="500" wrap="square" tIns="5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When you're not sure how to frame a task, ask the model to write the prompt for you.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15"/>
          <p:cNvSpPr/>
          <p:nvPr/>
        </p:nvSpPr>
        <p:spPr>
          <a:xfrm>
            <a:off x="502920" y="1810512"/>
            <a:ext cx="3954780" cy="1417320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15"/>
          <p:cNvSpPr/>
          <p:nvPr/>
        </p:nvSpPr>
        <p:spPr>
          <a:xfrm>
            <a:off x="502920" y="1810512"/>
            <a:ext cx="3954780" cy="27432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15"/>
          <p:cNvSpPr/>
          <p:nvPr/>
        </p:nvSpPr>
        <p:spPr>
          <a:xfrm>
            <a:off x="685800" y="1920240"/>
            <a:ext cx="358902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EX 1  ·  FROM SCRATCH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15"/>
          <p:cNvSpPr/>
          <p:nvPr/>
        </p:nvSpPr>
        <p:spPr>
          <a:xfrm>
            <a:off x="685800" y="2176272"/>
            <a:ext cx="3589020" cy="9418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I need to add rate limiting to our API auth endpoints but I'm not sure how to structure this task. Write me a RISEN prompt I can use to give this to Agent.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15"/>
          <p:cNvSpPr/>
          <p:nvPr/>
        </p:nvSpPr>
        <p:spPr>
          <a:xfrm>
            <a:off x="4686300" y="1810512"/>
            <a:ext cx="3954780" cy="1417320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" name="Google Shape;318;p15"/>
          <p:cNvSpPr/>
          <p:nvPr/>
        </p:nvSpPr>
        <p:spPr>
          <a:xfrm>
            <a:off x="4686300" y="1810512"/>
            <a:ext cx="3954780" cy="27432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15"/>
          <p:cNvSpPr/>
          <p:nvPr/>
        </p:nvSpPr>
        <p:spPr>
          <a:xfrm>
            <a:off x="4869180" y="1920240"/>
            <a:ext cx="358902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EX 2  ·  IMPROVE EXISTING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15"/>
          <p:cNvSpPr/>
          <p:nvPr/>
        </p:nvSpPr>
        <p:spPr>
          <a:xfrm>
            <a:off x="4869180" y="2176272"/>
            <a:ext cx="3589020" cy="9418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Here's my prompt: "Add rate limiting to the auth endpoints"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Rewrite it as a CICE prompt.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15"/>
          <p:cNvSpPr/>
          <p:nvPr/>
        </p:nvSpPr>
        <p:spPr>
          <a:xfrm>
            <a:off x="502920" y="3410712"/>
            <a:ext cx="8138160" cy="1321308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15"/>
          <p:cNvSpPr/>
          <p:nvPr/>
        </p:nvSpPr>
        <p:spPr>
          <a:xfrm>
            <a:off x="704088" y="3520440"/>
            <a:ext cx="7735824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WHEN META-PROMPTING EARNS ITS KEEP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15"/>
          <p:cNvSpPr/>
          <p:nvPr/>
        </p:nvSpPr>
        <p:spPr>
          <a:xfrm>
            <a:off x="704088" y="3794760"/>
            <a:ext cx="7735824" cy="8275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42900" lvl="0" marL="34290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Inter"/>
              <a:buChar char="■"/>
            </a:pPr>
            <a:r>
              <a:rPr b="0" i="0" lang="en-US" sz="10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The task is complex and you're not sure how to decompose it.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35000"/>
              </a:lnSpc>
              <a:spcBef>
                <a:spcPts val="30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Inter"/>
              <a:buChar char="■"/>
            </a:pPr>
            <a:r>
              <a:rPr b="0" i="0" lang="en-US" sz="10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You want a reusable prompt you'll adapt</a:t>
            </a:r>
            <a:r>
              <a:rPr lang="en-US" sz="105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 to</a:t>
            </a:r>
            <a:r>
              <a:rPr b="0" i="0" lang="en-US" sz="10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 different files, scope, options.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35000"/>
              </a:lnSpc>
              <a:spcBef>
                <a:spcPts val="30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Inter"/>
              <a:buChar char="■"/>
            </a:pPr>
            <a:r>
              <a:rPr b="0" i="0" lang="en-US" sz="10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You're near the end of your context and want to carry the most important parts into a new conversation.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35000"/>
              </a:lnSpc>
              <a:spcBef>
                <a:spcPts val="30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Inter"/>
              <a:buChar char="■"/>
            </a:pPr>
            <a:r>
              <a:rPr b="0" i="0" lang="en-US" sz="10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You're learning one of the frameworks and want to apply it to your own task.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15"/>
          <p:cNvSpPr/>
          <p:nvPr/>
        </p:nvSpPr>
        <p:spPr>
          <a:xfrm>
            <a:off x="502920" y="4796028"/>
            <a:ext cx="1828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lang="en-US" sz="7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13 / 18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15"/>
          <p:cNvSpPr/>
          <p:nvPr/>
        </p:nvSpPr>
        <p:spPr>
          <a:xfrm>
            <a:off x="4983480" y="4796028"/>
            <a:ext cx="3657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i="0" lang="en-US" sz="700" u="none" cap="none" strike="noStrike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CONTEXT &amp; PROMPT CRAFT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16"/>
          <p:cNvSpPr/>
          <p:nvPr/>
        </p:nvSpPr>
        <p:spPr>
          <a:xfrm>
            <a:off x="502920" y="365760"/>
            <a:ext cx="813816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WATCH OUT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16"/>
          <p:cNvSpPr/>
          <p:nvPr/>
        </p:nvSpPr>
        <p:spPr>
          <a:xfrm>
            <a:off x="502920" y="603504"/>
            <a:ext cx="8138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Inter"/>
              <a:buNone/>
            </a:pPr>
            <a:r>
              <a:rPr b="0" i="0" lang="en-US" sz="30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Common anti-patterns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33" name="Google Shape;333;p16"/>
          <p:cNvCxnSpPr/>
          <p:nvPr/>
        </p:nvCxnSpPr>
        <p:spPr>
          <a:xfrm>
            <a:off x="502920" y="1316736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34" name="Google Shape;334;p16"/>
          <p:cNvSpPr/>
          <p:nvPr/>
        </p:nvSpPr>
        <p:spPr>
          <a:xfrm>
            <a:off x="502920" y="1472184"/>
            <a:ext cx="246888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WEAK PROMPT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16"/>
          <p:cNvSpPr/>
          <p:nvPr/>
        </p:nvSpPr>
        <p:spPr>
          <a:xfrm>
            <a:off x="2971800" y="1472184"/>
            <a:ext cx="265176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WHAT HAPPENS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16"/>
          <p:cNvSpPr/>
          <p:nvPr/>
        </p:nvSpPr>
        <p:spPr>
          <a:xfrm>
            <a:off x="5623560" y="1472184"/>
            <a:ext cx="301752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FIX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37" name="Google Shape;337;p16"/>
          <p:cNvCxnSpPr/>
          <p:nvPr/>
        </p:nvCxnSpPr>
        <p:spPr>
          <a:xfrm>
            <a:off x="502920" y="1746504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38" name="Google Shape;338;p16"/>
          <p:cNvSpPr/>
          <p:nvPr/>
        </p:nvSpPr>
        <p:spPr>
          <a:xfrm>
            <a:off x="502920" y="1837944"/>
            <a:ext cx="2359152" cy="2801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'Clean up the code'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16"/>
          <p:cNvSpPr/>
          <p:nvPr/>
        </p:nvSpPr>
        <p:spPr>
          <a:xfrm>
            <a:off x="2971800" y="1837944"/>
            <a:ext cx="2542032" cy="2801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Arbitrary, unpredictable changes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16"/>
          <p:cNvSpPr/>
          <p:nvPr/>
        </p:nvSpPr>
        <p:spPr>
          <a:xfrm>
            <a:off x="5623560" y="1837944"/>
            <a:ext cx="2907792" cy="2801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Specify what to rename, what to leave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41" name="Google Shape;341;p16"/>
          <p:cNvCxnSpPr/>
          <p:nvPr/>
        </p:nvCxnSpPr>
        <p:spPr>
          <a:xfrm>
            <a:off x="502920" y="2108998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42" name="Google Shape;342;p16"/>
          <p:cNvSpPr/>
          <p:nvPr/>
        </p:nvSpPr>
        <p:spPr>
          <a:xfrm>
            <a:off x="502920" y="2118142"/>
            <a:ext cx="2359152" cy="2801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'Make it faster'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16"/>
          <p:cNvSpPr/>
          <p:nvPr/>
        </p:nvSpPr>
        <p:spPr>
          <a:xfrm>
            <a:off x="2971800" y="2118142"/>
            <a:ext cx="2542032" cy="2801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Wrong bottleneck targeted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16"/>
          <p:cNvSpPr/>
          <p:nvPr/>
        </p:nvSpPr>
        <p:spPr>
          <a:xfrm>
            <a:off x="5623560" y="2118142"/>
            <a:ext cx="2907792" cy="2801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Name the slow function or path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45" name="Google Shape;345;p16"/>
          <p:cNvCxnSpPr/>
          <p:nvPr/>
        </p:nvCxnSpPr>
        <p:spPr>
          <a:xfrm>
            <a:off x="502920" y="2389197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46" name="Google Shape;346;p16"/>
          <p:cNvSpPr/>
          <p:nvPr/>
        </p:nvSpPr>
        <p:spPr>
          <a:xfrm>
            <a:off x="502920" y="2398341"/>
            <a:ext cx="2359152" cy="2801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'Add tests'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16"/>
          <p:cNvSpPr/>
          <p:nvPr/>
        </p:nvSpPr>
        <p:spPr>
          <a:xfrm>
            <a:off x="2971800" y="2398341"/>
            <a:ext cx="2542032" cy="2801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Wrong framework or wrong scope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16"/>
          <p:cNvSpPr/>
          <p:nvPr/>
        </p:nvSpPr>
        <p:spPr>
          <a:xfrm>
            <a:off x="5623560" y="2398341"/>
            <a:ext cx="2907792" cy="2801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Specify framework + which functions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49" name="Google Shape;349;p16"/>
          <p:cNvCxnSpPr/>
          <p:nvPr/>
        </p:nvCxnSpPr>
        <p:spPr>
          <a:xfrm>
            <a:off x="502920" y="2669395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50" name="Google Shape;350;p16"/>
          <p:cNvSpPr/>
          <p:nvPr/>
        </p:nvSpPr>
        <p:spPr>
          <a:xfrm>
            <a:off x="502920" y="2678539"/>
            <a:ext cx="2359152" cy="2801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Tag everything with @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16"/>
          <p:cNvSpPr/>
          <p:nvPr/>
        </p:nvSpPr>
        <p:spPr>
          <a:xfrm>
            <a:off x="2971800" y="2678539"/>
            <a:ext cx="2542032" cy="2801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Intent buried under noise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16"/>
          <p:cNvSpPr/>
          <p:nvPr/>
        </p:nvSpPr>
        <p:spPr>
          <a:xfrm>
            <a:off x="5623560" y="2678539"/>
            <a:ext cx="2907792" cy="2801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Natural language + one anchor file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53" name="Google Shape;353;p16"/>
          <p:cNvCxnSpPr/>
          <p:nvPr/>
        </p:nvCxnSpPr>
        <p:spPr>
          <a:xfrm>
            <a:off x="502920" y="2949593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54" name="Google Shape;354;p16"/>
          <p:cNvSpPr/>
          <p:nvPr/>
        </p:nvSpPr>
        <p:spPr>
          <a:xfrm>
            <a:off x="502920" y="2958737"/>
            <a:ext cx="2359152" cy="2801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'Fix the bug'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16"/>
          <p:cNvSpPr/>
          <p:nvPr/>
        </p:nvSpPr>
        <p:spPr>
          <a:xfrm>
            <a:off x="2971800" y="2958737"/>
            <a:ext cx="2542032" cy="2801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Doesn't know which bug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16"/>
          <p:cNvSpPr/>
          <p:nvPr/>
        </p:nvSpPr>
        <p:spPr>
          <a:xfrm>
            <a:off x="5623560" y="2958737"/>
            <a:ext cx="2907792" cy="2801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Include error message and stack trace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57" name="Google Shape;357;p16"/>
          <p:cNvCxnSpPr/>
          <p:nvPr/>
        </p:nvCxnSpPr>
        <p:spPr>
          <a:xfrm>
            <a:off x="502920" y="3229791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58" name="Google Shape;358;p16"/>
          <p:cNvSpPr/>
          <p:nvPr/>
        </p:nvSpPr>
        <p:spPr>
          <a:xfrm>
            <a:off x="502920" y="3238935"/>
            <a:ext cx="2359152" cy="2801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Multiple unrelated asks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16"/>
          <p:cNvSpPr/>
          <p:nvPr/>
        </p:nvSpPr>
        <p:spPr>
          <a:xfrm>
            <a:off x="2971800" y="3238935"/>
            <a:ext cx="2542032" cy="2801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Quality drops across all of them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16"/>
          <p:cNvSpPr/>
          <p:nvPr/>
        </p:nvSpPr>
        <p:spPr>
          <a:xfrm>
            <a:off x="5623560" y="3238935"/>
            <a:ext cx="2907792" cy="2801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One task per prompt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61" name="Google Shape;361;p16"/>
          <p:cNvCxnSpPr/>
          <p:nvPr/>
        </p:nvCxnSpPr>
        <p:spPr>
          <a:xfrm>
            <a:off x="502920" y="3509990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2" name="Google Shape;362;p16"/>
          <p:cNvSpPr/>
          <p:nvPr/>
        </p:nvSpPr>
        <p:spPr>
          <a:xfrm>
            <a:off x="502920" y="3519134"/>
            <a:ext cx="2359152" cy="2801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'Use a factory pattern here'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16"/>
          <p:cNvSpPr/>
          <p:nvPr/>
        </p:nvSpPr>
        <p:spPr>
          <a:xfrm>
            <a:off x="2971800" y="3519134"/>
            <a:ext cx="2542032" cy="2801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Implements it even if wrong for codebase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16"/>
          <p:cNvSpPr/>
          <p:nvPr/>
        </p:nvSpPr>
        <p:spPr>
          <a:xfrm>
            <a:off x="5623560" y="3519134"/>
            <a:ext cx="2907792" cy="2801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Describe the problem, not the solution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16"/>
          <p:cNvSpPr/>
          <p:nvPr/>
        </p:nvSpPr>
        <p:spPr>
          <a:xfrm>
            <a:off x="502920" y="3936492"/>
            <a:ext cx="8138160" cy="795528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16"/>
          <p:cNvSpPr/>
          <p:nvPr/>
        </p:nvSpPr>
        <p:spPr>
          <a:xfrm>
            <a:off x="502920" y="3936492"/>
            <a:ext cx="8138160" cy="27432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" name="Google Shape;367;p16"/>
          <p:cNvSpPr/>
          <p:nvPr/>
        </p:nvSpPr>
        <p:spPr>
          <a:xfrm>
            <a:off x="704088" y="4009644"/>
            <a:ext cx="7735824" cy="6492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800"/>
              <a:buFont typeface="Inter"/>
              <a:buNone/>
            </a:pPr>
            <a:r>
              <a:rPr b="1" i="0" lang="en-US" sz="8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FOR ENGINEERS  </a:t>
            </a: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Prescribing the implementation instead of describing the problem produces output that is technically correct but architecturally wrong. Describe what needs to be true; let the model propose how.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p16"/>
          <p:cNvSpPr/>
          <p:nvPr/>
        </p:nvSpPr>
        <p:spPr>
          <a:xfrm>
            <a:off x="502920" y="4796028"/>
            <a:ext cx="1828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lang="en-US" sz="7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14 / 18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16"/>
          <p:cNvSpPr/>
          <p:nvPr/>
        </p:nvSpPr>
        <p:spPr>
          <a:xfrm>
            <a:off x="4983480" y="4796028"/>
            <a:ext cx="3657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i="0" lang="en-US" sz="700" u="none" cap="none" strike="noStrike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CONTEXT &amp; PROMPT CRAFT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17"/>
          <p:cNvSpPr/>
          <p:nvPr/>
        </p:nvSpPr>
        <p:spPr>
          <a:xfrm>
            <a:off x="502920" y="365760"/>
            <a:ext cx="813816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IN PRACTICE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17"/>
          <p:cNvSpPr/>
          <p:nvPr/>
        </p:nvSpPr>
        <p:spPr>
          <a:xfrm>
            <a:off x="502920" y="603504"/>
            <a:ext cx="8138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Inter"/>
              <a:buNone/>
            </a:pPr>
            <a:r>
              <a:rPr b="0" i="0" lang="en-US" sz="30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Cursor-specific habits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77" name="Google Shape;377;p17"/>
          <p:cNvCxnSpPr/>
          <p:nvPr/>
        </p:nvCxnSpPr>
        <p:spPr>
          <a:xfrm>
            <a:off x="502920" y="1316736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78" name="Google Shape;378;p17"/>
          <p:cNvSpPr/>
          <p:nvPr/>
        </p:nvSpPr>
        <p:spPr>
          <a:xfrm>
            <a:off x="502920" y="1472184"/>
            <a:ext cx="3986784" cy="1524762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17"/>
          <p:cNvSpPr/>
          <p:nvPr/>
        </p:nvSpPr>
        <p:spPr>
          <a:xfrm>
            <a:off x="502920" y="1472184"/>
            <a:ext cx="3986784" cy="27432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17"/>
          <p:cNvSpPr/>
          <p:nvPr/>
        </p:nvSpPr>
        <p:spPr>
          <a:xfrm>
            <a:off x="685800" y="1591056"/>
            <a:ext cx="3621024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Inter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Ask for a plan before risky changes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1" name="Google Shape;381;p17"/>
          <p:cNvSpPr/>
          <p:nvPr/>
        </p:nvSpPr>
        <p:spPr>
          <a:xfrm>
            <a:off x="685800" y="1929384"/>
            <a:ext cx="3621024" cy="411480"/>
          </a:xfrm>
          <a:prstGeom prst="rect">
            <a:avLst/>
          </a:prstGeom>
          <a:solidFill>
            <a:srgbClr val="0B0B0B"/>
          </a:solidFill>
          <a:ln cap="flat" cmpd="sng" w="9525">
            <a:solidFill>
              <a:srgbClr val="2222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" name="Google Shape;382;p17"/>
          <p:cNvSpPr/>
          <p:nvPr/>
        </p:nvSpPr>
        <p:spPr>
          <a:xfrm>
            <a:off x="777240" y="1947672"/>
            <a:ext cx="3438144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950"/>
              <a:buFont typeface="Inter"/>
              <a:buNone/>
            </a:pPr>
            <a:r>
              <a:rPr b="0" i="0" lang="en-US" sz="9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Show me what you'd change and why. I'll confirm before you proceed.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p17"/>
          <p:cNvSpPr/>
          <p:nvPr/>
        </p:nvSpPr>
        <p:spPr>
          <a:xfrm>
            <a:off x="685800" y="2386584"/>
            <a:ext cx="3621024" cy="537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The highest-value habit on this slide. Catching a wrong assumption before it's written costs nothing.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17"/>
          <p:cNvSpPr/>
          <p:nvPr/>
        </p:nvSpPr>
        <p:spPr>
          <a:xfrm>
            <a:off x="4654296" y="1472184"/>
            <a:ext cx="3986784" cy="1524762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17"/>
          <p:cNvSpPr/>
          <p:nvPr/>
        </p:nvSpPr>
        <p:spPr>
          <a:xfrm>
            <a:off x="4837176" y="1591056"/>
            <a:ext cx="3621024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Inter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Let Agent explore first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17"/>
          <p:cNvSpPr/>
          <p:nvPr/>
        </p:nvSpPr>
        <p:spPr>
          <a:xfrm>
            <a:off x="4837176" y="1929384"/>
            <a:ext cx="3621024" cy="411480"/>
          </a:xfrm>
          <a:prstGeom prst="rect">
            <a:avLst/>
          </a:prstGeom>
          <a:solidFill>
            <a:srgbClr val="0B0B0B"/>
          </a:solidFill>
          <a:ln cap="flat" cmpd="sng" w="9525">
            <a:solidFill>
              <a:srgbClr val="2222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7" name="Google Shape;387;p17"/>
          <p:cNvSpPr/>
          <p:nvPr/>
        </p:nvSpPr>
        <p:spPr>
          <a:xfrm>
            <a:off x="4928616" y="1947672"/>
            <a:ext cx="3438144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950"/>
              <a:buFont typeface="Inter"/>
              <a:buNone/>
            </a:pPr>
            <a:r>
              <a:rPr b="0" i="0" lang="en-US" sz="9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Show me how we validate user input, then suggest a unified approach.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p17"/>
          <p:cNvSpPr/>
          <p:nvPr/>
        </p:nvSpPr>
        <p:spPr>
          <a:xfrm>
            <a:off x="4837176" y="2386584"/>
            <a:ext cx="3621024" cy="537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Useful when you're not sure where the relevant code lives. Agent finds it; you evaluate before anything changes.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17"/>
          <p:cNvSpPr/>
          <p:nvPr/>
        </p:nvSpPr>
        <p:spPr>
          <a:xfrm>
            <a:off x="502920" y="3161538"/>
            <a:ext cx="3986784" cy="1524762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17"/>
          <p:cNvSpPr/>
          <p:nvPr/>
        </p:nvSpPr>
        <p:spPr>
          <a:xfrm>
            <a:off x="685800" y="3280410"/>
            <a:ext cx="3621024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Inter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Use existing code as the example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p17"/>
          <p:cNvSpPr/>
          <p:nvPr/>
        </p:nvSpPr>
        <p:spPr>
          <a:xfrm>
            <a:off x="685800" y="3618738"/>
            <a:ext cx="3621024" cy="411480"/>
          </a:xfrm>
          <a:prstGeom prst="rect">
            <a:avLst/>
          </a:prstGeom>
          <a:solidFill>
            <a:srgbClr val="0B0B0B"/>
          </a:solidFill>
          <a:ln cap="flat" cmpd="sng" w="9525">
            <a:solidFill>
              <a:srgbClr val="2222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" name="Google Shape;392;p17"/>
          <p:cNvSpPr/>
          <p:nvPr/>
        </p:nvSpPr>
        <p:spPr>
          <a:xfrm>
            <a:off x="777240" y="3637026"/>
            <a:ext cx="3438144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950"/>
              <a:buFont typeface="Inter"/>
              <a:buNone/>
            </a:pPr>
            <a:r>
              <a:rPr b="0" i="0" lang="en-US" sz="9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Follow the same error handling pattern as @services/paymentService.ts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17"/>
          <p:cNvSpPr/>
          <p:nvPr/>
        </p:nvSpPr>
        <p:spPr>
          <a:xfrm>
            <a:off x="685800" y="4075938"/>
            <a:ext cx="3621024" cy="537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CICE's Examples field applied at the file level</a:t>
            </a:r>
            <a:r>
              <a:rPr lang="en-US" sz="100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point at a real pattern rather than describe it abstractly.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Google Shape;394;p17"/>
          <p:cNvSpPr/>
          <p:nvPr/>
        </p:nvSpPr>
        <p:spPr>
          <a:xfrm>
            <a:off x="4654296" y="3161538"/>
            <a:ext cx="3986784" cy="1524762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p17"/>
          <p:cNvSpPr/>
          <p:nvPr/>
        </p:nvSpPr>
        <p:spPr>
          <a:xfrm>
            <a:off x="4837176" y="3280410"/>
            <a:ext cx="3621024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Inter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Anchor, don't enumerate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17"/>
          <p:cNvSpPr/>
          <p:nvPr/>
        </p:nvSpPr>
        <p:spPr>
          <a:xfrm>
            <a:off x="4837176" y="3618738"/>
            <a:ext cx="3621024" cy="411480"/>
          </a:xfrm>
          <a:prstGeom prst="rect">
            <a:avLst/>
          </a:prstGeom>
          <a:solidFill>
            <a:srgbClr val="0B0B0B"/>
          </a:solidFill>
          <a:ln cap="flat" cmpd="sng" w="9525">
            <a:solidFill>
              <a:srgbClr val="22222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p17"/>
          <p:cNvSpPr/>
          <p:nvPr/>
        </p:nvSpPr>
        <p:spPr>
          <a:xfrm>
            <a:off x="4928616" y="3637026"/>
            <a:ext cx="3438144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950"/>
              <a:buFont typeface="Inter"/>
              <a:buNone/>
            </a:pPr>
            <a:r>
              <a:rPr b="0" i="0" lang="en-US" sz="9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Starting from @api/routes/index.ts, add rate limiting to all auth endpoints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17"/>
          <p:cNvSpPr/>
          <p:nvPr/>
        </p:nvSpPr>
        <p:spPr>
          <a:xfrm>
            <a:off x="4837176" y="4075938"/>
            <a:ext cx="3621024" cy="537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One anchor file, one clear instruction. Agent finds the related files from there.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17"/>
          <p:cNvSpPr/>
          <p:nvPr/>
        </p:nvSpPr>
        <p:spPr>
          <a:xfrm>
            <a:off x="502920" y="4796028"/>
            <a:ext cx="1828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lang="en-US" sz="7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15 / 18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17"/>
          <p:cNvSpPr/>
          <p:nvPr/>
        </p:nvSpPr>
        <p:spPr>
          <a:xfrm>
            <a:off x="4983480" y="4796028"/>
            <a:ext cx="3657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i="0" lang="en-US" sz="700" u="none" cap="none" strike="noStrike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CONTEXT &amp; PROMPT CRAFT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19"/>
          <p:cNvSpPr/>
          <p:nvPr/>
        </p:nvSpPr>
        <p:spPr>
          <a:xfrm>
            <a:off x="502920" y="365760"/>
            <a:ext cx="813816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LIMITS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7" name="Google Shape;407;p19"/>
          <p:cNvSpPr/>
          <p:nvPr/>
        </p:nvSpPr>
        <p:spPr>
          <a:xfrm>
            <a:off x="502920" y="603504"/>
            <a:ext cx="8138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Inter"/>
              <a:buNone/>
            </a:pPr>
            <a:r>
              <a:rPr b="0" i="0" lang="en-US" sz="30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What the model doesn't see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08" name="Google Shape;408;p19"/>
          <p:cNvCxnSpPr/>
          <p:nvPr/>
        </p:nvCxnSpPr>
        <p:spPr>
          <a:xfrm>
            <a:off x="502920" y="1316736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9" name="Google Shape;409;p19"/>
          <p:cNvSpPr/>
          <p:nvPr/>
        </p:nvSpPr>
        <p:spPr>
          <a:xfrm>
            <a:off x="502920" y="1472184"/>
            <a:ext cx="395478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THE MODEL CAN SEE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0" name="Google Shape;410;p19"/>
          <p:cNvSpPr/>
          <p:nvPr/>
        </p:nvSpPr>
        <p:spPr>
          <a:xfrm>
            <a:off x="4686300" y="1472184"/>
            <a:ext cx="395478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THE MODEL CANNOT SEE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1" name="Google Shape;411;p19"/>
          <p:cNvSpPr/>
          <p:nvPr/>
        </p:nvSpPr>
        <p:spPr>
          <a:xfrm>
            <a:off x="502920" y="1783080"/>
            <a:ext cx="36576" cy="329184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2" name="Google Shape;412;p19"/>
          <p:cNvSpPr/>
          <p:nvPr/>
        </p:nvSpPr>
        <p:spPr>
          <a:xfrm>
            <a:off x="667512" y="1783080"/>
            <a:ext cx="3753612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Inter"/>
              <a:buNone/>
            </a:pPr>
            <a:r>
              <a:rPr b="0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Files you attach or Agent finds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19"/>
          <p:cNvSpPr/>
          <p:nvPr/>
        </p:nvSpPr>
        <p:spPr>
          <a:xfrm>
            <a:off x="4686300" y="1783080"/>
            <a:ext cx="36576" cy="329184"/>
          </a:xfrm>
          <a:prstGeom prst="rect">
            <a:avLst/>
          </a:prstGeom>
          <a:solidFill>
            <a:srgbClr val="3A3A3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4" name="Google Shape;414;p19"/>
          <p:cNvSpPr/>
          <p:nvPr/>
        </p:nvSpPr>
        <p:spPr>
          <a:xfrm>
            <a:off x="4850892" y="1783080"/>
            <a:ext cx="3753612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50"/>
              <a:buFont typeface="Inter"/>
              <a:buNone/>
            </a:pPr>
            <a:r>
              <a:rPr b="0" i="0" lang="en-US" sz="11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Runtime state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5" name="Google Shape;415;p19"/>
          <p:cNvSpPr/>
          <p:nvPr/>
        </p:nvSpPr>
        <p:spPr>
          <a:xfrm>
            <a:off x="502920" y="2185416"/>
            <a:ext cx="36576" cy="329184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6" name="Google Shape;416;p19"/>
          <p:cNvSpPr/>
          <p:nvPr/>
        </p:nvSpPr>
        <p:spPr>
          <a:xfrm>
            <a:off x="667512" y="2185416"/>
            <a:ext cx="3753612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Inter"/>
              <a:buNone/>
            </a:pPr>
            <a:r>
              <a:rPr b="0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Conversation history (within the window)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7" name="Google Shape;417;p19"/>
          <p:cNvSpPr/>
          <p:nvPr/>
        </p:nvSpPr>
        <p:spPr>
          <a:xfrm>
            <a:off x="4686300" y="2185416"/>
            <a:ext cx="36576" cy="329184"/>
          </a:xfrm>
          <a:prstGeom prst="rect">
            <a:avLst/>
          </a:prstGeom>
          <a:solidFill>
            <a:srgbClr val="3A3A3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8" name="Google Shape;418;p19"/>
          <p:cNvSpPr/>
          <p:nvPr/>
        </p:nvSpPr>
        <p:spPr>
          <a:xfrm>
            <a:off x="4850892" y="2185416"/>
            <a:ext cx="3753612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50"/>
              <a:buFont typeface="Inter"/>
              <a:buNone/>
            </a:pPr>
            <a:r>
              <a:rPr b="0" i="0" lang="en-US" sz="11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Environment variables and secrets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9" name="Google Shape;419;p19"/>
          <p:cNvSpPr/>
          <p:nvPr/>
        </p:nvSpPr>
        <p:spPr>
          <a:xfrm>
            <a:off x="502920" y="2587752"/>
            <a:ext cx="36576" cy="329184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p19"/>
          <p:cNvSpPr/>
          <p:nvPr/>
        </p:nvSpPr>
        <p:spPr>
          <a:xfrm>
            <a:off x="667512" y="2587752"/>
            <a:ext cx="3753612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Inter"/>
              <a:buNone/>
            </a:pPr>
            <a:r>
              <a:rPr b="0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Indexed docs you reference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1" name="Google Shape;421;p19"/>
          <p:cNvSpPr/>
          <p:nvPr/>
        </p:nvSpPr>
        <p:spPr>
          <a:xfrm>
            <a:off x="4686300" y="2587752"/>
            <a:ext cx="36576" cy="329184"/>
          </a:xfrm>
          <a:prstGeom prst="rect">
            <a:avLst/>
          </a:prstGeom>
          <a:solidFill>
            <a:srgbClr val="3A3A3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2" name="Google Shape;422;p19"/>
          <p:cNvSpPr/>
          <p:nvPr/>
        </p:nvSpPr>
        <p:spPr>
          <a:xfrm>
            <a:off x="4850892" y="2587752"/>
            <a:ext cx="3753612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50"/>
              <a:buFont typeface="Inter"/>
              <a:buNone/>
            </a:pPr>
            <a:r>
              <a:rPr b="0" i="0" lang="en-US" sz="11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What external services return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p19"/>
          <p:cNvSpPr/>
          <p:nvPr/>
        </p:nvSpPr>
        <p:spPr>
          <a:xfrm>
            <a:off x="502920" y="2990088"/>
            <a:ext cx="36576" cy="329184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4" name="Google Shape;424;p19"/>
          <p:cNvSpPr/>
          <p:nvPr/>
        </p:nvSpPr>
        <p:spPr>
          <a:xfrm>
            <a:off x="667512" y="2990088"/>
            <a:ext cx="3753612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Inter"/>
              <a:buNone/>
            </a:pPr>
            <a:r>
              <a:rPr b="0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The file currently open in the editor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19"/>
          <p:cNvSpPr/>
          <p:nvPr/>
        </p:nvSpPr>
        <p:spPr>
          <a:xfrm>
            <a:off x="4686300" y="2990088"/>
            <a:ext cx="36576" cy="329184"/>
          </a:xfrm>
          <a:prstGeom prst="rect">
            <a:avLst/>
          </a:prstGeom>
          <a:solidFill>
            <a:srgbClr val="3A3A3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6" name="Google Shape;426;p19"/>
          <p:cNvSpPr/>
          <p:nvPr/>
        </p:nvSpPr>
        <p:spPr>
          <a:xfrm>
            <a:off x="4850892" y="2990088"/>
            <a:ext cx="3753612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50"/>
              <a:buFont typeface="Inter"/>
              <a:buNone/>
            </a:pPr>
            <a:r>
              <a:rPr b="0" i="0" lang="en-US" sz="11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What your code does when it actually runs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19"/>
          <p:cNvSpPr/>
          <p:nvPr/>
        </p:nvSpPr>
        <p:spPr>
          <a:xfrm>
            <a:off x="502920" y="3666744"/>
            <a:ext cx="8138160" cy="1065276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8" name="Google Shape;428;p19"/>
          <p:cNvSpPr/>
          <p:nvPr/>
        </p:nvSpPr>
        <p:spPr>
          <a:xfrm>
            <a:off x="502920" y="3666744"/>
            <a:ext cx="8138160" cy="27432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9" name="Google Shape;429;p19"/>
          <p:cNvSpPr/>
          <p:nvPr/>
        </p:nvSpPr>
        <p:spPr>
          <a:xfrm>
            <a:off x="704088" y="3739896"/>
            <a:ext cx="7735824" cy="9189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800"/>
              <a:buFont typeface="Inter"/>
              <a:buNone/>
            </a:pPr>
            <a:r>
              <a:rPr b="1" i="0" lang="en-US" sz="8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FIX  </a:t>
            </a:r>
            <a:r>
              <a:rPr b="1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Paste the relevant output directly into the prompt</a:t>
            </a: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error messages, stack traces, API responses. The model is only as accurate as what you give it.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p19"/>
          <p:cNvSpPr/>
          <p:nvPr/>
        </p:nvSpPr>
        <p:spPr>
          <a:xfrm>
            <a:off x="502920" y="4796028"/>
            <a:ext cx="1828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lang="en-US" sz="7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16 / 18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1" name="Google Shape;431;p19"/>
          <p:cNvSpPr/>
          <p:nvPr/>
        </p:nvSpPr>
        <p:spPr>
          <a:xfrm>
            <a:off x="4983480" y="4796028"/>
            <a:ext cx="3657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i="0" lang="en-US" sz="700" u="none" cap="none" strike="noStrike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CONTEXT &amp; PROMPT CRAFT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0"/>
          <p:cNvSpPr/>
          <p:nvPr/>
        </p:nvSpPr>
        <p:spPr>
          <a:xfrm>
            <a:off x="502920" y="365760"/>
            <a:ext cx="813816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RECAP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p20"/>
          <p:cNvSpPr/>
          <p:nvPr/>
        </p:nvSpPr>
        <p:spPr>
          <a:xfrm>
            <a:off x="502920" y="603504"/>
            <a:ext cx="8138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Inter"/>
              <a:buNone/>
            </a:pPr>
            <a:r>
              <a:rPr b="0" i="0" lang="en-US" sz="3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Key takeaways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39" name="Google Shape;439;p20"/>
          <p:cNvCxnSpPr/>
          <p:nvPr/>
        </p:nvCxnSpPr>
        <p:spPr>
          <a:xfrm>
            <a:off x="502920" y="1316736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0" name="Google Shape;440;p20"/>
          <p:cNvSpPr/>
          <p:nvPr/>
        </p:nvSpPr>
        <p:spPr>
          <a:xfrm>
            <a:off x="502920" y="1517904"/>
            <a:ext cx="7315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2200"/>
              <a:buFont typeface="Inter"/>
              <a:buNone/>
            </a:pPr>
            <a:r>
              <a:rPr b="0" i="0" lang="en-US" sz="22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01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1" name="Google Shape;441;p20"/>
          <p:cNvSpPr/>
          <p:nvPr/>
        </p:nvSpPr>
        <p:spPr>
          <a:xfrm>
            <a:off x="1280160" y="1508760"/>
            <a:ext cx="73609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Inter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Tag what you know. Leave untagged what you don't.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p20"/>
          <p:cNvSpPr/>
          <p:nvPr/>
        </p:nvSpPr>
        <p:spPr>
          <a:xfrm>
            <a:off x="1280160" y="1892808"/>
            <a:ext cx="7360920" cy="30060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Agent's semantic search is often better than manual selection when the answer isn't obvious.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43" name="Google Shape;443;p20"/>
          <p:cNvCxnSpPr/>
          <p:nvPr/>
        </p:nvCxnSpPr>
        <p:spPr>
          <a:xfrm>
            <a:off x="502920" y="2257425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4" name="Google Shape;444;p20"/>
          <p:cNvSpPr/>
          <p:nvPr/>
        </p:nvSpPr>
        <p:spPr>
          <a:xfrm>
            <a:off x="502920" y="2321433"/>
            <a:ext cx="7315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2200"/>
              <a:buFont typeface="Inter"/>
              <a:buNone/>
            </a:pPr>
            <a:r>
              <a:rPr b="0" i="0" lang="en-US" sz="22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02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20"/>
          <p:cNvSpPr/>
          <p:nvPr/>
        </p:nvSpPr>
        <p:spPr>
          <a:xfrm>
            <a:off x="1280160" y="2312289"/>
            <a:ext cx="73609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Inter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The window is fixed. Old messages drop.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p20"/>
          <p:cNvSpPr/>
          <p:nvPr/>
        </p:nvSpPr>
        <p:spPr>
          <a:xfrm>
            <a:off x="1280160" y="2696337"/>
            <a:ext cx="7360920" cy="30060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Keep conversations focused. Start fresh when Agent loses the thread.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47" name="Google Shape;447;p20"/>
          <p:cNvCxnSpPr/>
          <p:nvPr/>
        </p:nvCxnSpPr>
        <p:spPr>
          <a:xfrm>
            <a:off x="502920" y="3060954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8" name="Google Shape;448;p20"/>
          <p:cNvSpPr/>
          <p:nvPr/>
        </p:nvSpPr>
        <p:spPr>
          <a:xfrm>
            <a:off x="502920" y="3124962"/>
            <a:ext cx="7315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2200"/>
              <a:buFont typeface="Inter"/>
              <a:buNone/>
            </a:pPr>
            <a:r>
              <a:rPr b="0" i="0" lang="en-US" sz="22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03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9" name="Google Shape;449;p20"/>
          <p:cNvSpPr/>
          <p:nvPr/>
        </p:nvSpPr>
        <p:spPr>
          <a:xfrm>
            <a:off x="1280160" y="3115818"/>
            <a:ext cx="73609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Inter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Start with CICE. Reach for the others when it fits.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0" name="Google Shape;450;p20"/>
          <p:cNvSpPr/>
          <p:nvPr/>
        </p:nvSpPr>
        <p:spPr>
          <a:xfrm>
            <a:off x="1280160" y="3499866"/>
            <a:ext cx="7360920" cy="30060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CICE · RISEN · RTF · Chain-of-thought. If you don't know how to frame it, ask the model to.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51" name="Google Shape;451;p20"/>
          <p:cNvCxnSpPr/>
          <p:nvPr/>
        </p:nvCxnSpPr>
        <p:spPr>
          <a:xfrm>
            <a:off x="502920" y="3864483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2" name="Google Shape;452;p20"/>
          <p:cNvSpPr/>
          <p:nvPr/>
        </p:nvSpPr>
        <p:spPr>
          <a:xfrm>
            <a:off x="502920" y="3928491"/>
            <a:ext cx="7315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2200"/>
              <a:buFont typeface="Inter"/>
              <a:buNone/>
            </a:pPr>
            <a:r>
              <a:rPr b="0" i="0" lang="en-US" sz="22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04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3" name="Google Shape;453;p20"/>
          <p:cNvSpPr/>
          <p:nvPr/>
        </p:nvSpPr>
        <p:spPr>
          <a:xfrm>
            <a:off x="1280160" y="3919347"/>
            <a:ext cx="73609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Inter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One task per prompt. Convention files do the rest.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4" name="Google Shape;454;p20"/>
          <p:cNvSpPr/>
          <p:nvPr/>
        </p:nvSpPr>
        <p:spPr>
          <a:xfrm>
            <a:off x="1280160" y="4303395"/>
            <a:ext cx="7360920" cy="30060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Write team rules in AGENTS.md or .cursor/rules/ once</a:t>
            </a:r>
            <a:r>
              <a:rPr lang="en-US" sz="110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they apply to every conversation.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5" name="Google Shape;455;p20"/>
          <p:cNvSpPr/>
          <p:nvPr/>
        </p:nvSpPr>
        <p:spPr>
          <a:xfrm>
            <a:off x="502920" y="4796028"/>
            <a:ext cx="1828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lang="en-US" sz="7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17 / 18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6" name="Google Shape;456;p20"/>
          <p:cNvSpPr/>
          <p:nvPr/>
        </p:nvSpPr>
        <p:spPr>
          <a:xfrm>
            <a:off x="4983480" y="4796028"/>
            <a:ext cx="3657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i="0" lang="en-US" sz="700" u="none" cap="none" strike="noStrike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CONTEXT &amp; PROMPT CRAFT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21"/>
          <p:cNvSpPr/>
          <p:nvPr/>
        </p:nvSpPr>
        <p:spPr>
          <a:xfrm>
            <a:off x="502920" y="457200"/>
            <a:ext cx="182880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8000"/>
              <a:buFont typeface="Inter"/>
              <a:buNone/>
            </a:pPr>
            <a:r>
              <a:rPr b="0" i="0" lang="en-US" sz="8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03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21"/>
          <p:cNvSpPr/>
          <p:nvPr/>
        </p:nvSpPr>
        <p:spPr>
          <a:xfrm>
            <a:off x="502920" y="1481328"/>
            <a:ext cx="813816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SECTION 03  ·  BETWEEN NOW AND </a:t>
            </a:r>
            <a:r>
              <a:rPr b="1" lang="en-US" sz="750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NEXT WEEK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p21"/>
          <p:cNvSpPr/>
          <p:nvPr/>
        </p:nvSpPr>
        <p:spPr>
          <a:xfrm>
            <a:off x="502920" y="1691640"/>
            <a:ext cx="81381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Inter"/>
              <a:buNone/>
            </a:pPr>
            <a:r>
              <a:rPr b="0" i="0" lang="en-US" sz="3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Homework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65" name="Google Shape;465;p21"/>
          <p:cNvCxnSpPr/>
          <p:nvPr/>
        </p:nvCxnSpPr>
        <p:spPr>
          <a:xfrm>
            <a:off x="502920" y="2304288"/>
            <a:ext cx="2011680" cy="0"/>
          </a:xfrm>
          <a:prstGeom prst="straightConnector1">
            <a:avLst/>
          </a:prstGeom>
          <a:noFill/>
          <a:ln cap="flat" cmpd="sng" w="9525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66" name="Google Shape;466;p21"/>
          <p:cNvSpPr/>
          <p:nvPr/>
        </p:nvSpPr>
        <p:spPr>
          <a:xfrm>
            <a:off x="502920" y="2542032"/>
            <a:ext cx="8138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Inter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Take one prompt you wrote this week.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7" name="Google Shape;467;p21"/>
          <p:cNvSpPr/>
          <p:nvPr/>
        </p:nvSpPr>
        <p:spPr>
          <a:xfrm>
            <a:off x="502920" y="2999232"/>
            <a:ext cx="8138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Inter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Rewrite it using CICE or another framework from today.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8" name="Google Shape;468;p21"/>
          <p:cNvSpPr/>
          <p:nvPr/>
        </p:nvSpPr>
        <p:spPr>
          <a:xfrm>
            <a:off x="502920" y="3456432"/>
            <a:ext cx="81381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2200"/>
              <a:buFont typeface="Inter"/>
              <a:buNone/>
            </a:pPr>
            <a:r>
              <a:rPr b="0" i="0" lang="en-US" sz="22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Note what was missing from your original version.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9" name="Google Shape;469;p21"/>
          <p:cNvSpPr/>
          <p:nvPr/>
        </p:nvSpPr>
        <p:spPr>
          <a:xfrm>
            <a:off x="502920" y="4160520"/>
            <a:ext cx="81381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500" lIns="500" spcFirstLastPara="1" rIns="500" wrap="square" tIns="50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250"/>
              <a:buFont typeface="Inter"/>
              <a:buNone/>
            </a:pPr>
            <a:r>
              <a:rPr b="0" i="1" lang="en-US" sz="12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We'll </a:t>
            </a:r>
            <a:r>
              <a:rPr i="1" lang="en-US" sz="125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loop back during coaching on how this worked for each of you</a:t>
            </a:r>
            <a:r>
              <a:rPr b="0" i="1" lang="en-US" sz="12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0" name="Google Shape;470;p21"/>
          <p:cNvSpPr/>
          <p:nvPr/>
        </p:nvSpPr>
        <p:spPr>
          <a:xfrm>
            <a:off x="502920" y="4796028"/>
            <a:ext cx="1828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lang="en-US" sz="7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18 / 18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21"/>
          <p:cNvSpPr/>
          <p:nvPr/>
        </p:nvSpPr>
        <p:spPr>
          <a:xfrm>
            <a:off x="4983480" y="4796028"/>
            <a:ext cx="3657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i="0" lang="en-US" sz="700" u="none" cap="none" strike="noStrike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CONTEXT &amp; PROMPT CRAFT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/>
          <p:nvPr/>
        </p:nvSpPr>
        <p:spPr>
          <a:xfrm>
            <a:off x="502920" y="960120"/>
            <a:ext cx="81381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Inter"/>
              <a:buNone/>
            </a:pPr>
            <a:r>
              <a:rPr b="0" i="0" lang="en-US" sz="4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Modes are the vehicle.</a:t>
            </a:r>
            <a:endParaRPr b="0" i="0" sz="4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4"/>
          <p:cNvSpPr/>
          <p:nvPr/>
        </p:nvSpPr>
        <p:spPr>
          <a:xfrm>
            <a:off x="502920" y="1783080"/>
            <a:ext cx="81381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4200"/>
              <a:buFont typeface="Inter"/>
              <a:buNone/>
            </a:pPr>
            <a:r>
              <a:rPr b="0" i="0" lang="en-US" sz="42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Context </a:t>
            </a:r>
            <a:r>
              <a:rPr lang="en-US" sz="4200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&amp;</a:t>
            </a:r>
            <a:r>
              <a:rPr b="0" i="0" lang="en-US" sz="42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 prompts are the fuel.</a:t>
            </a:r>
            <a:endParaRPr b="0" i="0" sz="4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2" name="Google Shape;32;p4"/>
          <p:cNvCxnSpPr/>
          <p:nvPr/>
        </p:nvCxnSpPr>
        <p:spPr>
          <a:xfrm>
            <a:off x="502920" y="2926080"/>
            <a:ext cx="2011680" cy="0"/>
          </a:xfrm>
          <a:prstGeom prst="straightConnector1">
            <a:avLst/>
          </a:prstGeom>
          <a:noFill/>
          <a:ln cap="flat" cmpd="sng" w="9525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3" name="Google Shape;33;p4"/>
          <p:cNvSpPr/>
          <p:nvPr/>
        </p:nvSpPr>
        <p:spPr>
          <a:xfrm>
            <a:off x="502920" y="3200400"/>
            <a:ext cx="813816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500" lIns="500" spcFirstLastPara="1" rIns="500" wrap="square" tIns="50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500"/>
              <a:buFont typeface="Inter"/>
              <a:buNone/>
            </a:pPr>
            <a:r>
              <a:rPr b="0" i="0" lang="en-US" sz="15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Even the best mode produces bad output with a bad prompt. The rest of this session is about the fuel.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4"/>
          <p:cNvSpPr/>
          <p:nvPr/>
        </p:nvSpPr>
        <p:spPr>
          <a:xfrm>
            <a:off x="502920" y="4796028"/>
            <a:ext cx="1828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lang="en-US" sz="7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02</a:t>
            </a:r>
            <a:r>
              <a:rPr b="1" i="0" lang="en-US" sz="700" u="none" cap="none" strike="noStrike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 / </a:t>
            </a:r>
            <a:r>
              <a:rPr b="1" lang="en-US" sz="7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18</a:t>
            </a:r>
            <a:endParaRPr b="1" sz="700">
              <a:solidFill>
                <a:srgbClr val="6E6E6E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5" name="Google Shape;35;p4"/>
          <p:cNvSpPr/>
          <p:nvPr/>
        </p:nvSpPr>
        <p:spPr>
          <a:xfrm>
            <a:off x="4983480" y="4796028"/>
            <a:ext cx="3657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i="0" lang="en-US" sz="700" u="none" cap="none" strike="noStrike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CONTEXT &amp; PROMPT CRAFT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"/>
          <p:cNvSpPr/>
          <p:nvPr/>
        </p:nvSpPr>
        <p:spPr>
          <a:xfrm>
            <a:off x="502920" y="365760"/>
            <a:ext cx="813816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FOUNDATIONS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5"/>
          <p:cNvSpPr/>
          <p:nvPr/>
        </p:nvSpPr>
        <p:spPr>
          <a:xfrm>
            <a:off x="502920" y="603504"/>
            <a:ext cx="8138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Inter"/>
              <a:buNone/>
            </a:pPr>
            <a:r>
              <a:rPr b="0" i="0" lang="en-US" sz="30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What is the context window?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3" name="Google Shape;43;p5"/>
          <p:cNvCxnSpPr/>
          <p:nvPr/>
        </p:nvCxnSpPr>
        <p:spPr>
          <a:xfrm>
            <a:off x="502920" y="1316736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5"/>
          <p:cNvSpPr/>
          <p:nvPr/>
        </p:nvSpPr>
        <p:spPr>
          <a:xfrm>
            <a:off x="502920" y="1472184"/>
            <a:ext cx="2590800" cy="1645920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5"/>
          <p:cNvSpPr/>
          <p:nvPr/>
        </p:nvSpPr>
        <p:spPr>
          <a:xfrm>
            <a:off x="502920" y="1472184"/>
            <a:ext cx="2590800" cy="27432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5"/>
          <p:cNvSpPr/>
          <p:nvPr/>
        </p:nvSpPr>
        <p:spPr>
          <a:xfrm>
            <a:off x="704088" y="1636776"/>
            <a:ext cx="5486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300"/>
              <a:buFont typeface="Inter"/>
              <a:buNone/>
            </a:pPr>
            <a:r>
              <a:rPr b="1" i="0" lang="en-US" sz="13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01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5"/>
          <p:cNvSpPr/>
          <p:nvPr/>
        </p:nvSpPr>
        <p:spPr>
          <a:xfrm>
            <a:off x="1252728" y="1636776"/>
            <a:ext cx="1639824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Inter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System instructions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8" name="Google Shape;48;p5"/>
          <p:cNvCxnSpPr/>
          <p:nvPr/>
        </p:nvCxnSpPr>
        <p:spPr>
          <a:xfrm>
            <a:off x="704088" y="2002536"/>
            <a:ext cx="2188464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9" name="Google Shape;49;p5"/>
          <p:cNvSpPr/>
          <p:nvPr/>
        </p:nvSpPr>
        <p:spPr>
          <a:xfrm>
            <a:off x="704088" y="2093976"/>
            <a:ext cx="2188464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Background rules from your project config. Injected automatically</a:t>
            </a:r>
            <a:r>
              <a:rPr lang="en-US" sz="105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not typed by you.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5"/>
          <p:cNvSpPr/>
          <p:nvPr/>
        </p:nvSpPr>
        <p:spPr>
          <a:xfrm>
            <a:off x="3276600" y="1472184"/>
            <a:ext cx="2590800" cy="1645920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5"/>
          <p:cNvSpPr/>
          <p:nvPr/>
        </p:nvSpPr>
        <p:spPr>
          <a:xfrm>
            <a:off x="3477768" y="1636776"/>
            <a:ext cx="5486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300"/>
              <a:buFont typeface="Inter"/>
              <a:buNone/>
            </a:pPr>
            <a:r>
              <a:rPr b="1" i="0" lang="en-US" sz="13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02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5"/>
          <p:cNvSpPr/>
          <p:nvPr/>
        </p:nvSpPr>
        <p:spPr>
          <a:xfrm>
            <a:off x="4026408" y="1636776"/>
            <a:ext cx="1639824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Inter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Conversation history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3" name="Google Shape;53;p5"/>
          <p:cNvCxnSpPr/>
          <p:nvPr/>
        </p:nvCxnSpPr>
        <p:spPr>
          <a:xfrm>
            <a:off x="3477768" y="2002536"/>
            <a:ext cx="2188464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4" name="Google Shape;54;p5"/>
          <p:cNvSpPr/>
          <p:nvPr/>
        </p:nvSpPr>
        <p:spPr>
          <a:xfrm>
            <a:off x="3477768" y="2093976"/>
            <a:ext cx="2188464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Everything said so far in the current session.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5"/>
          <p:cNvSpPr/>
          <p:nvPr/>
        </p:nvSpPr>
        <p:spPr>
          <a:xfrm>
            <a:off x="6050280" y="1472184"/>
            <a:ext cx="2590800" cy="1645920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5"/>
          <p:cNvSpPr/>
          <p:nvPr/>
        </p:nvSpPr>
        <p:spPr>
          <a:xfrm>
            <a:off x="6251448" y="1636776"/>
            <a:ext cx="5486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300"/>
              <a:buFont typeface="Inter"/>
              <a:buNone/>
            </a:pPr>
            <a:r>
              <a:rPr b="1" i="0" lang="en-US" sz="13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03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5"/>
          <p:cNvSpPr/>
          <p:nvPr/>
        </p:nvSpPr>
        <p:spPr>
          <a:xfrm>
            <a:off x="6800088" y="1636776"/>
            <a:ext cx="1639824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Inter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Current prompt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8" name="Google Shape;58;p5"/>
          <p:cNvCxnSpPr/>
          <p:nvPr/>
        </p:nvCxnSpPr>
        <p:spPr>
          <a:xfrm>
            <a:off x="6251448" y="2002536"/>
            <a:ext cx="2188464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9" name="Google Shape;59;p5"/>
          <p:cNvSpPr/>
          <p:nvPr/>
        </p:nvSpPr>
        <p:spPr>
          <a:xfrm>
            <a:off x="6251448" y="2093976"/>
            <a:ext cx="2188464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What you're asking now, plus any @ references and attachments.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5"/>
          <p:cNvSpPr/>
          <p:nvPr/>
        </p:nvSpPr>
        <p:spPr>
          <a:xfrm>
            <a:off x="502920" y="3300984"/>
            <a:ext cx="81381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42900" lvl="0" marL="3429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Inter"/>
              <a:buChar char="■"/>
            </a:pPr>
            <a:r>
              <a:rPr b="0" i="0" lang="en-US" sz="10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You add context manually</a:t>
            </a:r>
            <a:r>
              <a:rPr lang="en-US" sz="105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:</a:t>
            </a:r>
            <a:r>
              <a:rPr b="0" i="0" lang="en-US" sz="10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 @ symbols, Ctrl/Cmd+L, uploaded files.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30000"/>
              </a:lnSpc>
              <a:spcBef>
                <a:spcPts val="200"/>
              </a:spcBef>
              <a:spcAft>
                <a:spcPts val="0"/>
              </a:spcAft>
              <a:buClr>
                <a:srgbClr val="A8A8A8"/>
              </a:buClr>
              <a:buSzPts val="1050"/>
              <a:buFont typeface="Inter"/>
              <a:buChar char="■"/>
            </a:pP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Agent adds it automatically via semantic search</a:t>
            </a:r>
            <a:r>
              <a:rPr lang="en-US" sz="105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: sometimes</a:t>
            </a: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better than manual tagging.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5"/>
          <p:cNvSpPr/>
          <p:nvPr/>
        </p:nvSpPr>
        <p:spPr>
          <a:xfrm>
            <a:off x="502920" y="3895344"/>
            <a:ext cx="8138160" cy="836676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5"/>
          <p:cNvSpPr/>
          <p:nvPr/>
        </p:nvSpPr>
        <p:spPr>
          <a:xfrm>
            <a:off x="502920" y="3895344"/>
            <a:ext cx="8138160" cy="27432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5"/>
          <p:cNvSpPr/>
          <p:nvPr/>
        </p:nvSpPr>
        <p:spPr>
          <a:xfrm>
            <a:off x="704088" y="3986784"/>
            <a:ext cx="7735824" cy="653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Inter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When the window fills, older messages are dropped.  </a:t>
            </a: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Not summarised, not store</a:t>
            </a:r>
            <a:r>
              <a:rPr lang="en-US" sz="105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d,</a:t>
            </a: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the model loses access entirely. Long wandering conversations degrade as earlier decisions fall out of scope.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5"/>
          <p:cNvSpPr/>
          <p:nvPr/>
        </p:nvSpPr>
        <p:spPr>
          <a:xfrm>
            <a:off x="502920" y="4796028"/>
            <a:ext cx="1828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lang="en-US" sz="7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03 / 18</a:t>
            </a:r>
            <a:endParaRPr b="1" sz="700">
              <a:solidFill>
                <a:srgbClr val="6E6E6E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5" name="Google Shape;65;p5"/>
          <p:cNvSpPr/>
          <p:nvPr/>
        </p:nvSpPr>
        <p:spPr>
          <a:xfrm>
            <a:off x="4983480" y="4796028"/>
            <a:ext cx="3657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i="0" lang="en-US" sz="700" u="none" cap="none" strike="noStrike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CONTEXT &amp; PROMPT CRAFT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6"/>
          <p:cNvSpPr/>
          <p:nvPr/>
        </p:nvSpPr>
        <p:spPr>
          <a:xfrm>
            <a:off x="502920" y="365760"/>
            <a:ext cx="813816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REFERENCE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6"/>
          <p:cNvSpPr/>
          <p:nvPr/>
        </p:nvSpPr>
        <p:spPr>
          <a:xfrm>
            <a:off x="502920" y="603504"/>
            <a:ext cx="8138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Inter"/>
              <a:buNone/>
            </a:pPr>
            <a:r>
              <a:rPr b="0" i="0" lang="en-US" sz="30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@ symbol reference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3" name="Google Shape;73;p6"/>
          <p:cNvCxnSpPr/>
          <p:nvPr/>
        </p:nvCxnSpPr>
        <p:spPr>
          <a:xfrm>
            <a:off x="502920" y="1316736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4" name="Google Shape;74;p6"/>
          <p:cNvSpPr/>
          <p:nvPr/>
        </p:nvSpPr>
        <p:spPr>
          <a:xfrm>
            <a:off x="502920" y="1517904"/>
            <a:ext cx="256032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800"/>
              <a:buFont typeface="Inter"/>
              <a:buNone/>
            </a:pPr>
            <a:r>
              <a:rPr b="1" i="0" lang="en-US" sz="8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SYMBOL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6"/>
          <p:cNvSpPr/>
          <p:nvPr/>
        </p:nvSpPr>
        <p:spPr>
          <a:xfrm>
            <a:off x="3063240" y="1517904"/>
            <a:ext cx="55778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800"/>
              <a:buFont typeface="Inter"/>
              <a:buNone/>
            </a:pPr>
            <a:r>
              <a:rPr b="1" i="0" lang="en-US" sz="8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WHAT IT DOES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6" name="Google Shape;76;p6"/>
          <p:cNvCxnSpPr/>
          <p:nvPr/>
        </p:nvCxnSpPr>
        <p:spPr>
          <a:xfrm>
            <a:off x="502920" y="1828800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7" name="Google Shape;77;p6"/>
          <p:cNvSpPr/>
          <p:nvPr/>
        </p:nvSpPr>
        <p:spPr>
          <a:xfrm>
            <a:off x="502920" y="1901952"/>
            <a:ext cx="256032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@filename.ts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6"/>
          <p:cNvSpPr/>
          <p:nvPr/>
        </p:nvSpPr>
        <p:spPr>
          <a:xfrm>
            <a:off x="3063240" y="1901952"/>
            <a:ext cx="557784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200"/>
              <a:buFont typeface="Inter"/>
              <a:buNone/>
            </a:pPr>
            <a:r>
              <a:rPr b="0" i="0" lang="en-US" sz="12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Attaches a specific file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9" name="Google Shape;79;p6"/>
          <p:cNvCxnSpPr/>
          <p:nvPr/>
        </p:nvCxnSpPr>
        <p:spPr>
          <a:xfrm>
            <a:off x="502920" y="2221992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0" name="Google Shape;80;p6"/>
          <p:cNvSpPr/>
          <p:nvPr/>
        </p:nvSpPr>
        <p:spPr>
          <a:xfrm>
            <a:off x="502920" y="2231136"/>
            <a:ext cx="256032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@src/folder/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6"/>
          <p:cNvSpPr/>
          <p:nvPr/>
        </p:nvSpPr>
        <p:spPr>
          <a:xfrm>
            <a:off x="3063240" y="2231136"/>
            <a:ext cx="557784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200"/>
              <a:buFont typeface="Inter"/>
              <a:buNone/>
            </a:pPr>
            <a:r>
              <a:rPr b="0" i="0" lang="en-US" sz="12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Attaches a folder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2" name="Google Shape;82;p6"/>
          <p:cNvCxnSpPr/>
          <p:nvPr/>
        </p:nvCxnSpPr>
        <p:spPr>
          <a:xfrm>
            <a:off x="502920" y="2551176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3" name="Google Shape;83;p6"/>
          <p:cNvSpPr/>
          <p:nvPr/>
        </p:nvSpPr>
        <p:spPr>
          <a:xfrm>
            <a:off x="502920" y="2560320"/>
            <a:ext cx="256032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@Docs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6"/>
          <p:cNvSpPr/>
          <p:nvPr/>
        </p:nvSpPr>
        <p:spPr>
          <a:xfrm>
            <a:off x="3063240" y="2560320"/>
            <a:ext cx="557784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200"/>
              <a:buFont typeface="Inter"/>
              <a:buNone/>
            </a:pPr>
            <a:r>
              <a:rPr b="0" i="0" lang="en-US" sz="12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Searches indexed documentation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5" name="Google Shape;85;p6"/>
          <p:cNvCxnSpPr/>
          <p:nvPr/>
        </p:nvCxnSpPr>
        <p:spPr>
          <a:xfrm>
            <a:off x="502920" y="2880360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6" name="Google Shape;86;p6"/>
          <p:cNvSpPr/>
          <p:nvPr/>
        </p:nvSpPr>
        <p:spPr>
          <a:xfrm>
            <a:off x="502920" y="2889504"/>
            <a:ext cx="256032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@Past Chats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6"/>
          <p:cNvSpPr/>
          <p:nvPr/>
        </p:nvSpPr>
        <p:spPr>
          <a:xfrm>
            <a:off x="3063240" y="2889504"/>
            <a:ext cx="557784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200"/>
              <a:buFont typeface="Inter"/>
              <a:buNone/>
            </a:pPr>
            <a:r>
              <a:rPr b="0" i="0" lang="en-US" sz="12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References a previous conversation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8" name="Google Shape;88;p6"/>
          <p:cNvCxnSpPr/>
          <p:nvPr/>
        </p:nvCxnSpPr>
        <p:spPr>
          <a:xfrm>
            <a:off x="502920" y="3209544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9" name="Google Shape;89;p6"/>
          <p:cNvSpPr/>
          <p:nvPr/>
        </p:nvSpPr>
        <p:spPr>
          <a:xfrm>
            <a:off x="502920" y="3218688"/>
            <a:ext cx="256032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Ctrl/Cmd+L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6"/>
          <p:cNvSpPr/>
          <p:nvPr/>
        </p:nvSpPr>
        <p:spPr>
          <a:xfrm>
            <a:off x="3063240" y="3218688"/>
            <a:ext cx="5577840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200"/>
              <a:buFont typeface="Inter"/>
              <a:buNone/>
            </a:pPr>
            <a:r>
              <a:rPr b="0" i="0" lang="en-US" sz="12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Adds your editor selection — the selected text only, not the whole file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6"/>
          <p:cNvSpPr/>
          <p:nvPr/>
        </p:nvSpPr>
        <p:spPr>
          <a:xfrm>
            <a:off x="502920" y="4796028"/>
            <a:ext cx="1828800" cy="20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lang="en-US" sz="7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04 / 18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6"/>
          <p:cNvSpPr/>
          <p:nvPr/>
        </p:nvSpPr>
        <p:spPr>
          <a:xfrm>
            <a:off x="4983480" y="4796028"/>
            <a:ext cx="3657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i="0" lang="en-US" sz="700" u="none" cap="none" strike="noStrike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CONTEXT &amp; PROMPT CRAFT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"/>
          <p:cNvSpPr/>
          <p:nvPr/>
        </p:nvSpPr>
        <p:spPr>
          <a:xfrm>
            <a:off x="502920" y="365760"/>
            <a:ext cx="813816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INDEXED DOCS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7"/>
          <p:cNvSpPr/>
          <p:nvPr/>
        </p:nvSpPr>
        <p:spPr>
          <a:xfrm>
            <a:off x="502920" y="603504"/>
            <a:ext cx="8138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Inter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@Docs: indexed documentation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0" name="Google Shape;100;p7"/>
          <p:cNvCxnSpPr/>
          <p:nvPr/>
        </p:nvCxnSpPr>
        <p:spPr>
          <a:xfrm>
            <a:off x="502920" y="1316736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1" name="Google Shape;101;p7"/>
          <p:cNvSpPr/>
          <p:nvPr/>
        </p:nvSpPr>
        <p:spPr>
          <a:xfrm>
            <a:off x="502920" y="1472184"/>
            <a:ext cx="3794760" cy="2057400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7"/>
          <p:cNvSpPr/>
          <p:nvPr/>
        </p:nvSpPr>
        <p:spPr>
          <a:xfrm>
            <a:off x="502920" y="1472184"/>
            <a:ext cx="3794760" cy="27432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7"/>
          <p:cNvSpPr/>
          <p:nvPr/>
        </p:nvSpPr>
        <p:spPr>
          <a:xfrm>
            <a:off x="704088" y="1609344"/>
            <a:ext cx="3392424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WHAT GETS INDEXED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7"/>
          <p:cNvSpPr/>
          <p:nvPr/>
        </p:nvSpPr>
        <p:spPr>
          <a:xfrm>
            <a:off x="704088" y="1856232"/>
            <a:ext cx="3392424" cy="1563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42900" lvl="0" marL="34290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Inter"/>
              <a:buChar char="■"/>
            </a:pPr>
            <a:r>
              <a:rPr b="0" i="0" lang="en-US" sz="10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External library docs (React, Node, Tailwind). Cursor maintains these.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35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Inter"/>
              <a:buChar char="■"/>
            </a:pPr>
            <a:r>
              <a:rPr b="0" i="0" lang="en-US" sz="10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Internal docs you add via Settings: </a:t>
            </a:r>
            <a:br>
              <a:rPr b="0" i="0" lang="en-US" sz="10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</a:br>
            <a:r>
              <a:rPr b="0" i="0" lang="en-US" sz="10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Indexing &amp; Docs </a:t>
            </a:r>
            <a:r>
              <a:rPr lang="en-US" sz="105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10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 Add new doc</a:t>
            </a:r>
            <a:r>
              <a:rPr lang="en-US" sz="105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10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 paste a URL.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35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Inter"/>
              <a:buChar char="■"/>
            </a:pPr>
            <a:r>
              <a:rPr b="0" i="0" lang="en-US" sz="10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Once indexed, reference directly by name: @React, @TailwindCSS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7"/>
          <p:cNvSpPr/>
          <p:nvPr/>
        </p:nvSpPr>
        <p:spPr>
          <a:xfrm>
            <a:off x="4526280" y="1472184"/>
            <a:ext cx="4114800" cy="2057400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7"/>
          <p:cNvSpPr/>
          <p:nvPr/>
        </p:nvSpPr>
        <p:spPr>
          <a:xfrm>
            <a:off x="4727448" y="1609344"/>
            <a:ext cx="1371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800"/>
              <a:buFont typeface="Inter"/>
              <a:buNone/>
            </a:pPr>
            <a:r>
              <a:rPr b="1" i="0" lang="en-US" sz="8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@DOCS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7"/>
          <p:cNvSpPr/>
          <p:nvPr/>
        </p:nvSpPr>
        <p:spPr>
          <a:xfrm>
            <a:off x="6629400" y="1609344"/>
            <a:ext cx="1371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800"/>
              <a:buFont typeface="Inter"/>
              <a:buNone/>
            </a:pPr>
            <a:r>
              <a:rPr b="1" i="0" lang="en-US" sz="8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UNTAGGED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7"/>
          <p:cNvSpPr/>
          <p:nvPr/>
        </p:nvSpPr>
        <p:spPr>
          <a:xfrm>
            <a:off x="4727448" y="1929384"/>
            <a:ext cx="1810512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Library or API docs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7"/>
          <p:cNvSpPr/>
          <p:nvPr/>
        </p:nvSpPr>
        <p:spPr>
          <a:xfrm>
            <a:off x="6629400" y="1929384"/>
            <a:ext cx="1810512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Your actual source code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0" name="Google Shape;110;p7"/>
          <p:cNvCxnSpPr/>
          <p:nvPr/>
        </p:nvCxnSpPr>
        <p:spPr>
          <a:xfrm>
            <a:off x="4727448" y="2423160"/>
            <a:ext cx="3712464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1" name="Google Shape;111;p7"/>
          <p:cNvSpPr/>
          <p:nvPr/>
        </p:nvSpPr>
        <p:spPr>
          <a:xfrm>
            <a:off x="4727448" y="2432304"/>
            <a:ext cx="1810512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How a library works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7"/>
          <p:cNvSpPr/>
          <p:nvPr/>
        </p:nvSpPr>
        <p:spPr>
          <a:xfrm>
            <a:off x="6629400" y="2432304"/>
            <a:ext cx="1810512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How your code works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3" name="Google Shape;113;p7"/>
          <p:cNvCxnSpPr/>
          <p:nvPr/>
        </p:nvCxnSpPr>
        <p:spPr>
          <a:xfrm>
            <a:off x="4727448" y="2926080"/>
            <a:ext cx="3712464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4" name="Google Shape;114;p7"/>
          <p:cNvSpPr/>
          <p:nvPr/>
        </p:nvSpPr>
        <p:spPr>
          <a:xfrm>
            <a:off x="4727448" y="2935224"/>
            <a:ext cx="1810512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Third-party APIs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7"/>
          <p:cNvSpPr/>
          <p:nvPr/>
        </p:nvSpPr>
        <p:spPr>
          <a:xfrm>
            <a:off x="6629400" y="2935224"/>
            <a:ext cx="1810512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Your own files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7"/>
          <p:cNvSpPr/>
          <p:nvPr/>
        </p:nvSpPr>
        <p:spPr>
          <a:xfrm>
            <a:off x="502920" y="3730752"/>
            <a:ext cx="8138160" cy="1001268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7"/>
          <p:cNvSpPr/>
          <p:nvPr/>
        </p:nvSpPr>
        <p:spPr>
          <a:xfrm>
            <a:off x="502920" y="3730752"/>
            <a:ext cx="8138160" cy="27432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"/>
          <p:cNvSpPr/>
          <p:nvPr/>
        </p:nvSpPr>
        <p:spPr>
          <a:xfrm>
            <a:off x="704088" y="3849624"/>
            <a:ext cx="7735824" cy="80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Inter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Cursor re-indexes on a schedule, not in real time.</a:t>
            </a: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b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</a:b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If internal docs change often, re-trigger indexing manually via Settings</a:t>
            </a:r>
            <a:r>
              <a:rPr lang="en-US" sz="105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Indexing &amp; Docs.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7"/>
          <p:cNvSpPr/>
          <p:nvPr/>
        </p:nvSpPr>
        <p:spPr>
          <a:xfrm>
            <a:off x="502920" y="4796028"/>
            <a:ext cx="1828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lang="en-US" sz="7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05 / 18</a:t>
            </a:r>
            <a:endParaRPr b="1" sz="700">
              <a:solidFill>
                <a:srgbClr val="6E6E6E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20" name="Google Shape;120;p7"/>
          <p:cNvSpPr/>
          <p:nvPr/>
        </p:nvSpPr>
        <p:spPr>
          <a:xfrm>
            <a:off x="4983480" y="4796028"/>
            <a:ext cx="3657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i="0" lang="en-US" sz="700" u="none" cap="none" strike="noStrike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CONTEXT &amp; PROMPT CRAFT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"/>
          <p:cNvSpPr/>
          <p:nvPr/>
        </p:nvSpPr>
        <p:spPr>
          <a:xfrm>
            <a:off x="502920" y="365760"/>
            <a:ext cx="813816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PRACTICE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8"/>
          <p:cNvSpPr/>
          <p:nvPr/>
        </p:nvSpPr>
        <p:spPr>
          <a:xfrm>
            <a:off x="502920" y="603504"/>
            <a:ext cx="8138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Inter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Tagging vs. describing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8" name="Google Shape;128;p8"/>
          <p:cNvCxnSpPr/>
          <p:nvPr/>
        </p:nvCxnSpPr>
        <p:spPr>
          <a:xfrm>
            <a:off x="502920" y="1316736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9" name="Google Shape;129;p8"/>
          <p:cNvSpPr/>
          <p:nvPr/>
        </p:nvSpPr>
        <p:spPr>
          <a:xfrm>
            <a:off x="502920" y="1517904"/>
            <a:ext cx="3954780" cy="1645920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8"/>
          <p:cNvSpPr/>
          <p:nvPr/>
        </p:nvSpPr>
        <p:spPr>
          <a:xfrm>
            <a:off x="685800" y="1645920"/>
            <a:ext cx="358902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OVER-TAGGED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8"/>
          <p:cNvSpPr/>
          <p:nvPr/>
        </p:nvSpPr>
        <p:spPr>
          <a:xfrm>
            <a:off x="685800" y="1920240"/>
            <a:ext cx="3589020" cy="11521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150"/>
              <a:buFont typeface="Inter"/>
              <a:buNone/>
            </a:pPr>
            <a:r>
              <a:rPr b="0" i="0" lang="en-US" sz="11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@authService.ts @userModel.ts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150"/>
              <a:buFont typeface="Inter"/>
              <a:buNone/>
            </a:pPr>
            <a:r>
              <a:rPr b="0" i="0" lang="en-US" sz="11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@sessionController.ts @tokenHelper.ts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"/>
              <a:buFont typeface="Calibri"/>
              <a:buNone/>
            </a:pPr>
            <a:r>
              <a:t/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Inter"/>
              <a:buNone/>
            </a:pPr>
            <a:r>
              <a:rPr b="0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"Refactor the auth logic"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8"/>
          <p:cNvSpPr/>
          <p:nvPr/>
        </p:nvSpPr>
        <p:spPr>
          <a:xfrm>
            <a:off x="4686300" y="1517904"/>
            <a:ext cx="3954780" cy="1645920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8"/>
          <p:cNvSpPr/>
          <p:nvPr/>
        </p:nvSpPr>
        <p:spPr>
          <a:xfrm>
            <a:off x="4686300" y="1517904"/>
            <a:ext cx="3954780" cy="27432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8"/>
          <p:cNvSpPr/>
          <p:nvPr/>
        </p:nvSpPr>
        <p:spPr>
          <a:xfrm>
            <a:off x="4869180" y="1645920"/>
            <a:ext cx="358902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BETTER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8"/>
          <p:cNvSpPr/>
          <p:nvPr/>
        </p:nvSpPr>
        <p:spPr>
          <a:xfrm>
            <a:off x="4869180" y="1920240"/>
            <a:ext cx="3589020" cy="11521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Inter"/>
              <a:buNone/>
            </a:pPr>
            <a:r>
              <a:rPr b="0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Refactor the user authentication logic to support OAuth login.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"/>
              <a:buFont typeface="Calibri"/>
              <a:buNone/>
            </a:pPr>
            <a:r>
              <a:t/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50"/>
              <a:buFont typeface="Inter"/>
              <a:buNone/>
            </a:pPr>
            <a:r>
              <a:rPr b="0" i="0" lang="en-US" sz="11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The main flow starts in </a:t>
            </a:r>
            <a:r>
              <a:rPr b="0" i="0" lang="en-US" sz="11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authService.ts</a:t>
            </a:r>
            <a:r>
              <a:rPr b="0" i="0" lang="en-US" sz="11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8"/>
          <p:cNvSpPr/>
          <p:nvPr/>
        </p:nvSpPr>
        <p:spPr>
          <a:xfrm>
            <a:off x="502920" y="3364992"/>
            <a:ext cx="8138160" cy="475488"/>
          </a:xfrm>
          <a:prstGeom prst="rect">
            <a:avLst/>
          </a:prstGeom>
          <a:noFill/>
          <a:ln>
            <a:noFill/>
          </a:ln>
        </p:spPr>
        <p:txBody>
          <a:bodyPr anchorCtr="0" anchor="t" bIns="500" lIns="500" spcFirstLastPara="1" rIns="500" wrap="square" tIns="50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50"/>
              <a:buFont typeface="Inter"/>
              <a:buNone/>
            </a:pPr>
            <a:r>
              <a:rPr b="0" i="0" lang="en-US" sz="11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The left gives four files and no intent. The right names one anchor and says what needs to happen</a:t>
            </a:r>
            <a:r>
              <a:rPr lang="en-US" sz="115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, the</a:t>
            </a:r>
            <a:r>
              <a:rPr b="0" i="0" lang="en-US" sz="11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Agent finds supporting context.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8"/>
          <p:cNvSpPr/>
          <p:nvPr/>
        </p:nvSpPr>
        <p:spPr>
          <a:xfrm>
            <a:off x="502920" y="3913632"/>
            <a:ext cx="8138160" cy="818388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8"/>
          <p:cNvSpPr/>
          <p:nvPr/>
        </p:nvSpPr>
        <p:spPr>
          <a:xfrm>
            <a:off x="502920" y="3913632"/>
            <a:ext cx="8138160" cy="27432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8"/>
          <p:cNvSpPr/>
          <p:nvPr/>
        </p:nvSpPr>
        <p:spPr>
          <a:xfrm>
            <a:off x="704088" y="4005072"/>
            <a:ext cx="7735824" cy="6355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800"/>
              <a:buFont typeface="Inter"/>
              <a:buNone/>
            </a:pPr>
            <a:r>
              <a:rPr b="1" i="0" lang="en-US" sz="8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RULE OF THUMB   </a:t>
            </a:r>
            <a:r>
              <a:rPr b="0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Natural language + one anchor file beats a stack of @ tags with a vague ask.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8"/>
          <p:cNvSpPr/>
          <p:nvPr/>
        </p:nvSpPr>
        <p:spPr>
          <a:xfrm>
            <a:off x="502920" y="4796028"/>
            <a:ext cx="1828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lang="en-US" sz="7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06 / 18</a:t>
            </a:r>
            <a:endParaRPr b="1" sz="700">
              <a:solidFill>
                <a:srgbClr val="6E6E6E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41" name="Google Shape;141;p8"/>
          <p:cNvSpPr/>
          <p:nvPr/>
        </p:nvSpPr>
        <p:spPr>
          <a:xfrm>
            <a:off x="4983480" y="4796028"/>
            <a:ext cx="3657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i="0" lang="en-US" sz="700" u="none" cap="none" strike="noStrike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CONTEXT &amp; PROMPT CRAFT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"/>
          <p:cNvSpPr/>
          <p:nvPr/>
        </p:nvSpPr>
        <p:spPr>
          <a:xfrm>
            <a:off x="502920" y="365760"/>
            <a:ext cx="813816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SESSIONS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9"/>
          <p:cNvSpPr/>
          <p:nvPr/>
        </p:nvSpPr>
        <p:spPr>
          <a:xfrm>
            <a:off x="502920" y="603504"/>
            <a:ext cx="8138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Inter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When to start fresh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9" name="Google Shape;149;p9"/>
          <p:cNvCxnSpPr/>
          <p:nvPr/>
        </p:nvCxnSpPr>
        <p:spPr>
          <a:xfrm>
            <a:off x="502920" y="1316736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0" name="Google Shape;150;p9"/>
          <p:cNvSpPr/>
          <p:nvPr/>
        </p:nvSpPr>
        <p:spPr>
          <a:xfrm>
            <a:off x="502920" y="1517904"/>
            <a:ext cx="3954780" cy="1783080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9"/>
          <p:cNvSpPr/>
          <p:nvPr/>
        </p:nvSpPr>
        <p:spPr>
          <a:xfrm>
            <a:off x="502920" y="1517904"/>
            <a:ext cx="3954780" cy="27432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9"/>
          <p:cNvSpPr/>
          <p:nvPr/>
        </p:nvSpPr>
        <p:spPr>
          <a:xfrm>
            <a:off x="4686300" y="1517904"/>
            <a:ext cx="3954780" cy="1783080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9"/>
          <p:cNvSpPr/>
          <p:nvPr/>
        </p:nvSpPr>
        <p:spPr>
          <a:xfrm>
            <a:off x="704088" y="1645920"/>
            <a:ext cx="3552444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800"/>
              <a:buFont typeface="Inter"/>
              <a:buNone/>
            </a:pPr>
            <a:r>
              <a:rPr b="1" i="0" lang="en-US" sz="8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START FRESH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9"/>
          <p:cNvSpPr/>
          <p:nvPr/>
        </p:nvSpPr>
        <p:spPr>
          <a:xfrm>
            <a:off x="4887468" y="1645920"/>
            <a:ext cx="3552444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800"/>
              <a:buFont typeface="Inter"/>
              <a:buNone/>
            </a:pPr>
            <a:r>
              <a:rPr b="1" i="0" lang="en-US" sz="8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KEEP GOING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9"/>
          <p:cNvSpPr/>
          <p:nvPr/>
        </p:nvSpPr>
        <p:spPr>
          <a:xfrm>
            <a:off x="704088" y="1901952"/>
            <a:ext cx="3552444" cy="3268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New, unrelated task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9"/>
          <p:cNvSpPr/>
          <p:nvPr/>
        </p:nvSpPr>
        <p:spPr>
          <a:xfrm>
            <a:off x="4887468" y="1901952"/>
            <a:ext cx="3552444" cy="3268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Continuing a feature build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7" name="Google Shape;157;p9"/>
          <p:cNvCxnSpPr/>
          <p:nvPr/>
        </p:nvCxnSpPr>
        <p:spPr>
          <a:xfrm>
            <a:off x="704088" y="2219706"/>
            <a:ext cx="3552444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58" name="Google Shape;158;p9"/>
          <p:cNvCxnSpPr/>
          <p:nvPr/>
        </p:nvCxnSpPr>
        <p:spPr>
          <a:xfrm>
            <a:off x="4887468" y="2219706"/>
            <a:ext cx="3552444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9" name="Google Shape;159;p9"/>
          <p:cNvSpPr/>
          <p:nvPr/>
        </p:nvSpPr>
        <p:spPr>
          <a:xfrm>
            <a:off x="704088" y="2228850"/>
            <a:ext cx="3552444" cy="3268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Long, wandering conversation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9"/>
          <p:cNvSpPr/>
          <p:nvPr/>
        </p:nvSpPr>
        <p:spPr>
          <a:xfrm>
            <a:off x="4887468" y="2228850"/>
            <a:ext cx="3552444" cy="3268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Earlier decisions still in scope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1" name="Google Shape;161;p9"/>
          <p:cNvCxnSpPr/>
          <p:nvPr/>
        </p:nvCxnSpPr>
        <p:spPr>
          <a:xfrm>
            <a:off x="704088" y="2546604"/>
            <a:ext cx="3552444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2" name="Google Shape;162;p9"/>
          <p:cNvCxnSpPr/>
          <p:nvPr/>
        </p:nvCxnSpPr>
        <p:spPr>
          <a:xfrm>
            <a:off x="4887468" y="2546604"/>
            <a:ext cx="3552444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3" name="Google Shape;163;p9"/>
          <p:cNvSpPr/>
          <p:nvPr/>
        </p:nvSpPr>
        <p:spPr>
          <a:xfrm>
            <a:off x="704088" y="2555748"/>
            <a:ext cx="3552444" cy="3268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Agent locked on a wrong assumption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9"/>
          <p:cNvSpPr/>
          <p:nvPr/>
        </p:nvSpPr>
        <p:spPr>
          <a:xfrm>
            <a:off x="4887468" y="2555748"/>
            <a:ext cx="3552444" cy="3268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Multi-step task mid-flow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5" name="Google Shape;165;p9"/>
          <p:cNvCxnSpPr/>
          <p:nvPr/>
        </p:nvCxnSpPr>
        <p:spPr>
          <a:xfrm>
            <a:off x="704088" y="2873502"/>
            <a:ext cx="3552444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6" name="Google Shape;166;p9"/>
          <p:cNvCxnSpPr/>
          <p:nvPr/>
        </p:nvCxnSpPr>
        <p:spPr>
          <a:xfrm>
            <a:off x="4887468" y="2873502"/>
            <a:ext cx="3552444" cy="0"/>
          </a:xfrm>
          <a:prstGeom prst="straightConnector1">
            <a:avLst/>
          </a:prstGeom>
          <a:noFill/>
          <a:ln cap="flat" cmpd="sng" w="9525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7" name="Google Shape;167;p9"/>
          <p:cNvSpPr/>
          <p:nvPr/>
        </p:nvSpPr>
        <p:spPr>
          <a:xfrm>
            <a:off x="704088" y="2882646"/>
            <a:ext cx="3552444" cy="3268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Agent referencing files that don't exist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9"/>
          <p:cNvSpPr/>
          <p:nvPr/>
        </p:nvSpPr>
        <p:spPr>
          <a:xfrm>
            <a:off x="4887468" y="2882646"/>
            <a:ext cx="3552444" cy="3268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Context is still accurate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9"/>
          <p:cNvSpPr/>
          <p:nvPr/>
        </p:nvSpPr>
        <p:spPr>
          <a:xfrm>
            <a:off x="502950" y="3392502"/>
            <a:ext cx="8138100" cy="658200"/>
          </a:xfrm>
          <a:prstGeom prst="rect">
            <a:avLst/>
          </a:prstGeom>
          <a:noFill/>
          <a:ln>
            <a:noFill/>
          </a:ln>
        </p:spPr>
        <p:txBody>
          <a:bodyPr anchorCtr="0" anchor="t" bIns="500" lIns="500" spcFirstLastPara="1" rIns="500" wrap="square" tIns="50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In long conversations, Agent can hallucinate file paths</a:t>
            </a:r>
            <a:r>
              <a:rPr lang="en-US" sz="110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, e.g.</a:t>
            </a: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referencing src/utils/authHelper.ts when that file doesn't exist. It's extrapolatin</a:t>
            </a: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g</a:t>
            </a: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from context rather than reading the codebase. </a:t>
            </a:r>
            <a:r>
              <a:rPr lang="en-US" sz="110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Trying to correct it will only make the problem worse</a:t>
            </a: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; start fresh</a:t>
            </a:r>
            <a:r>
              <a:rPr lang="en-US" sz="110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instead.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0" name="Google Shape;170;p9"/>
          <p:cNvCxnSpPr/>
          <p:nvPr/>
        </p:nvCxnSpPr>
        <p:spPr>
          <a:xfrm>
            <a:off x="502920" y="4142232"/>
            <a:ext cx="548640" cy="0"/>
          </a:xfrm>
          <a:prstGeom prst="straightConnector1">
            <a:avLst/>
          </a:prstGeom>
          <a:noFill/>
          <a:ln cap="flat" cmpd="sng" w="9525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1" name="Google Shape;171;p9"/>
          <p:cNvSpPr/>
          <p:nvPr/>
        </p:nvSpPr>
        <p:spPr>
          <a:xfrm>
            <a:off x="502920" y="4215384"/>
            <a:ext cx="8138160" cy="42519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Inter"/>
              <a:buNone/>
            </a:pPr>
            <a:r>
              <a:rPr b="0" i="1" lang="en-US" sz="1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“If you're scrolling back to re-explain something, that's the moment to start over.”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9"/>
          <p:cNvSpPr/>
          <p:nvPr/>
        </p:nvSpPr>
        <p:spPr>
          <a:xfrm>
            <a:off x="502920" y="4796028"/>
            <a:ext cx="1828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lang="en-US" sz="7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07</a:t>
            </a:r>
            <a:r>
              <a:rPr b="1" i="0" lang="en-US" sz="700" u="none" cap="none" strike="noStrike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 / </a:t>
            </a:r>
            <a:r>
              <a:rPr b="1" lang="en-US" sz="7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18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9"/>
          <p:cNvSpPr/>
          <p:nvPr/>
        </p:nvSpPr>
        <p:spPr>
          <a:xfrm>
            <a:off x="4983480" y="4796028"/>
            <a:ext cx="3657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i="0" lang="en-US" sz="700" u="none" cap="none" strike="noStrike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CONTEXT &amp; PROMPT CRAFT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0"/>
          <p:cNvSpPr/>
          <p:nvPr/>
        </p:nvSpPr>
        <p:spPr>
          <a:xfrm>
            <a:off x="502920" y="365760"/>
            <a:ext cx="813816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CONVENTIONS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0"/>
          <p:cNvSpPr/>
          <p:nvPr/>
        </p:nvSpPr>
        <p:spPr>
          <a:xfrm>
            <a:off x="502920" y="603504"/>
            <a:ext cx="8138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Inter"/>
              <a:buNone/>
            </a:pPr>
            <a:r>
              <a:rPr b="0" i="0" lang="en-US" sz="30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Project-level instructions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1" name="Google Shape;181;p10"/>
          <p:cNvCxnSpPr/>
          <p:nvPr/>
        </p:nvCxnSpPr>
        <p:spPr>
          <a:xfrm>
            <a:off x="502920" y="1316736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2" name="Google Shape;182;p10"/>
          <p:cNvSpPr/>
          <p:nvPr/>
        </p:nvSpPr>
        <p:spPr>
          <a:xfrm>
            <a:off x="502920" y="1472184"/>
            <a:ext cx="8138160" cy="475488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0"/>
          <p:cNvSpPr/>
          <p:nvPr/>
        </p:nvSpPr>
        <p:spPr>
          <a:xfrm>
            <a:off x="502920" y="1472184"/>
            <a:ext cx="8138160" cy="27432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0"/>
          <p:cNvSpPr/>
          <p:nvPr/>
        </p:nvSpPr>
        <p:spPr>
          <a:xfrm>
            <a:off x="685800" y="1581912"/>
            <a:ext cx="4114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400"/>
              <a:buFont typeface="Inter"/>
              <a:buNone/>
            </a:pPr>
            <a:r>
              <a:rPr b="1" i="0" lang="en-US" sz="14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01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0"/>
          <p:cNvSpPr/>
          <p:nvPr/>
        </p:nvSpPr>
        <p:spPr>
          <a:xfrm>
            <a:off x="1188720" y="1563624"/>
            <a:ext cx="41148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Inter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AGENTS.md  ·  </a:t>
            </a:r>
            <a:r>
              <a:rPr i="0" lang="en-US" sz="1300" u="none" cap="none" strike="noStrike">
                <a:solidFill>
                  <a:srgbClr val="FFFFFF"/>
                </a:solidFill>
                <a:latin typeface="Roboto Mono"/>
                <a:ea typeface="Roboto Mono"/>
                <a:cs typeface="Roboto Mono"/>
                <a:sym typeface="Roboto Mono"/>
              </a:rPr>
              <a:t>.cursor/rules/</a:t>
            </a:r>
            <a:endParaRPr i="0" sz="1300" u="none" cap="none" strike="noStrike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186" name="Google Shape;186;p10"/>
          <p:cNvSpPr/>
          <p:nvPr/>
        </p:nvSpPr>
        <p:spPr>
          <a:xfrm>
            <a:off x="5349240" y="1563624"/>
            <a:ext cx="370332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Applies to every conversation in this project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10"/>
          <p:cNvSpPr/>
          <p:nvPr/>
        </p:nvSpPr>
        <p:spPr>
          <a:xfrm>
            <a:off x="502920" y="2020824"/>
            <a:ext cx="8138160" cy="475488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0"/>
          <p:cNvSpPr/>
          <p:nvPr/>
        </p:nvSpPr>
        <p:spPr>
          <a:xfrm>
            <a:off x="685800" y="2130552"/>
            <a:ext cx="4114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400"/>
              <a:buFont typeface="Inter"/>
              <a:buNone/>
            </a:pPr>
            <a:r>
              <a:rPr b="1" i="0" lang="en-US" sz="14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02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0"/>
          <p:cNvSpPr/>
          <p:nvPr/>
        </p:nvSpPr>
        <p:spPr>
          <a:xfrm>
            <a:off x="1188720" y="2112264"/>
            <a:ext cx="41148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Inter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Per-conversation context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0"/>
          <p:cNvSpPr/>
          <p:nvPr/>
        </p:nvSpPr>
        <p:spPr>
          <a:xfrm>
            <a:off x="5349240" y="2112264"/>
            <a:ext cx="370332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@ references, Ctrl/Cmd+L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0"/>
          <p:cNvSpPr/>
          <p:nvPr/>
        </p:nvSpPr>
        <p:spPr>
          <a:xfrm>
            <a:off x="502920" y="2569464"/>
            <a:ext cx="8138160" cy="475488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0"/>
          <p:cNvSpPr/>
          <p:nvPr/>
        </p:nvSpPr>
        <p:spPr>
          <a:xfrm>
            <a:off x="685800" y="2679192"/>
            <a:ext cx="4114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400"/>
              <a:buFont typeface="Inter"/>
              <a:buNone/>
            </a:pPr>
            <a:r>
              <a:rPr b="1" i="0" lang="en-US" sz="14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03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0"/>
          <p:cNvSpPr/>
          <p:nvPr/>
        </p:nvSpPr>
        <p:spPr>
          <a:xfrm>
            <a:off x="1188720" y="2660904"/>
            <a:ext cx="41148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Inter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Individual prompt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0"/>
          <p:cNvSpPr/>
          <p:nvPr/>
        </p:nvSpPr>
        <p:spPr>
          <a:xfrm>
            <a:off x="5349240" y="2660904"/>
            <a:ext cx="370332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What you type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10"/>
          <p:cNvSpPr/>
          <p:nvPr/>
        </p:nvSpPr>
        <p:spPr>
          <a:xfrm>
            <a:off x="502925" y="3227821"/>
            <a:ext cx="81381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0" lIns="500" spcFirstLastPara="1" rIns="500" wrap="square" tIns="50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AGENTS.md is tool-agnostic</a:t>
            </a:r>
            <a:r>
              <a:rPr lang="en-US" sz="105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;</a:t>
            </a: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works across Cursor, Claude Code and others without renaming. </a:t>
            </a:r>
            <a:r>
              <a:rPr i="0" lang="en-US" sz="1050" u="none" cap="none" strike="noStrike">
                <a:solidFill>
                  <a:srgbClr val="A8A8A8"/>
                </a:solidFill>
                <a:latin typeface="Roboto Mono"/>
                <a:ea typeface="Roboto Mono"/>
                <a:cs typeface="Roboto Mono"/>
                <a:sym typeface="Roboto Mono"/>
              </a:rPr>
              <a:t>.cursor/rules/</a:t>
            </a: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is Cursor's native format: individual .mdc files via Settings</a:t>
            </a:r>
            <a:r>
              <a:rPr lang="en-US" sz="105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&gt;</a:t>
            </a: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Rules, version-controlled with your repo. Both are committed</a:t>
            </a:r>
            <a:r>
              <a:rPr lang="en-US" sz="105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the whole team gets them on clone.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10"/>
          <p:cNvSpPr/>
          <p:nvPr/>
        </p:nvSpPr>
        <p:spPr>
          <a:xfrm>
            <a:off x="502920" y="4796028"/>
            <a:ext cx="1828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lang="en-US" sz="7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08 / 18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10"/>
          <p:cNvSpPr/>
          <p:nvPr/>
        </p:nvSpPr>
        <p:spPr>
          <a:xfrm>
            <a:off x="4983480" y="4796028"/>
            <a:ext cx="3657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i="0" lang="en-US" sz="700" u="none" cap="none" strike="noStrike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CONTEXT &amp; PROMPT CRAFT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1"/>
          <p:cNvSpPr/>
          <p:nvPr/>
        </p:nvSpPr>
        <p:spPr>
          <a:xfrm>
            <a:off x="502920" y="411480"/>
            <a:ext cx="1828800" cy="109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8000"/>
              <a:buFont typeface="Inter"/>
              <a:buNone/>
            </a:pPr>
            <a:r>
              <a:rPr b="0" i="0" lang="en-US" sz="8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02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11"/>
          <p:cNvSpPr/>
          <p:nvPr/>
        </p:nvSpPr>
        <p:spPr>
          <a:xfrm>
            <a:off x="502920" y="1463040"/>
            <a:ext cx="813816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1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SECTION 02  ·  FRAMEWORKS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11"/>
          <p:cNvSpPr/>
          <p:nvPr/>
        </p:nvSpPr>
        <p:spPr>
          <a:xfrm>
            <a:off x="502920" y="1691640"/>
            <a:ext cx="81381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Inter"/>
              <a:buNone/>
            </a:pPr>
            <a:r>
              <a:rPr b="0" i="0" lang="en-US" sz="30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Four ways to frame a prompt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6" name="Google Shape;206;p11"/>
          <p:cNvCxnSpPr/>
          <p:nvPr/>
        </p:nvCxnSpPr>
        <p:spPr>
          <a:xfrm>
            <a:off x="502920" y="2267712"/>
            <a:ext cx="8138160" cy="0"/>
          </a:xfrm>
          <a:prstGeom prst="straightConnector1">
            <a:avLst/>
          </a:prstGeom>
          <a:noFill/>
          <a:ln cap="flat" cmpd="sng" w="9525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07" name="Google Shape;207;p11"/>
          <p:cNvSpPr/>
          <p:nvPr/>
        </p:nvSpPr>
        <p:spPr>
          <a:xfrm>
            <a:off x="502920" y="2377440"/>
            <a:ext cx="81381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t" bIns="500" lIns="500" spcFirstLastPara="1" rIns="500" wrap="square" tIns="50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250"/>
              <a:buFont typeface="Inter"/>
              <a:buNone/>
            </a:pPr>
            <a:r>
              <a:rPr b="0" i="1" lang="en-US" sz="12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Start with CICE. Reach for the others when the task calls for it.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11"/>
          <p:cNvSpPr/>
          <p:nvPr/>
        </p:nvSpPr>
        <p:spPr>
          <a:xfrm>
            <a:off x="502920" y="2834640"/>
            <a:ext cx="3968496" cy="914400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1"/>
          <p:cNvSpPr/>
          <p:nvPr/>
        </p:nvSpPr>
        <p:spPr>
          <a:xfrm>
            <a:off x="502920" y="2834640"/>
            <a:ext cx="3968496" cy="27432"/>
          </a:xfrm>
          <a:prstGeom prst="rect">
            <a:avLst/>
          </a:prstGeom>
          <a:solidFill>
            <a:srgbClr val="E8339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1"/>
          <p:cNvSpPr/>
          <p:nvPr/>
        </p:nvSpPr>
        <p:spPr>
          <a:xfrm>
            <a:off x="685800" y="2944368"/>
            <a:ext cx="4572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800"/>
              <a:buFont typeface="Inter"/>
              <a:buNone/>
            </a:pPr>
            <a:r>
              <a:rPr b="1" i="0" lang="en-US" sz="8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01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1"/>
          <p:cNvSpPr/>
          <p:nvPr/>
        </p:nvSpPr>
        <p:spPr>
          <a:xfrm>
            <a:off x="1234440" y="2907792"/>
            <a:ext cx="3054096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Inter"/>
              <a:buNone/>
            </a:pPr>
            <a:r>
              <a:rPr b="0" i="0" lang="en-US" sz="16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CICE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11"/>
          <p:cNvSpPr/>
          <p:nvPr/>
        </p:nvSpPr>
        <p:spPr>
          <a:xfrm>
            <a:off x="685800" y="3236976"/>
            <a:ext cx="3602736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Context · Intent · Constraints · Examples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11"/>
          <p:cNvSpPr/>
          <p:nvPr/>
        </p:nvSpPr>
        <p:spPr>
          <a:xfrm>
            <a:off x="685800" y="3493008"/>
            <a:ext cx="3602736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The default. Most engineers get the most value here.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11"/>
          <p:cNvSpPr/>
          <p:nvPr/>
        </p:nvSpPr>
        <p:spPr>
          <a:xfrm>
            <a:off x="4672584" y="2834640"/>
            <a:ext cx="3968496" cy="914400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1"/>
          <p:cNvSpPr/>
          <p:nvPr/>
        </p:nvSpPr>
        <p:spPr>
          <a:xfrm>
            <a:off x="4855464" y="2944368"/>
            <a:ext cx="4572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800"/>
              <a:buFont typeface="Inter"/>
              <a:buNone/>
            </a:pPr>
            <a:r>
              <a:rPr b="1" i="0" lang="en-US" sz="8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02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1"/>
          <p:cNvSpPr/>
          <p:nvPr/>
        </p:nvSpPr>
        <p:spPr>
          <a:xfrm>
            <a:off x="5404104" y="2907792"/>
            <a:ext cx="3054096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Inter"/>
              <a:buNone/>
            </a:pPr>
            <a:r>
              <a:rPr b="0" i="0" lang="en-US" sz="16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RISEN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11"/>
          <p:cNvSpPr/>
          <p:nvPr/>
        </p:nvSpPr>
        <p:spPr>
          <a:xfrm>
            <a:off x="4855464" y="3236976"/>
            <a:ext cx="3602736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Role · Instructions · Steps · End goal · Narrowing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1"/>
          <p:cNvSpPr/>
          <p:nvPr/>
        </p:nvSpPr>
        <p:spPr>
          <a:xfrm>
            <a:off x="4855464" y="3493008"/>
            <a:ext cx="3602736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Complex multi-step agentic work.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11"/>
          <p:cNvSpPr/>
          <p:nvPr/>
        </p:nvSpPr>
        <p:spPr>
          <a:xfrm>
            <a:off x="502920" y="3803904"/>
            <a:ext cx="3968496" cy="914400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11"/>
          <p:cNvSpPr/>
          <p:nvPr/>
        </p:nvSpPr>
        <p:spPr>
          <a:xfrm>
            <a:off x="685800" y="3913632"/>
            <a:ext cx="4572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800"/>
              <a:buFont typeface="Inter"/>
              <a:buNone/>
            </a:pPr>
            <a:r>
              <a:rPr b="1" i="0" lang="en-US" sz="8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03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1"/>
          <p:cNvSpPr/>
          <p:nvPr/>
        </p:nvSpPr>
        <p:spPr>
          <a:xfrm>
            <a:off x="1234440" y="3877056"/>
            <a:ext cx="3054096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Inter"/>
              <a:buNone/>
            </a:pPr>
            <a:r>
              <a:rPr b="0" i="0" lang="en-US" sz="16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RTF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11"/>
          <p:cNvSpPr/>
          <p:nvPr/>
        </p:nvSpPr>
        <p:spPr>
          <a:xfrm>
            <a:off x="685800" y="4206240"/>
            <a:ext cx="3602736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Role · Task · Format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11"/>
          <p:cNvSpPr/>
          <p:nvPr/>
        </p:nvSpPr>
        <p:spPr>
          <a:xfrm>
            <a:off x="685800" y="4462272"/>
            <a:ext cx="3602736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Quick tasks where output shape matters.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1"/>
          <p:cNvSpPr/>
          <p:nvPr/>
        </p:nvSpPr>
        <p:spPr>
          <a:xfrm>
            <a:off x="4672584" y="3803904"/>
            <a:ext cx="3968496" cy="914400"/>
          </a:xfrm>
          <a:prstGeom prst="rect">
            <a:avLst/>
          </a:prstGeom>
          <a:solidFill>
            <a:srgbClr val="141414"/>
          </a:solidFill>
          <a:ln cap="flat" cmpd="sng" w="9525">
            <a:solidFill>
              <a:srgbClr val="1F1F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1"/>
          <p:cNvSpPr/>
          <p:nvPr/>
        </p:nvSpPr>
        <p:spPr>
          <a:xfrm>
            <a:off x="4855464" y="3913632"/>
            <a:ext cx="4572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800"/>
              <a:buFont typeface="Inter"/>
              <a:buNone/>
            </a:pPr>
            <a:r>
              <a:rPr b="1" i="0" lang="en-US" sz="8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04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1"/>
          <p:cNvSpPr/>
          <p:nvPr/>
        </p:nvSpPr>
        <p:spPr>
          <a:xfrm>
            <a:off x="5404104" y="3877056"/>
            <a:ext cx="3054096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Inter"/>
              <a:buNone/>
            </a:pPr>
            <a:r>
              <a:rPr b="0" i="0" lang="en-US" sz="16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Chain-of-thought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11"/>
          <p:cNvSpPr/>
          <p:nvPr/>
        </p:nvSpPr>
        <p:spPr>
          <a:xfrm>
            <a:off x="4855464" y="4206240"/>
            <a:ext cx="3602736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“Think step by step before answering”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1"/>
          <p:cNvSpPr/>
          <p:nvPr/>
        </p:nvSpPr>
        <p:spPr>
          <a:xfrm>
            <a:off x="4855464" y="4462272"/>
            <a:ext cx="3602736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Reasoning and debugging.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1"/>
          <p:cNvSpPr/>
          <p:nvPr/>
        </p:nvSpPr>
        <p:spPr>
          <a:xfrm>
            <a:off x="502920" y="4796028"/>
            <a:ext cx="1828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lang="en-US" sz="700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09 / 18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11"/>
          <p:cNvSpPr/>
          <p:nvPr/>
        </p:nvSpPr>
        <p:spPr>
          <a:xfrm>
            <a:off x="4983480" y="4796028"/>
            <a:ext cx="3657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E6E6E"/>
              </a:buClr>
              <a:buSzPts val="700"/>
              <a:buFont typeface="Inter"/>
              <a:buNone/>
            </a:pPr>
            <a:r>
              <a:rPr b="1" i="0" lang="en-US" sz="700" u="none" cap="none" strike="noStrike">
                <a:solidFill>
                  <a:srgbClr val="6E6E6E"/>
                </a:solidFill>
                <a:latin typeface="Inter"/>
                <a:ea typeface="Inter"/>
                <a:cs typeface="Inter"/>
                <a:sym typeface="Inter"/>
              </a:rPr>
              <a:t>CONTEXT &amp; PROMPT CRAFT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2026-04-20T02:08:36Z</dcterms:created>
  <dc:creator>Workshop series</dc:creator>
</cp:coreProperties>
</file>