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5143500" cx="9144000"/>
  <p:notesSz cx="5143500" cy="9144000"/>
  <p:embeddedFontLst>
    <p:embeddedFont>
      <p:font typeface="Inter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4" roundtripDataSignature="AMtx7mgRn2/ZxbPswRC6jm27Xaj3C4Yy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Inter-bold.fntdata"/><Relationship Id="rId30" Type="http://schemas.openxmlformats.org/officeDocument/2006/relationships/font" Target="fonts/Inter-regular.fntdata"/><Relationship Id="rId11" Type="http://schemas.openxmlformats.org/officeDocument/2006/relationships/slide" Target="slides/slide7.xml"/><Relationship Id="rId33" Type="http://schemas.openxmlformats.org/officeDocument/2006/relationships/font" Target="fonts/Inter-boldItalic.fntdata"/><Relationship Id="rId10" Type="http://schemas.openxmlformats.org/officeDocument/2006/relationships/slide" Target="slides/slide6.xml"/><Relationship Id="rId32" Type="http://schemas.openxmlformats.org/officeDocument/2006/relationships/font" Target="fonts/Inter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34" Type="http://customschemas.google.com/relationships/presentationmetadata" Target="meta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5" name="Google Shape;17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— TWO PARTS:</a:t>
            </a:r>
            <a:br>
              <a:rPr lang="en-US"/>
            </a:br>
            <a:br>
              <a:rPr lang="en-US"/>
            </a:br>
            <a:r>
              <a:rPr lang="en-US"/>
              <a:t>PART A — Successful run. Implement GET /standups/summary: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r>
              <a:rPr lang="en-US"/>
              <a:t>Implement GET /standups/summary</a:t>
            </a:r>
            <a:br>
              <a:rPr lang="en-US"/>
            </a:br>
            <a:br>
              <a:rPr lang="en-US"/>
            </a:br>
            <a:r>
              <a:rPr lang="en-US"/>
              <a:t>The endpoint already has a failing test in tests/api.test.ts and the</a:t>
            </a:r>
            <a:br>
              <a:rPr lang="en-US"/>
            </a:br>
            <a:r>
              <a:rPr lang="en-US"/>
              <a:t>return type is defined as StandupSummary in src/types.ts; use both</a:t>
            </a:r>
            <a:br>
              <a:rPr lang="en-US"/>
            </a:br>
            <a:r>
              <a:rPr lang="en-US"/>
              <a:t>as your spec.</a:t>
            </a:r>
            <a:br>
              <a:rPr lang="en-US"/>
            </a:br>
            <a:br>
              <a:rPr lang="en-US"/>
            </a:br>
            <a:r>
              <a:rPr lang="en-US"/>
              <a:t>Requirements:</a:t>
            </a:r>
            <a:br>
              <a:rPr lang="en-US"/>
            </a:br>
            <a:r>
              <a:rPr lang="en-US"/>
              <a:t>- Accept a required ?date=YYYY-MM-DD query param, return 400 if missing or invalid</a:t>
            </a:r>
            <a:br>
              <a:rPr lang="en-US"/>
            </a:br>
            <a:r>
              <a:rPr lang="en-US"/>
              <a:t>- Return { date, count, standups[] } matching the StandupSummary type</a:t>
            </a:r>
            <a:br>
              <a:rPr lang="en-US"/>
            </a:br>
            <a:r>
              <a:rPr lang="en-US"/>
              <a:t>- Follow the same conventions as the other routes in src/app.ts</a:t>
            </a:r>
            <a:br>
              <a:rPr lang="en-US"/>
            </a:br>
            <a:r>
              <a:rPr lang="en-US"/>
              <a:t>- Do NOT modify tests/api.test.ts or src/types.ts</a:t>
            </a:r>
            <a:br>
              <a:rPr lang="en-US"/>
            </a:br>
            <a:br>
              <a:rPr lang="en-US"/>
            </a:br>
            <a:r>
              <a:rPr lang="en-US"/>
              <a:t>Run the tests after implementing to confirm the TODO test passes.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br>
              <a:rPr lang="en-US"/>
            </a:br>
            <a:r>
              <a:rPr lang="en-US"/>
              <a:t>PART B — Rollback demo. Immediately after Part A passes: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r>
              <a:rPr lang="en-US"/>
              <a:t>Add Bearer token authentication to all API routes.</a:t>
            </a:r>
            <a:br>
              <a:rPr lang="en-US"/>
            </a:br>
            <a:r>
              <a:rPr lang="en-US"/>
              <a:t>Use a hardcoded token of "secret-token-123" for now.</a:t>
            </a:r>
            <a:br>
              <a:rPr lang="en-US"/>
            </a:br>
            <a:r>
              <a:rPr lang="en-US"/>
              <a:t>Return 401 Unauthorized if the token is missing or wrong.</a:t>
            </a:r>
            <a:br>
              <a:rPr lang="en-US"/>
            </a:br>
            <a:r>
              <a:rPr lang="en-US"/>
              <a:t>Do NOT modify the test files.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br>
              <a:rPr lang="en-US"/>
            </a:br>
            <a:r>
              <a:rPr lang="en-US"/>
              <a:t>What happens: Agent implements auth middleware confidently. Looks clean. Then tests run — everything goes red. The test helper never sends an auth header. Agent tries to fix forward: patching tests it was told not to touch, or adding bypass logic. This is the moment to click STOP.</a:t>
            </a:r>
            <a:br>
              <a:rPr lang="en-US"/>
            </a:br>
            <a:br>
              <a:rPr lang="en-US"/>
            </a:br>
            <a:r>
              <a:rPr lang="en-US"/>
              <a:t>Say to the room: "The prompt wasn't wrong, but it needed more thought first. Which routes actually need auth? Should /health be protected? How do tests authenticate in CI? This was a Plan mode task dressed up as an Agent task."</a:t>
            </a:r>
            <a:br>
              <a:rPr lang="en-US"/>
            </a:br>
            <a:br>
              <a:rPr lang="en-US"/>
            </a:br>
            <a:r>
              <a:rPr lang="en-US"/>
              <a:t>Then: hover the message just before the auth prompt → Restore Checkpoint → green. One click, back to clean state.</a:t>
            </a:r>
            <a:endParaRPr/>
          </a:p>
        </p:txBody>
      </p:sp>
      <p:sp>
        <p:nvSpPr>
          <p:cNvPr id="204" name="Google Shape;20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OPTIONS (~90 sec each, pick one):</a:t>
            </a:r>
            <a:br>
              <a:rPr lang="en-US"/>
            </a:br>
            <a:br>
              <a:rPr lang="en-US"/>
            </a:br>
            <a:r>
              <a:rPr lang="en-US"/>
              <a:t>OPTION 1 — Fix a real bug (RECOMMENDED):</a:t>
            </a:r>
            <a:br>
              <a:rPr lang="en-US"/>
            </a:br>
            <a:r>
              <a:rPr lang="en-US"/>
              <a:t>Select isValidDate(), Cmd+K → "update this to also reject impossible dates like 2024-13-45; the regex currently only checks format, not whether the date is real."</a:t>
            </a:r>
            <a:br>
              <a:rPr lang="en-US"/>
            </a:br>
            <a:r>
              <a:rPr lang="en-US"/>
              <a:t>This is a genuine bug the audience already knows about from the Ask demo — lands as a natural callback, not a contrived example.</a:t>
            </a:r>
            <a:br>
              <a:rPr lang="en-US"/>
            </a:br>
            <a:br>
              <a:rPr lang="en-US"/>
            </a:br>
            <a:r>
              <a:rPr lang="en-US"/>
              <a:t>OPTION 2 — Extract a repeated pattern:</a:t>
            </a:r>
            <a:br>
              <a:rPr lang="en-US"/>
            </a:br>
            <a:r>
              <a:rPr lang="en-US"/>
              <a:t>The ID validation block (Number(c.req.param("id")) + integer guard + 400 response) appears identically in both GET /standups/:id and DELETE /standups/:id.</a:t>
            </a:r>
            <a:br>
              <a:rPr lang="en-US"/>
            </a:br>
            <a:r>
              <a:rPr lang="en-US"/>
              <a:t>Select it in one route, Cmd+K → "extract this into a reusable parseId helper function that returns the parsed id or null."</a:t>
            </a:r>
            <a:br>
              <a:rPr lang="en-US"/>
            </a:br>
            <a:r>
              <a:rPr lang="en-US"/>
              <a:t>Shows a clearly-scoped refactor — you know exactly what to change and where.</a:t>
            </a:r>
            <a:endParaRPr/>
          </a:p>
        </p:txBody>
      </p:sp>
      <p:sp>
        <p:nvSpPr>
          <p:cNvPr id="239" name="Google Shape;23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7" name="Google Shape;26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4" name="Google Shape;28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5" name="Google Shape;31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1" name="Google Shape;341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— Request logging middleware:</a:t>
            </a:r>
            <a:br>
              <a:rPr lang="en-US"/>
            </a:br>
            <a:br>
              <a:rPr lang="en-US"/>
            </a:br>
            <a:r>
              <a:rPr lang="en-US"/>
              <a:t>Prompt (deliberately underspecified):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r>
              <a:rPr lang="en-US"/>
              <a:t>I want to add request logging middleware to the Standups API.</a:t>
            </a:r>
            <a:br>
              <a:rPr lang="en-US"/>
            </a:br>
            <a:br>
              <a:rPr lang="en-US"/>
            </a:br>
            <a:r>
              <a:rPr lang="en-US"/>
              <a:t>Research the codebase and think through all the decisions involved</a:t>
            </a:r>
            <a:br>
              <a:rPr lang="en-US"/>
            </a:br>
            <a:r>
              <a:rPr lang="en-US"/>
              <a:t>before proposing a plan.</a:t>
            </a:r>
            <a:br>
              <a:rPr lang="en-US"/>
            </a:br>
            <a:r>
              <a:rPr lang="en-US"/>
              <a:t>---</a:t>
            </a:r>
            <a:br>
              <a:rPr lang="en-US"/>
            </a:br>
            <a:br>
              <a:rPr lang="en-US"/>
            </a:br>
            <a:r>
              <a:rPr lang="en-US"/>
              <a:t>Plan mode's value is in the clarifying questions it surfaces. Expect it to ask:</a:t>
            </a:r>
            <a:br>
              <a:rPr lang="en-US"/>
            </a:br>
            <a:r>
              <a:rPr lang="en-US"/>
              <a:t>- Should logs include the request body? (PII risk with standup content)</a:t>
            </a:r>
            <a:br>
              <a:rPr lang="en-US"/>
            </a:br>
            <a:r>
              <a:rPr lang="en-US"/>
              <a:t>- Should test runs suppress log output?</a:t>
            </a:r>
            <a:br>
              <a:rPr lang="en-US"/>
            </a:br>
            <a:r>
              <a:rPr lang="en-US"/>
              <a:t>- JSON structured or human-readable?</a:t>
            </a:r>
            <a:br>
              <a:rPr lang="en-US"/>
            </a:br>
            <a:r>
              <a:rPr lang="en-US"/>
              <a:t>- Should timing/duration per request be included?</a:t>
            </a:r>
            <a:br>
              <a:rPr lang="en-US"/>
            </a:br>
            <a:r>
              <a:rPr lang="en-US"/>
              <a:t>- What happens on 4xx vs 5xx: log always or only on errors?</a:t>
            </a:r>
            <a:br>
              <a:rPr lang="en-US"/>
            </a:br>
            <a:br>
              <a:rPr lang="en-US"/>
            </a:br>
            <a:r>
              <a:rPr lang="en-US"/>
              <a:t>Steps:</a:t>
            </a:r>
            <a:br>
              <a:rPr lang="en-US"/>
            </a:br>
            <a:r>
              <a:rPr lang="en-US"/>
              <a:t>1. Submit the prompt — Plan researches app.ts, index.ts, src/ structure before asking anything</a:t>
            </a:r>
            <a:br>
              <a:rPr lang="en-US"/>
            </a:br>
            <a:r>
              <a:rPr lang="en-US"/>
              <a:t>2. Show the clarifying questions — point out that a rushed Agent prompt would have skipped all of these</a:t>
            </a:r>
            <a:br>
              <a:rPr lang="en-US"/>
            </a:br>
            <a:r>
              <a:rPr lang="en-US"/>
              <a:t>3. Answer 2-3 questions live, let audience weigh in on one ("should we log request bodies?")</a:t>
            </a:r>
            <a:br>
              <a:rPr lang="en-US"/>
            </a:br>
            <a:r>
              <a:rPr lang="en-US"/>
              <a:t>4. Show the numbered plan — edit one step live (e.g. remove a step, or add "do NOT modify test files")</a:t>
            </a:r>
            <a:br>
              <a:rPr lang="en-US"/>
            </a:br>
            <a:r>
              <a:rPr lang="en-US"/>
              <a:t>5. Execute — Plan creates src/middleware/logger.ts and wires it into createApp() in app.ts</a:t>
            </a:r>
            <a:br>
              <a:rPr lang="en-US"/>
            </a:br>
            <a:br>
              <a:rPr lang="en-US"/>
            </a:br>
            <a:r>
              <a:rPr lang="en-US"/>
              <a:t>Files touched: src/middleware/logger.ts (new), src/app.ts (middleware registration), potentially src/index.ts.</a:t>
            </a:r>
            <a:br>
              <a:rPr lang="en-US"/>
            </a:br>
            <a:r>
              <a:rPr lang="en-US"/>
              <a:t>Multi-file, cross-cutting — exactly the shape Agent would have fumbled without a plan.</a:t>
            </a:r>
            <a:endParaRPr/>
          </a:p>
        </p:txBody>
      </p:sp>
      <p:sp>
        <p:nvSpPr>
          <p:cNvPr id="342" name="Google Shape;342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8" name="Google Shape;358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" name="Google Shape;2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8" name="Google Shape;368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— The inverted return bug:</a:t>
            </a:r>
            <a:br>
              <a:rPr lang="en-US"/>
            </a:br>
            <a:br>
              <a:rPr lang="en-US"/>
            </a:br>
            <a:r>
              <a:rPr lang="en-US"/>
              <a:t>THE BREAK: In src/app.ts, flip isValidDate() to:</a:t>
            </a:r>
            <a:br>
              <a:rPr lang="en-US"/>
            </a:br>
            <a:r>
              <a:rPr lang="en-US"/>
              <a:t>  return !/^d{4}-d{2}-d{2}$/.test(value)</a:t>
            </a:r>
            <a:br>
              <a:rPr lang="en-US"/>
            </a:br>
            <a:r>
              <a:rPr lang="en-US"/>
              <a:t>One character change (!), visually easy to miss. Valid dates now rejected, invalid ones pass through.</a:t>
            </a:r>
            <a:br>
              <a:rPr lang="en-US"/>
            </a:br>
            <a:br>
              <a:rPr lang="en-US"/>
            </a:br>
            <a:r>
              <a:rPr lang="en-US"/>
              <a:t>Steps:</a:t>
            </a:r>
            <a:br>
              <a:rPr lang="en-US"/>
            </a:br>
            <a:r>
              <a:rPr lang="en-US"/>
              <a:t>1. Make the change live (or pre-stage on a branch)</a:t>
            </a:r>
            <a:br>
              <a:rPr lang="en-US"/>
            </a:br>
            <a:r>
              <a:rPr lang="en-US"/>
              <a:t>2. Run: bun test</a:t>
            </a:r>
            <a:br>
              <a:rPr lang="en-US"/>
            </a:br>
            <a:r>
              <a:rPr lang="en-US"/>
              <a:t>   → The date validation tests in tests/validation.test.ts go red immediately with clear failure messages</a:t>
            </a:r>
            <a:br>
              <a:rPr lang="en-US"/>
            </a:br>
            <a:r>
              <a:rPr lang="en-US"/>
              <a:t>3. Do NOT explain what's wrong — trigger Debug with AI directly from the terminal output</a:t>
            </a:r>
            <a:br>
              <a:rPr lang="en-US"/>
            </a:br>
            <a:r>
              <a:rPr lang="en-US"/>
              <a:t>4. Watch Debug trace through isValidDate, identify the inverted return, and propose the fix</a:t>
            </a:r>
            <a:br>
              <a:rPr lang="en-US"/>
            </a:br>
            <a:r>
              <a:rPr lang="en-US"/>
              <a:t>5. Accept the fix, re-run tests → green</a:t>
            </a:r>
            <a:br>
              <a:rPr lang="en-US"/>
            </a:br>
            <a:br>
              <a:rPr lang="en-US"/>
            </a:br>
            <a:r>
              <a:rPr lang="en-US"/>
              <a:t>The bug is a single character, looks plausible at a glance, produces a cascading failure across multiple tests.</a:t>
            </a:r>
            <a:br>
              <a:rPr lang="en-US"/>
            </a:br>
            <a:r>
              <a:rPr lang="en-US"/>
              <a:t>Debug earns its keep: faster than reading the stack trace manually, more focused than opening an Agent conversation.</a:t>
            </a:r>
            <a:endParaRPr/>
          </a:p>
        </p:txBody>
      </p:sp>
      <p:sp>
        <p:nvSpPr>
          <p:cNvPr id="369" name="Google Shape;369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9" name="Google Shape;38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6" name="Google Shape;40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7" name="Google Shape;42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5" name="Google Shape;445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8" name="Google Shape;478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OPTIONS (~2 min, pick one):</a:t>
            </a:r>
            <a:br>
              <a:rPr lang="en-US"/>
            </a:br>
            <a:br>
              <a:rPr lang="en-US"/>
            </a:br>
            <a:r>
              <a:rPr lang="en-US"/>
              <a:t>OPTION 1 — Pattern completion (recommended):</a:t>
            </a:r>
            <a:br>
              <a:rPr lang="en-US"/>
            </a:br>
            <a:r>
              <a:rPr lang="en-US"/>
              <a:t>Below the DELETE route, start typing app.patch("/standups/:id". Tab has seen the GET/POST/DELETE handlers and will complete the full skeleton: ID validation guard, 404 lookup, body parse, update query, return. Then press Tab again to jump-to-next through each placeholder. Best demo of both features at once.</a:t>
            </a:r>
            <a:br>
              <a:rPr lang="en-US"/>
            </a:br>
            <a:br>
              <a:rPr lang="en-US"/>
            </a:br>
            <a:r>
              <a:rPr lang="en-US"/>
              <a:t>OPTION 2 — Comment-driven:</a:t>
            </a:r>
            <a:br>
              <a:rPr lang="en-US"/>
            </a:br>
            <a:r>
              <a:rPr lang="en-US"/>
              <a:t>Above the filter block in GET /standups, write: // also filter by blockers if ?blockers=true is provided</a:t>
            </a:r>
            <a:br>
              <a:rPr lang="en-US"/>
            </a:br>
            <a:r>
              <a:rPr lang="en-US"/>
              <a:t>Tab reads the existing date/name filter pattern and generates the matching if (blockers) block.</a:t>
            </a:r>
            <a:br>
              <a:rPr lang="en-US"/>
            </a:br>
            <a:br>
              <a:rPr lang="en-US"/>
            </a:br>
            <a:r>
              <a:rPr lang="en-US"/>
              <a:t>OPTION 3 — Reject and steer:</a:t>
            </a:r>
            <a:br>
              <a:rPr lang="en-US"/>
            </a:br>
            <a:r>
              <a:rPr lang="en-US"/>
              <a:t>Start the PATCH route, let Tab suggest something wrong or incomplete, hit Esc, add a clarifying comment, re-suggest. Shows Tab as collaborator, not slot machine.</a:t>
            </a:r>
            <a:endParaRPr/>
          </a:p>
        </p:txBody>
      </p:sp>
      <p:sp>
        <p:nvSpPr>
          <p:cNvPr id="105" name="Google Shape;10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LIVE DEMO PROMPTS against demo-app/src/ (recommended: prompt 3 or 4 — punchy answer in under 30 sec):</a:t>
            </a:r>
            <a:br>
              <a:rPr lang="en-US"/>
            </a:br>
            <a:br>
              <a:rPr lang="en-US"/>
            </a:br>
            <a:r>
              <a:rPr lang="en-US"/>
              <a:t>1. "What would break if I deleted isValidDate?"</a:t>
            </a:r>
            <a:br>
              <a:rPr lang="en-US"/>
            </a:br>
            <a:r>
              <a:rPr lang="en-US"/>
              <a:t>   → Ask traces every call site and explains the blast radius; audience sees it's used in two routes</a:t>
            </a:r>
            <a:br>
              <a:rPr lang="en-US"/>
            </a:br>
            <a:br>
              <a:rPr lang="en-US"/>
            </a:br>
            <a:r>
              <a:rPr lang="en-US"/>
              <a:t>2. "Walk me through what happens when someone calls POST /standups without a name field, from the route handler down to the response"</a:t>
            </a:r>
            <a:br>
              <a:rPr lang="en-US"/>
            </a:br>
            <a:r>
              <a:rPr lang="en-US"/>
              <a:t>   → Full request flow without opening a single file manually</a:t>
            </a:r>
            <a:br>
              <a:rPr lang="en-US"/>
            </a:br>
            <a:br>
              <a:rPr lang="en-US"/>
            </a:br>
            <a:r>
              <a:rPr lang="en-US"/>
              <a:t>3. "Is there already a utility for getting today's date, or do I need to write one?" (RECOMMENDED)</a:t>
            </a:r>
            <a:br>
              <a:rPr lang="en-US"/>
            </a:br>
            <a:r>
              <a:rPr lang="en-US"/>
              <a:t>   → Ask surfaces the today() helper in app.ts; stops duplicate code before it starts</a:t>
            </a:r>
            <a:br>
              <a:rPr lang="en-US"/>
            </a:br>
            <a:br>
              <a:rPr lang="en-US"/>
            </a:br>
            <a:r>
              <a:rPr lang="en-US"/>
              <a:t>4. "Why does createApp take a db parameter instead of creating its own database connection?" (RECOMMENDED)</a:t>
            </a:r>
            <a:br>
              <a:rPr lang="en-US"/>
            </a:br>
            <a:r>
              <a:rPr lang="en-US"/>
              <a:t>   → Ask explains the test-injection pattern; great for surfacing intentional design decisions</a:t>
            </a:r>
            <a:br>
              <a:rPr lang="en-US"/>
            </a:br>
            <a:br>
              <a:rPr lang="en-US"/>
            </a:br>
            <a:r>
              <a:rPr lang="en-US"/>
              <a:t>5. "What edge cases does isValidDate not handle?"</a:t>
            </a:r>
            <a:br>
              <a:rPr lang="en-US"/>
            </a:br>
            <a:r>
              <a:rPr lang="en-US"/>
              <a:t>   → Ask catches that the regex accepts impossible dates like 2024-13-45</a:t>
            </a:r>
            <a:endParaRPr/>
          </a:p>
        </p:txBody>
      </p:sp>
      <p:sp>
        <p:nvSpPr>
          <p:cNvPr id="138" name="Google Shape;138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Relationship Id="rId4" Type="http://schemas.openxmlformats.org/officeDocument/2006/relationships/image" Target="../media/image26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9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9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9.png"/><Relationship Id="rId4" Type="http://schemas.openxmlformats.org/officeDocument/2006/relationships/image" Target="../media/image26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9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502920" y="1298448"/>
            <a:ext cx="8229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CURSOR MODES DEEP-DIVE · SESSION 2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502920" y="1517904"/>
            <a:ext cx="7772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Inter"/>
              <a:buNone/>
            </a:pPr>
            <a:r>
              <a:rPr b="0" i="0" lang="en-US" sz="4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Pick the right tool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02920" y="2231136"/>
            <a:ext cx="7772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4600"/>
              <a:buFont typeface="Inter"/>
              <a:buNone/>
            </a:pPr>
            <a:r>
              <a:rPr b="0" i="0" lang="en-US" sz="46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for the job.</a:t>
            </a:r>
            <a:endParaRPr b="0" i="0" sz="4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"/>
          <p:cNvSpPr/>
          <p:nvPr/>
        </p:nvSpPr>
        <p:spPr>
          <a:xfrm>
            <a:off x="502920" y="3127248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Friday Apr 17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 2026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Google Shape;20;p1"/>
          <p:cNvCxnSpPr/>
          <p:nvPr/>
        </p:nvCxnSpPr>
        <p:spPr>
          <a:xfrm>
            <a:off x="502920" y="4754880"/>
            <a:ext cx="109728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" name="Google Shape;21;p1"/>
          <p:cNvSpPr/>
          <p:nvPr/>
        </p:nvSpPr>
        <p:spPr>
          <a:xfrm>
            <a:off x="502920" y="4828032"/>
            <a:ext cx="27432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LAZER  ×  DELOITTE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 · CAPABILITIES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502920" y="658368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File R/W. Terminal. Codebase search.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Subagents. Checkpoints.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0" name="Google Shape;180;p10"/>
          <p:cNvCxnSpPr/>
          <p:nvPr/>
        </p:nvCxnSpPr>
        <p:spPr>
          <a:xfrm>
            <a:off x="502920" y="169164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10"/>
          <p:cNvSpPr/>
          <p:nvPr/>
        </p:nvSpPr>
        <p:spPr>
          <a:xfrm>
            <a:off x="502920" y="1847088"/>
            <a:ext cx="3886200" cy="1353312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0"/>
          <p:cNvSpPr/>
          <p:nvPr/>
        </p:nvSpPr>
        <p:spPr>
          <a:xfrm>
            <a:off x="502920" y="184708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685800" y="201168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FILE ACCESS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685800" y="221284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Read &amp; write anything.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685800" y="2523744"/>
            <a:ext cx="3520440" cy="53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Agent navigates your entire codebase. It can create, modify, and delete files across directories.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0"/>
          <p:cNvSpPr/>
          <p:nvPr/>
        </p:nvSpPr>
        <p:spPr>
          <a:xfrm>
            <a:off x="4754880" y="1847088"/>
            <a:ext cx="3886200" cy="1353312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0"/>
          <p:cNvSpPr/>
          <p:nvPr/>
        </p:nvSpPr>
        <p:spPr>
          <a:xfrm>
            <a:off x="4754880" y="184708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0"/>
          <p:cNvSpPr/>
          <p:nvPr/>
        </p:nvSpPr>
        <p:spPr>
          <a:xfrm>
            <a:off x="4937760" y="201168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TERMINAL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0"/>
          <p:cNvSpPr/>
          <p:nvPr/>
        </p:nvSpPr>
        <p:spPr>
          <a:xfrm>
            <a:off x="4937760" y="221284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Runs commands.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0"/>
          <p:cNvSpPr/>
          <p:nvPr/>
        </p:nvSpPr>
        <p:spPr>
          <a:xfrm>
            <a:off x="4937760" y="2523744"/>
            <a:ext cx="3520440" cy="53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Executes 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node/python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 runs tests, reads output, and iterates. Sees failures and reacts.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0"/>
          <p:cNvSpPr/>
          <p:nvPr/>
        </p:nvSpPr>
        <p:spPr>
          <a:xfrm>
            <a:off x="502920" y="3310128"/>
            <a:ext cx="3886200" cy="1353312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0"/>
          <p:cNvSpPr/>
          <p:nvPr/>
        </p:nvSpPr>
        <p:spPr>
          <a:xfrm>
            <a:off x="502920" y="331012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0"/>
          <p:cNvSpPr/>
          <p:nvPr/>
        </p:nvSpPr>
        <p:spPr>
          <a:xfrm>
            <a:off x="685800" y="347472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SUBAGENTS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685800" y="367588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Explore, Bash, Browser.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0"/>
          <p:cNvSpPr/>
          <p:nvPr/>
        </p:nvSpPr>
        <p:spPr>
          <a:xfrm>
            <a:off x="685800" y="3986784"/>
            <a:ext cx="3520440" cy="53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Agent can spin up specialized subagents for deeper search, shell tasks, or web lookups.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0"/>
          <p:cNvSpPr/>
          <p:nvPr/>
        </p:nvSpPr>
        <p:spPr>
          <a:xfrm>
            <a:off x="4754880" y="3310128"/>
            <a:ext cx="3886200" cy="1353312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0"/>
          <p:cNvSpPr/>
          <p:nvPr/>
        </p:nvSpPr>
        <p:spPr>
          <a:xfrm>
            <a:off x="4754880" y="331012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0"/>
          <p:cNvSpPr/>
          <p:nvPr/>
        </p:nvSpPr>
        <p:spPr>
          <a:xfrm>
            <a:off x="4937760" y="347472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CHECKPOINTS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/>
          <p:nvPr/>
        </p:nvSpPr>
        <p:spPr>
          <a:xfrm>
            <a:off x="4937760" y="367588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Rollback in one click.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0"/>
          <p:cNvSpPr/>
          <p:nvPr/>
        </p:nvSpPr>
        <p:spPr>
          <a:xfrm>
            <a:off x="4937760" y="3986784"/>
            <a:ext cx="3520440" cy="53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Hover any prior message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Restore Checkpoint. Rolls back every file Agent touched after that point.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 · GUARDRAILS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1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Every prompt needs two parts.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8" name="Google Shape;208;p11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9" name="Google Shape;209;p11"/>
          <p:cNvSpPr/>
          <p:nvPr/>
        </p:nvSpPr>
        <p:spPr>
          <a:xfrm>
            <a:off x="502920" y="1572768"/>
            <a:ext cx="2587752" cy="1920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1"/>
          <p:cNvSpPr/>
          <p:nvPr/>
        </p:nvSpPr>
        <p:spPr>
          <a:xfrm>
            <a:off x="502920" y="1572768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1"/>
          <p:cNvSpPr/>
          <p:nvPr/>
        </p:nvSpPr>
        <p:spPr>
          <a:xfrm>
            <a:off x="685800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PART 1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685800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to build.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685800" y="2249424"/>
            <a:ext cx="2221992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Be specific about the outcome. Include the spec: failing test, type definition, expected behavior.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3218688" y="1572768"/>
            <a:ext cx="2587752" cy="1920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1"/>
          <p:cNvSpPr/>
          <p:nvPr/>
        </p:nvSpPr>
        <p:spPr>
          <a:xfrm>
            <a:off x="3401568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PART 2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3401568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to leave alone.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3401568" y="2249424"/>
            <a:ext cx="2221992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Explicitly name files Agent must not touch. "Do NOT modify tests/api.test.ts" is not optional.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5934456" y="1572768"/>
            <a:ext cx="2587752" cy="1920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1"/>
          <p:cNvSpPr/>
          <p:nvPr/>
        </p:nvSpPr>
        <p:spPr>
          <a:xfrm>
            <a:off x="6117336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MID-RUN CONTROL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6117336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Stop. Queue. Review.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6117336" y="2249424"/>
            <a:ext cx="2221992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Click Stop to interrupt. Submit a follow-up while running to queue it (drag to reorder). Review diffs before accepting.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502920" y="3611880"/>
            <a:ext cx="8138160" cy="1298448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1C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1"/>
          <p:cNvSpPr/>
          <p:nvPr/>
        </p:nvSpPr>
        <p:spPr>
          <a:xfrm>
            <a:off x="704088" y="3721608"/>
            <a:ext cx="27432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CHECKPOINTS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704088" y="3959352"/>
            <a:ext cx="773582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Hover any prior Agent message</a:t>
            </a:r>
            <a:r>
              <a:rPr lang="en-US" sz="12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Restore Checkpoint.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1"/>
          <p:cNvSpPr/>
          <p:nvPr/>
        </p:nvSpPr>
        <p:spPr>
          <a:xfrm>
            <a:off x="704088" y="4270248"/>
            <a:ext cx="7735824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Rolls back every file Agent touched after that point. One click, clean state. Use it whenever Agent goes in the wrong direction.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2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2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INLINE EDIT  ·  CMD+K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2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Select. Cmd+K. Describe.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Accept or reject the diff.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4" name="Google Shape;234;p12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5" name="Google Shape;235;p12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If you can point at exactly what needs to change and describe it in one sentence, use Cmd+K. If it spans files, use Agent.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INLINE EDIT · CMD+K FLOW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3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Surgical, not sweeping.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3" name="Google Shape;243;p13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13"/>
          <p:cNvSpPr/>
          <p:nvPr/>
        </p:nvSpPr>
        <p:spPr>
          <a:xfrm>
            <a:off x="502920" y="1572768"/>
            <a:ext cx="1965960" cy="9144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3"/>
          <p:cNvSpPr/>
          <p:nvPr/>
        </p:nvSpPr>
        <p:spPr>
          <a:xfrm>
            <a:off x="640080" y="1664208"/>
            <a:ext cx="16916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3"/>
          <p:cNvSpPr/>
          <p:nvPr/>
        </p:nvSpPr>
        <p:spPr>
          <a:xfrm>
            <a:off x="640080" y="2011680"/>
            <a:ext cx="16916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Select the code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3"/>
          <p:cNvSpPr/>
          <p:nvPr/>
        </p:nvSpPr>
        <p:spPr>
          <a:xfrm>
            <a:off x="2560320" y="1572768"/>
            <a:ext cx="1965960" cy="9144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3"/>
          <p:cNvSpPr/>
          <p:nvPr/>
        </p:nvSpPr>
        <p:spPr>
          <a:xfrm>
            <a:off x="2697480" y="1664208"/>
            <a:ext cx="16916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3"/>
          <p:cNvSpPr/>
          <p:nvPr/>
        </p:nvSpPr>
        <p:spPr>
          <a:xfrm>
            <a:off x="2697480" y="2011680"/>
            <a:ext cx="16916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Cmd+K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3"/>
          <p:cNvSpPr/>
          <p:nvPr/>
        </p:nvSpPr>
        <p:spPr>
          <a:xfrm>
            <a:off x="4617720" y="1572768"/>
            <a:ext cx="1965960" cy="9144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3"/>
          <p:cNvSpPr/>
          <p:nvPr/>
        </p:nvSpPr>
        <p:spPr>
          <a:xfrm>
            <a:off x="4754880" y="1664208"/>
            <a:ext cx="16916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3"/>
          <p:cNvSpPr/>
          <p:nvPr/>
        </p:nvSpPr>
        <p:spPr>
          <a:xfrm>
            <a:off x="4754880" y="2011680"/>
            <a:ext cx="16916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Describe the change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3"/>
          <p:cNvSpPr/>
          <p:nvPr/>
        </p:nvSpPr>
        <p:spPr>
          <a:xfrm>
            <a:off x="6675120" y="1572768"/>
            <a:ext cx="1965960" cy="9144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3"/>
          <p:cNvSpPr/>
          <p:nvPr/>
        </p:nvSpPr>
        <p:spPr>
          <a:xfrm>
            <a:off x="6812280" y="1664208"/>
            <a:ext cx="169164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3"/>
          <p:cNvSpPr/>
          <p:nvPr/>
        </p:nvSpPr>
        <p:spPr>
          <a:xfrm>
            <a:off x="6812280" y="2011680"/>
            <a:ext cx="16916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Accept or reject the diff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3"/>
          <p:cNvSpPr/>
          <p:nvPr/>
        </p:nvSpPr>
        <p:spPr>
          <a:xfrm>
            <a:off x="502920" y="2651760"/>
            <a:ext cx="3886200" cy="221284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3"/>
          <p:cNvSpPr/>
          <p:nvPr/>
        </p:nvSpPr>
        <p:spPr>
          <a:xfrm>
            <a:off x="502920" y="2651760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3"/>
          <p:cNvSpPr/>
          <p:nvPr/>
        </p:nvSpPr>
        <p:spPr>
          <a:xfrm>
            <a:off x="685800" y="281635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USE CMD+K WHEN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3"/>
          <p:cNvSpPr/>
          <p:nvPr/>
        </p:nvSpPr>
        <p:spPr>
          <a:xfrm>
            <a:off x="685800" y="301752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can point at it.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3"/>
          <p:cNvSpPr/>
          <p:nvPr/>
        </p:nvSpPr>
        <p:spPr>
          <a:xfrm>
            <a:off x="685800" y="3328416"/>
            <a:ext cx="352044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 see exactly which code needs to change. The fix fits in one sentence. It doesn't cross files.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3"/>
          <p:cNvSpPr/>
          <p:nvPr/>
        </p:nvSpPr>
        <p:spPr>
          <a:xfrm>
            <a:off x="4754880" y="2651760"/>
            <a:ext cx="3886200" cy="221284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3"/>
          <p:cNvSpPr/>
          <p:nvPr/>
        </p:nvSpPr>
        <p:spPr>
          <a:xfrm>
            <a:off x="4937760" y="281635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USE AGENT INSTEAD WHEN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3"/>
          <p:cNvSpPr/>
          <p:nvPr/>
        </p:nvSpPr>
        <p:spPr>
          <a:xfrm>
            <a:off x="4937760" y="301752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You're not sure what to change.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3"/>
          <p:cNvSpPr/>
          <p:nvPr/>
        </p:nvSpPr>
        <p:spPr>
          <a:xfrm>
            <a:off x="4937760" y="3328416"/>
            <a:ext cx="3520440" cy="13990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change spans multiple files, or you'd need to search first. Cmd+K on the wrong selection wastes time.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CHECKPOINT 1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4"/>
          <p:cNvSpPr/>
          <p:nvPr/>
        </p:nvSpPr>
        <p:spPr>
          <a:xfrm>
            <a:off x="502920" y="658368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Inter"/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Quick check.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4"/>
          <p:cNvSpPr/>
          <p:nvPr/>
        </p:nvSpPr>
        <p:spPr>
          <a:xfrm>
            <a:off x="502920" y="1417320"/>
            <a:ext cx="3200400" cy="8229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4"/>
          <p:cNvSpPr/>
          <p:nvPr/>
        </p:nvSpPr>
        <p:spPr>
          <a:xfrm>
            <a:off x="502920" y="1417320"/>
            <a:ext cx="32004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4"/>
          <p:cNvSpPr/>
          <p:nvPr/>
        </p:nvSpPr>
        <p:spPr>
          <a:xfrm>
            <a:off x="685800" y="1508760"/>
            <a:ext cx="27432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JOIN AT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4"/>
          <p:cNvSpPr/>
          <p:nvPr/>
        </p:nvSpPr>
        <p:spPr>
          <a:xfrm>
            <a:off x="685800" y="1719075"/>
            <a:ext cx="2913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lang="en-US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https://pigeonhole.at/H6836BSXMXDF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6" name="Google Shape;276;p14"/>
          <p:cNvCxnSpPr/>
          <p:nvPr/>
        </p:nvCxnSpPr>
        <p:spPr>
          <a:xfrm>
            <a:off x="502920" y="237744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7" name="Google Shape;277;p14"/>
          <p:cNvSpPr/>
          <p:nvPr/>
        </p:nvSpPr>
        <p:spPr>
          <a:xfrm>
            <a:off x="502920" y="2514600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Q1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need to understand how authentication works in a codebase you've never touched. Which mode?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4"/>
          <p:cNvSpPr/>
          <p:nvPr/>
        </p:nvSpPr>
        <p:spPr>
          <a:xfrm>
            <a:off x="502920" y="3081528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Q2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True or false: Tab completions are unlimited on the Deloitte Teams plan.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4"/>
          <p:cNvSpPr/>
          <p:nvPr/>
        </p:nvSpPr>
        <p:spPr>
          <a:xfrm>
            <a:off x="502920" y="3648456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Q3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need to add a null check to one specific function you can already see on screen. Which mode?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4"/>
          <p:cNvSpPr/>
          <p:nvPr/>
        </p:nvSpPr>
        <p:spPr>
          <a:xfrm>
            <a:off x="502920" y="4215384"/>
            <a:ext cx="81381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Q4  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How do you interrupt Agent mid-task?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1" name="Google Shape;281;p14" title="awa-qr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70750" y="503450"/>
            <a:ext cx="1422349" cy="142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5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CHECKPOINT 1 · ANSWERS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For the record.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9" name="Google Shape;289;p15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0" name="Google Shape;290;p15"/>
          <p:cNvSpPr/>
          <p:nvPr/>
        </p:nvSpPr>
        <p:spPr>
          <a:xfrm>
            <a:off x="502920" y="15727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5"/>
          <p:cNvSpPr/>
          <p:nvPr/>
        </p:nvSpPr>
        <p:spPr>
          <a:xfrm>
            <a:off x="502920" y="15727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5"/>
          <p:cNvSpPr/>
          <p:nvPr/>
        </p:nvSpPr>
        <p:spPr>
          <a:xfrm>
            <a:off x="685800" y="17099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Q1 — Authentication in an unknown codebase.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5"/>
          <p:cNvSpPr/>
          <p:nvPr/>
        </p:nvSpPr>
        <p:spPr>
          <a:xfrm>
            <a:off x="685800" y="2029968"/>
            <a:ext cx="3520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Ask</a:t>
            </a:r>
            <a:r>
              <a:rPr lang="en-US" sz="11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read-only, zero risk. Read before you write.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5"/>
          <p:cNvSpPr/>
          <p:nvPr/>
        </p:nvSpPr>
        <p:spPr>
          <a:xfrm>
            <a:off x="4754880" y="15727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5"/>
          <p:cNvSpPr/>
          <p:nvPr/>
        </p:nvSpPr>
        <p:spPr>
          <a:xfrm>
            <a:off x="4937760" y="17099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Q2 — Tab unlimited on Teams plan.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5"/>
          <p:cNvSpPr/>
          <p:nvPr/>
        </p:nvSpPr>
        <p:spPr>
          <a:xfrm>
            <a:off x="4937760" y="2029968"/>
            <a:ext cx="3520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True</a:t>
            </a:r>
            <a:r>
              <a:rPr lang="en-US" sz="11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unlimited on all paid plans including Teams.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5"/>
          <p:cNvSpPr/>
          <p:nvPr/>
        </p:nvSpPr>
        <p:spPr>
          <a:xfrm>
            <a:off x="502920" y="31729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5"/>
          <p:cNvSpPr/>
          <p:nvPr/>
        </p:nvSpPr>
        <p:spPr>
          <a:xfrm>
            <a:off x="685800" y="33101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Q3 — Null check on a function visible on screen.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5"/>
          <p:cNvSpPr/>
          <p:nvPr/>
        </p:nvSpPr>
        <p:spPr>
          <a:xfrm>
            <a:off x="685800" y="3630168"/>
            <a:ext cx="3520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Inline Edit / Cmd+K</a:t>
            </a:r>
            <a:r>
              <a:rPr lang="en-US" sz="11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: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you know exactly what to change and where.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5"/>
          <p:cNvSpPr/>
          <p:nvPr/>
        </p:nvSpPr>
        <p:spPr>
          <a:xfrm>
            <a:off x="4754880" y="31729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5"/>
          <p:cNvSpPr/>
          <p:nvPr/>
        </p:nvSpPr>
        <p:spPr>
          <a:xfrm>
            <a:off x="4937760" y="33101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950"/>
              <a:buFont typeface="Inter"/>
              <a:buNone/>
            </a:pPr>
            <a:r>
              <a:rPr b="0" i="0" lang="en-US" sz="9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Q4 — Interrupt Agent mid-task.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5"/>
          <p:cNvSpPr/>
          <p:nvPr/>
        </p:nvSpPr>
        <p:spPr>
          <a:xfrm>
            <a:off x="4937760" y="3630168"/>
            <a:ext cx="35204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C: Stop button. Not a keyboard shortcut</a:t>
            </a:r>
            <a:r>
              <a:rPr lang="en-US" sz="11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click Stop in the Agent panel.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6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05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6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6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Research</a:t>
            </a:r>
            <a:r>
              <a:rPr lang="en-US" sz="3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clarifying question</a:t>
            </a:r>
            <a:r>
              <a:rPr lang="en-US" sz="3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s,</a:t>
            </a: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editable plan</a:t>
            </a:r>
            <a:r>
              <a:rPr lang="en-US" sz="38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 execution.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1" name="Google Shape;311;p16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16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Use Plan when requirements are ambiguous, the change is cross-cutting, or you want to review the approach before a line is written. When in doubt, Plan first.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7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 · WORKFLOW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7"/>
          <p:cNvSpPr/>
          <p:nvPr/>
        </p:nvSpPr>
        <p:spPr>
          <a:xfrm>
            <a:off x="502920" y="65836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Review the approach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before a line is written.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0" name="Google Shape;320;p17"/>
          <p:cNvCxnSpPr/>
          <p:nvPr/>
        </p:nvCxnSpPr>
        <p:spPr>
          <a:xfrm>
            <a:off x="502920" y="1664208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1" name="Google Shape;321;p17"/>
          <p:cNvSpPr/>
          <p:nvPr/>
        </p:nvSpPr>
        <p:spPr>
          <a:xfrm>
            <a:off x="502920" y="1828800"/>
            <a:ext cx="185623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7"/>
          <p:cNvSpPr/>
          <p:nvPr/>
        </p:nvSpPr>
        <p:spPr>
          <a:xfrm>
            <a:off x="502920" y="1828800"/>
            <a:ext cx="185623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7"/>
          <p:cNvSpPr/>
          <p:nvPr/>
        </p:nvSpPr>
        <p:spPr>
          <a:xfrm>
            <a:off x="640080" y="1920240"/>
            <a:ext cx="1581912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7"/>
          <p:cNvSpPr/>
          <p:nvPr/>
        </p:nvSpPr>
        <p:spPr>
          <a:xfrm>
            <a:off x="640080" y="2340864"/>
            <a:ext cx="158191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Describe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7"/>
          <p:cNvSpPr/>
          <p:nvPr/>
        </p:nvSpPr>
        <p:spPr>
          <a:xfrm>
            <a:off x="640080" y="2706624"/>
            <a:ext cx="15819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State what you want. Deliberately underspecify to let Plan surface the questions.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7"/>
          <p:cNvSpPr/>
          <p:nvPr/>
        </p:nvSpPr>
        <p:spPr>
          <a:xfrm>
            <a:off x="2514600" y="1828800"/>
            <a:ext cx="185623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7"/>
          <p:cNvSpPr/>
          <p:nvPr/>
        </p:nvSpPr>
        <p:spPr>
          <a:xfrm>
            <a:off x="2651760" y="1920240"/>
            <a:ext cx="1581912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7"/>
          <p:cNvSpPr/>
          <p:nvPr/>
        </p:nvSpPr>
        <p:spPr>
          <a:xfrm>
            <a:off x="2651760" y="2340864"/>
            <a:ext cx="158191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Clarifying Qs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7"/>
          <p:cNvSpPr/>
          <p:nvPr/>
        </p:nvSpPr>
        <p:spPr>
          <a:xfrm>
            <a:off x="2651760" y="2706624"/>
            <a:ext cx="15819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Plan researches the codebase before asking. Each question is a decision a rushed Agent would have skipped.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7"/>
          <p:cNvSpPr/>
          <p:nvPr/>
        </p:nvSpPr>
        <p:spPr>
          <a:xfrm>
            <a:off x="4526280" y="1828800"/>
            <a:ext cx="185623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7"/>
          <p:cNvSpPr/>
          <p:nvPr/>
        </p:nvSpPr>
        <p:spPr>
          <a:xfrm>
            <a:off x="4663440" y="1920240"/>
            <a:ext cx="1581912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7"/>
          <p:cNvSpPr/>
          <p:nvPr/>
        </p:nvSpPr>
        <p:spPr>
          <a:xfrm>
            <a:off x="4663440" y="2340864"/>
            <a:ext cx="158191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edit the plan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7"/>
          <p:cNvSpPr/>
          <p:nvPr/>
        </p:nvSpPr>
        <p:spPr>
          <a:xfrm>
            <a:off x="4663440" y="2706624"/>
            <a:ext cx="15819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Plans are editable. Remove a step. Add a constraint. The model executes what you approve.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7"/>
          <p:cNvSpPr/>
          <p:nvPr/>
        </p:nvSpPr>
        <p:spPr>
          <a:xfrm>
            <a:off x="6537960" y="1828800"/>
            <a:ext cx="185623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17"/>
          <p:cNvSpPr/>
          <p:nvPr/>
        </p:nvSpPr>
        <p:spPr>
          <a:xfrm>
            <a:off x="6675120" y="1920240"/>
            <a:ext cx="1581912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2200"/>
              <a:buFont typeface="Inter"/>
              <a:buNone/>
            </a:pPr>
            <a:r>
              <a:rPr b="0" i="0" lang="en-US" sz="22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7"/>
          <p:cNvSpPr/>
          <p:nvPr/>
        </p:nvSpPr>
        <p:spPr>
          <a:xfrm>
            <a:off x="6675120" y="2340864"/>
            <a:ext cx="158191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Execute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7"/>
          <p:cNvSpPr/>
          <p:nvPr/>
        </p:nvSpPr>
        <p:spPr>
          <a:xfrm>
            <a:off x="6675120" y="2706624"/>
            <a:ext cx="15819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Plan creates the files and wires them in. Multi-file, cross-cutting</a:t>
            </a:r>
            <a:r>
              <a:rPr lang="en-US" sz="10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exactly the shape Agent fumbles without a plan.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7"/>
          <p:cNvSpPr/>
          <p:nvPr/>
        </p:nvSpPr>
        <p:spPr>
          <a:xfrm>
            <a:off x="502920" y="4892040"/>
            <a:ext cx="81381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800"/>
              <a:buFont typeface="Inter"/>
              <a:buNone/>
            </a:pPr>
            <a:r>
              <a:rPr b="0" i="0" lang="en-US" sz="80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Plans save to your home directory. "Save to workspace" makes them available to the whole team.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8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 VS AGENT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8"/>
          <p:cNvSpPr/>
          <p:nvPr/>
        </p:nvSpPr>
        <p:spPr>
          <a:xfrm>
            <a:off x="502920" y="65836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Plan for ambiguity.</a:t>
            </a: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Agent for clarity.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6" name="Google Shape;346;p18"/>
          <p:cNvCxnSpPr/>
          <p:nvPr/>
        </p:nvCxnSpPr>
        <p:spPr>
          <a:xfrm>
            <a:off x="502920" y="1664208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7" name="Google Shape;347;p18"/>
          <p:cNvSpPr/>
          <p:nvPr/>
        </p:nvSpPr>
        <p:spPr>
          <a:xfrm>
            <a:off x="502920" y="1828800"/>
            <a:ext cx="3886200" cy="303580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8"/>
          <p:cNvSpPr/>
          <p:nvPr/>
        </p:nvSpPr>
        <p:spPr>
          <a:xfrm>
            <a:off x="502920" y="1828800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8"/>
          <p:cNvSpPr/>
          <p:nvPr/>
        </p:nvSpPr>
        <p:spPr>
          <a:xfrm>
            <a:off x="685800" y="199339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USE PLAN WHEN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8"/>
          <p:cNvSpPr/>
          <p:nvPr/>
        </p:nvSpPr>
        <p:spPr>
          <a:xfrm>
            <a:off x="685800" y="219456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Requirements are ambiguous.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8"/>
          <p:cNvSpPr/>
          <p:nvPr/>
        </p:nvSpPr>
        <p:spPr>
          <a:xfrm>
            <a:off x="685800" y="2505456"/>
            <a:ext cx="3520440" cy="2221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change is cross-cutting.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Design decisions haven't been made.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 want to review the approach before code is written.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Auth across every route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Logging middleware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New service layer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8"/>
          <p:cNvSpPr/>
          <p:nvPr/>
        </p:nvSpPr>
        <p:spPr>
          <a:xfrm>
            <a:off x="4754880" y="1828800"/>
            <a:ext cx="3886200" cy="303580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18"/>
          <p:cNvSpPr/>
          <p:nvPr/>
        </p:nvSpPr>
        <p:spPr>
          <a:xfrm>
            <a:off x="4937760" y="199339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USE AGENT WHEN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8"/>
          <p:cNvSpPr/>
          <p:nvPr/>
        </p:nvSpPr>
        <p:spPr>
          <a:xfrm>
            <a:off x="4937760" y="219456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outcome is clearly defined.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8"/>
          <p:cNvSpPr/>
          <p:nvPr/>
        </p:nvSpPr>
        <p:spPr>
          <a:xfrm>
            <a:off x="4937760" y="2505456"/>
            <a:ext cx="3520440" cy="22219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 have a spec: failing test, type definition, expected behavior.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The scope is bounded.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You know what Agent must not touch.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Implement GET /standups/summary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Fix a known bug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→ Add a new endpoint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9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06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9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DEBUG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9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Purpose-built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error diagnosis.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4" name="Google Shape;364;p19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5" name="Google Shape;365;p19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When tests go red or an error appears in the terminal, reach for Debug before Ask or Agent. It's more focused and faster for this specific job.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/>
          <p:nvPr/>
        </p:nvSpPr>
        <p:spPr>
          <a:xfrm>
            <a:off x="502920" y="438912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CONTEXT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502920" y="658368"/>
            <a:ext cx="77724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Monday covered the map.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Today, we sharpen the instinct.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" name="Google Shape;29;p2"/>
          <p:cNvCxnSpPr/>
          <p:nvPr/>
        </p:nvCxnSpPr>
        <p:spPr>
          <a:xfrm>
            <a:off x="502920" y="173736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" name="Google Shape;30;p2"/>
          <p:cNvSpPr/>
          <p:nvPr/>
        </p:nvSpPr>
        <p:spPr>
          <a:xfrm>
            <a:off x="502920" y="1874520"/>
            <a:ext cx="3886200" cy="27432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502920" y="1874520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685800" y="203911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MONDAY RECAP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85800" y="224028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Ask, Agent, Plan — introduced.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685800" y="2551176"/>
            <a:ext cx="3520440" cy="19293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~15 min live Plan mode demo: added userId filtering to GET /standups. Model, route, and validation changes across files.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4754880" y="1874520"/>
            <a:ext cx="3886200" cy="27432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4754880" y="1874520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4937760" y="2039112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TODAY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4937760" y="2240280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Six tools, deep-dive.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4937760" y="2551176"/>
            <a:ext cx="3520440" cy="19293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Build the tradeoff map. Sharpen the signal for which to reach for. Walk away with instinct, not a checklist.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0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DEBUG · WHEN &amp; WHY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20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Build the habit.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3" name="Google Shape;373;p20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4" name="Google Shape;374;p20"/>
          <p:cNvSpPr/>
          <p:nvPr/>
        </p:nvSpPr>
        <p:spPr>
          <a:xfrm>
            <a:off x="502920" y="1572768"/>
            <a:ext cx="2587752" cy="32918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0"/>
          <p:cNvSpPr/>
          <p:nvPr/>
        </p:nvSpPr>
        <p:spPr>
          <a:xfrm>
            <a:off x="502920" y="1572768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0"/>
          <p:cNvSpPr/>
          <p:nvPr/>
        </p:nvSpPr>
        <p:spPr>
          <a:xfrm>
            <a:off x="685800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TRIGGER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0"/>
          <p:cNvSpPr/>
          <p:nvPr/>
        </p:nvSpPr>
        <p:spPr>
          <a:xfrm>
            <a:off x="685800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From the red output.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0"/>
          <p:cNvSpPr/>
          <p:nvPr/>
        </p:nvSpPr>
        <p:spPr>
          <a:xfrm>
            <a:off x="685800" y="2249424"/>
            <a:ext cx="2221992" cy="24780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Cursor surfaces "Debug with AI" directly on terminal or test error output. It doesn't auto-open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you trigger it from the failure.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0"/>
          <p:cNvSpPr/>
          <p:nvPr/>
        </p:nvSpPr>
        <p:spPr>
          <a:xfrm>
            <a:off x="3218688" y="1572768"/>
            <a:ext cx="2587752" cy="32918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0"/>
          <p:cNvSpPr/>
          <p:nvPr/>
        </p:nvSpPr>
        <p:spPr>
          <a:xfrm>
            <a:off x="3401568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WHY NOT ASK OR AGENT?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20"/>
          <p:cNvSpPr/>
          <p:nvPr/>
        </p:nvSpPr>
        <p:spPr>
          <a:xfrm>
            <a:off x="3401568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More focused.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20"/>
          <p:cNvSpPr/>
          <p:nvPr/>
        </p:nvSpPr>
        <p:spPr>
          <a:xfrm>
            <a:off x="3401568" y="2249424"/>
            <a:ext cx="2221992" cy="24780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Most people's instinct is to paste errors into Ask. Debug mode has the exact failure in context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faster, less noise.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20"/>
          <p:cNvSpPr/>
          <p:nvPr/>
        </p:nvSpPr>
        <p:spPr>
          <a:xfrm>
            <a:off x="5934456" y="1572768"/>
            <a:ext cx="2587752" cy="32918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0"/>
          <p:cNvSpPr/>
          <p:nvPr/>
        </p:nvSpPr>
        <p:spPr>
          <a:xfrm>
            <a:off x="6117336" y="1737360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BUILD THE HABIT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20"/>
          <p:cNvSpPr/>
          <p:nvPr/>
        </p:nvSpPr>
        <p:spPr>
          <a:xfrm>
            <a:off x="6117336" y="1938528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Underused by default.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0"/>
          <p:cNvSpPr/>
          <p:nvPr/>
        </p:nvSpPr>
        <p:spPr>
          <a:xfrm>
            <a:off x="6117336" y="2249424"/>
            <a:ext cx="2221992" cy="24780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Debug is mode-specific and purpose-built. Every time tests go red, reach for Debug before opening a new Ask or Agent conversation.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1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MAX MODE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1"/>
          <p:cNvSpPr/>
          <p:nvPr/>
        </p:nvSpPr>
        <p:spPr>
          <a:xfrm>
            <a:off x="502920" y="658368"/>
            <a:ext cx="8229600" cy="9601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 context-window dial,</a:t>
            </a:r>
            <a:r>
              <a:rPr lang="en-US" sz="3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not a quality dial.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94" name="Google Shape;394;p21"/>
          <p:cNvCxnSpPr/>
          <p:nvPr/>
        </p:nvCxnSpPr>
        <p:spPr>
          <a:xfrm>
            <a:off x="502920" y="169164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5" name="Google Shape;395;p21"/>
          <p:cNvSpPr/>
          <p:nvPr/>
        </p:nvSpPr>
        <p:spPr>
          <a:xfrm>
            <a:off x="502920" y="1874520"/>
            <a:ext cx="8138160" cy="141732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1"/>
          <p:cNvSpPr/>
          <p:nvPr/>
        </p:nvSpPr>
        <p:spPr>
          <a:xfrm>
            <a:off x="502920" y="1874520"/>
            <a:ext cx="813816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1"/>
          <p:cNvSpPr/>
          <p:nvPr/>
        </p:nvSpPr>
        <p:spPr>
          <a:xfrm>
            <a:off x="685800" y="2039112"/>
            <a:ext cx="777240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WHAT IT DOES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1"/>
          <p:cNvSpPr/>
          <p:nvPr/>
        </p:nvSpPr>
        <p:spPr>
          <a:xfrm>
            <a:off x="685800" y="2240280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Extends context to the model's maximum.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21"/>
          <p:cNvSpPr/>
          <p:nvPr/>
        </p:nvSpPr>
        <p:spPr>
          <a:xfrm>
            <a:off x="685800" y="2551176"/>
            <a:ext cx="7772400" cy="60350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Uses token-based pricing at the model's API rate, plus the Cursor Token Fee on Teams plans. A single Max Mode request can consume significantly more than a normal one</a:t>
            </a:r>
            <a:r>
              <a:rPr lang="en-US" sz="11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actual cost depends on how much more context gets consumed.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21"/>
          <p:cNvSpPr/>
          <p:nvPr/>
        </p:nvSpPr>
        <p:spPr>
          <a:xfrm>
            <a:off x="502920" y="3401568"/>
            <a:ext cx="8138160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1"/>
          <p:cNvSpPr/>
          <p:nvPr/>
        </p:nvSpPr>
        <p:spPr>
          <a:xfrm>
            <a:off x="685800" y="3566160"/>
            <a:ext cx="777240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THE RULE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21"/>
          <p:cNvSpPr/>
          <p:nvPr/>
        </p:nvSpPr>
        <p:spPr>
          <a:xfrm>
            <a:off x="685800" y="3767328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Use it when you genuinely need the depth. Not as a default.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21"/>
          <p:cNvSpPr/>
          <p:nvPr/>
        </p:nvSpPr>
        <p:spPr>
          <a:xfrm>
            <a:off x="685800" y="4078224"/>
            <a:ext cx="7772400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50"/>
              <a:buFont typeface="Inter"/>
              <a:buNone/>
            </a:pP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Auto optimises for cost</a:t>
            </a:r>
            <a:r>
              <a:rPr lang="en-US" sz="11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which isn't always your optimisation target. On harder or higher-stakes tasks, pick a model deliberately rather than letting Auto route for you.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2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MAX MODE · WHEN TO USE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22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Inter"/>
              <a:buNone/>
            </a:pPr>
            <a:r>
              <a:rPr b="0" i="0" lang="en-US" sz="34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Most tasks don't need it.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1" name="Google Shape;411;p22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2" name="Google Shape;412;p22"/>
          <p:cNvSpPr/>
          <p:nvPr/>
        </p:nvSpPr>
        <p:spPr>
          <a:xfrm>
            <a:off x="502920" y="1572768"/>
            <a:ext cx="3886200" cy="331012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2"/>
          <p:cNvSpPr/>
          <p:nvPr/>
        </p:nvSpPr>
        <p:spPr>
          <a:xfrm>
            <a:off x="685800" y="1691640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STANDARD CONTEXT HANDLES THIS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2"/>
          <p:cNvSpPr/>
          <p:nvPr/>
        </p:nvSpPr>
        <p:spPr>
          <a:xfrm>
            <a:off x="685800" y="1965960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Single-file changes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22"/>
          <p:cNvSpPr/>
          <p:nvPr/>
        </p:nvSpPr>
        <p:spPr>
          <a:xfrm>
            <a:off x="685800" y="2532888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Under 10 files in scope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2"/>
          <p:cNvSpPr/>
          <p:nvPr/>
        </p:nvSpPr>
        <p:spPr>
          <a:xfrm>
            <a:off x="685800" y="3099816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Targeted bug fixes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22"/>
          <p:cNvSpPr/>
          <p:nvPr/>
        </p:nvSpPr>
        <p:spPr>
          <a:xfrm>
            <a:off x="685800" y="3666744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Standard feature additions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22"/>
          <p:cNvSpPr/>
          <p:nvPr/>
        </p:nvSpPr>
        <p:spPr>
          <a:xfrm>
            <a:off x="4754880" y="1572768"/>
            <a:ext cx="3886200" cy="331012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2"/>
          <p:cNvSpPr/>
          <p:nvPr/>
        </p:nvSpPr>
        <p:spPr>
          <a:xfrm>
            <a:off x="4754880" y="15727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22"/>
          <p:cNvSpPr/>
          <p:nvPr/>
        </p:nvSpPr>
        <p:spPr>
          <a:xfrm>
            <a:off x="4937760" y="1691640"/>
            <a:ext cx="36576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REACH FOR MAX MODE HERE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2"/>
          <p:cNvSpPr/>
          <p:nvPr/>
        </p:nvSpPr>
        <p:spPr>
          <a:xfrm>
            <a:off x="4937760" y="1965960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Refactor across 20+ files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22"/>
          <p:cNvSpPr/>
          <p:nvPr/>
        </p:nvSpPr>
        <p:spPr>
          <a:xfrm>
            <a:off x="4937760" y="2532888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Large monorepo search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22"/>
          <p:cNvSpPr/>
          <p:nvPr/>
        </p:nvSpPr>
        <p:spPr>
          <a:xfrm>
            <a:off x="4937760" y="3099816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Cross-service dependency analysis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22"/>
          <p:cNvSpPr/>
          <p:nvPr/>
        </p:nvSpPr>
        <p:spPr>
          <a:xfrm>
            <a:off x="4937760" y="3666744"/>
            <a:ext cx="34747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—  </a:t>
            </a:r>
            <a:r>
              <a:rPr b="0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Full codebase audit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23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FINAL QUIZ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23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Which mode?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23"/>
          <p:cNvSpPr/>
          <p:nvPr/>
        </p:nvSpPr>
        <p:spPr>
          <a:xfrm>
            <a:off x="5835850" y="438900"/>
            <a:ext cx="2805300" cy="7497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3"/>
          <p:cNvSpPr/>
          <p:nvPr/>
        </p:nvSpPr>
        <p:spPr>
          <a:xfrm>
            <a:off x="5996595" y="541133"/>
            <a:ext cx="2194500" cy="16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JOIN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23"/>
          <p:cNvSpPr/>
          <p:nvPr/>
        </p:nvSpPr>
        <p:spPr>
          <a:xfrm>
            <a:off x="5996600" y="738975"/>
            <a:ext cx="2565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Inter"/>
              <a:buNone/>
            </a:pPr>
            <a:r>
              <a:rPr lang="en-US" sz="105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https://pigeonhole.at/H6836BSXMXDF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5" name="Google Shape;435;p23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36" name="Google Shape;436;p23"/>
          <p:cNvSpPr/>
          <p:nvPr/>
        </p:nvSpPr>
        <p:spPr>
          <a:xfrm>
            <a:off x="502920" y="1572768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1.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need to understand how the payment service connects to the order service before touching either.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23"/>
          <p:cNvSpPr/>
          <p:nvPr/>
        </p:nvSpPr>
        <p:spPr>
          <a:xfrm>
            <a:off x="4754880" y="1572768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2.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Rename a poorly named variable across one function.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23"/>
          <p:cNvSpPr/>
          <p:nvPr/>
        </p:nvSpPr>
        <p:spPr>
          <a:xfrm>
            <a:off x="502920" y="2688336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3.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Build a new notifications endpoint. You know exactly what it needs to do.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23"/>
          <p:cNvSpPr/>
          <p:nvPr/>
        </p:nvSpPr>
        <p:spPr>
          <a:xfrm>
            <a:off x="4754880" y="2688336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4.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Add audit logging to every route. You're not sure which approach fits the codebase.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23"/>
          <p:cNvSpPr/>
          <p:nvPr/>
        </p:nvSpPr>
        <p:spPr>
          <a:xfrm>
            <a:off x="502920" y="3803904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5.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Tests are failing after a dependency upgrade and the error message is cryptic.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23"/>
          <p:cNvSpPr/>
          <p:nvPr/>
        </p:nvSpPr>
        <p:spPr>
          <a:xfrm>
            <a:off x="4754880" y="3803904"/>
            <a:ext cx="38862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6. 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Refactor authentication across 30 files in a large monorepo.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2" name="Google Shape;442;p23" title="awa-qr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45450" y="256025"/>
            <a:ext cx="1005851" cy="1005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4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FINAL QUIZ · ANSWERS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24"/>
          <p:cNvSpPr/>
          <p:nvPr/>
        </p:nvSpPr>
        <p:spPr>
          <a:xfrm>
            <a:off x="502920" y="65836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signal that makes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mode obvious.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0" name="Google Shape;450;p24"/>
          <p:cNvCxnSpPr/>
          <p:nvPr/>
        </p:nvCxnSpPr>
        <p:spPr>
          <a:xfrm>
            <a:off x="502920" y="1664208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1" name="Google Shape;451;p24"/>
          <p:cNvSpPr/>
          <p:nvPr/>
        </p:nvSpPr>
        <p:spPr>
          <a:xfrm>
            <a:off x="502920" y="1810512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24"/>
          <p:cNvSpPr/>
          <p:nvPr/>
        </p:nvSpPr>
        <p:spPr>
          <a:xfrm>
            <a:off x="502920" y="1810512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24"/>
          <p:cNvSpPr/>
          <p:nvPr/>
        </p:nvSpPr>
        <p:spPr>
          <a:xfrm>
            <a:off x="640080" y="1947672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Ask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24"/>
          <p:cNvSpPr/>
          <p:nvPr/>
        </p:nvSpPr>
        <p:spPr>
          <a:xfrm>
            <a:off x="640080" y="2313432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Understand before touching.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24"/>
          <p:cNvSpPr/>
          <p:nvPr/>
        </p:nvSpPr>
        <p:spPr>
          <a:xfrm>
            <a:off x="640080" y="2670048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Payment service</a:t>
            </a:r>
            <a:r>
              <a:rPr lang="en-US" sz="10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order service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4"/>
          <p:cNvSpPr/>
          <p:nvPr/>
        </p:nvSpPr>
        <p:spPr>
          <a:xfrm>
            <a:off x="3218688" y="1810512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24"/>
          <p:cNvSpPr/>
          <p:nvPr/>
        </p:nvSpPr>
        <p:spPr>
          <a:xfrm>
            <a:off x="3355848" y="1947672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Inline Edit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24"/>
          <p:cNvSpPr/>
          <p:nvPr/>
        </p:nvSpPr>
        <p:spPr>
          <a:xfrm>
            <a:off x="3355848" y="2313432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One sentence, one location.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24"/>
          <p:cNvSpPr/>
          <p:nvPr/>
        </p:nvSpPr>
        <p:spPr>
          <a:xfrm>
            <a:off x="3355848" y="2670048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Rename a variable in one function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24"/>
          <p:cNvSpPr/>
          <p:nvPr/>
        </p:nvSpPr>
        <p:spPr>
          <a:xfrm>
            <a:off x="5934456" y="1810512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24"/>
          <p:cNvSpPr/>
          <p:nvPr/>
        </p:nvSpPr>
        <p:spPr>
          <a:xfrm>
            <a:off x="6071616" y="1947672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24"/>
          <p:cNvSpPr/>
          <p:nvPr/>
        </p:nvSpPr>
        <p:spPr>
          <a:xfrm>
            <a:off x="6071616" y="2313432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Clearly defined, multi-file.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24"/>
          <p:cNvSpPr/>
          <p:nvPr/>
        </p:nvSpPr>
        <p:spPr>
          <a:xfrm>
            <a:off x="6071616" y="2670048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New notifications endpoint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24"/>
          <p:cNvSpPr/>
          <p:nvPr/>
        </p:nvSpPr>
        <p:spPr>
          <a:xfrm>
            <a:off x="502920" y="3291840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4"/>
          <p:cNvSpPr/>
          <p:nvPr/>
        </p:nvSpPr>
        <p:spPr>
          <a:xfrm>
            <a:off x="640080" y="3429000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24"/>
          <p:cNvSpPr/>
          <p:nvPr/>
        </p:nvSpPr>
        <p:spPr>
          <a:xfrm>
            <a:off x="640080" y="3794760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Ambiguous + cross-cutting.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7" name="Google Shape;467;p24"/>
          <p:cNvSpPr/>
          <p:nvPr/>
        </p:nvSpPr>
        <p:spPr>
          <a:xfrm>
            <a:off x="640080" y="4151376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Audit logging to every route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24"/>
          <p:cNvSpPr/>
          <p:nvPr/>
        </p:nvSpPr>
        <p:spPr>
          <a:xfrm>
            <a:off x="3218688" y="3291840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4"/>
          <p:cNvSpPr/>
          <p:nvPr/>
        </p:nvSpPr>
        <p:spPr>
          <a:xfrm>
            <a:off x="3355848" y="3429000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Debug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24"/>
          <p:cNvSpPr/>
          <p:nvPr/>
        </p:nvSpPr>
        <p:spPr>
          <a:xfrm>
            <a:off x="3355848" y="3794760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Error in the terminal.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4"/>
          <p:cNvSpPr/>
          <p:nvPr/>
        </p:nvSpPr>
        <p:spPr>
          <a:xfrm>
            <a:off x="3355848" y="4151376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Failing tests after upgrade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24"/>
          <p:cNvSpPr/>
          <p:nvPr/>
        </p:nvSpPr>
        <p:spPr>
          <a:xfrm>
            <a:off x="5934456" y="3291840"/>
            <a:ext cx="2587752" cy="138988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4"/>
          <p:cNvSpPr/>
          <p:nvPr/>
        </p:nvSpPr>
        <p:spPr>
          <a:xfrm>
            <a:off x="6071616" y="3429000"/>
            <a:ext cx="2313432" cy="32918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400"/>
              <a:buFont typeface="Inter"/>
              <a:buNone/>
            </a:pPr>
            <a:r>
              <a:rPr b="0" i="0" lang="en-US" sz="14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 + Max Mode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24"/>
          <p:cNvSpPr/>
          <p:nvPr/>
        </p:nvSpPr>
        <p:spPr>
          <a:xfrm>
            <a:off x="6071616" y="3794760"/>
            <a:ext cx="2313432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Defined but needs full depth.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24"/>
          <p:cNvSpPr/>
          <p:nvPr/>
        </p:nvSpPr>
        <p:spPr>
          <a:xfrm>
            <a:off x="6071616" y="4151376"/>
            <a:ext cx="2313432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30-file auth refactor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25"/>
          <p:cNvSpPr/>
          <p:nvPr/>
        </p:nvSpPr>
        <p:spPr>
          <a:xfrm>
            <a:off x="502920" y="438912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TAKEAWAYS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25"/>
          <p:cNvSpPr/>
          <p:nvPr/>
        </p:nvSpPr>
        <p:spPr>
          <a:xfrm>
            <a:off x="502920" y="6583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instinct, not the checklist.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3" name="Google Shape;483;p25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4" name="Google Shape;484;p25"/>
          <p:cNvSpPr/>
          <p:nvPr/>
        </p:nvSpPr>
        <p:spPr>
          <a:xfrm>
            <a:off x="502920" y="157276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5"/>
          <p:cNvSpPr/>
          <p:nvPr/>
        </p:nvSpPr>
        <p:spPr>
          <a:xfrm>
            <a:off x="502920" y="1572768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5"/>
          <p:cNvSpPr/>
          <p:nvPr/>
        </p:nvSpPr>
        <p:spPr>
          <a:xfrm>
            <a:off x="640080" y="168249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Tab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25"/>
          <p:cNvSpPr/>
          <p:nvPr/>
        </p:nvSpPr>
        <p:spPr>
          <a:xfrm>
            <a:off x="640080" y="199339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Speed. You still own every line in your PR.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5"/>
          <p:cNvSpPr/>
          <p:nvPr/>
        </p:nvSpPr>
        <p:spPr>
          <a:xfrm>
            <a:off x="3218688" y="157276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25"/>
          <p:cNvSpPr/>
          <p:nvPr/>
        </p:nvSpPr>
        <p:spPr>
          <a:xfrm>
            <a:off x="3218688" y="1572768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25"/>
          <p:cNvSpPr/>
          <p:nvPr/>
        </p:nvSpPr>
        <p:spPr>
          <a:xfrm>
            <a:off x="3355848" y="168249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Ask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25"/>
          <p:cNvSpPr/>
          <p:nvPr/>
        </p:nvSpPr>
        <p:spPr>
          <a:xfrm>
            <a:off x="3355848" y="199339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Read before you write. Zero risk.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25"/>
          <p:cNvSpPr/>
          <p:nvPr/>
        </p:nvSpPr>
        <p:spPr>
          <a:xfrm>
            <a:off x="5934456" y="157276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25"/>
          <p:cNvSpPr/>
          <p:nvPr/>
        </p:nvSpPr>
        <p:spPr>
          <a:xfrm>
            <a:off x="5934456" y="1572768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25"/>
          <p:cNvSpPr/>
          <p:nvPr/>
        </p:nvSpPr>
        <p:spPr>
          <a:xfrm>
            <a:off x="6071616" y="168249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Inline Edit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25"/>
          <p:cNvSpPr/>
          <p:nvPr/>
        </p:nvSpPr>
        <p:spPr>
          <a:xfrm>
            <a:off x="6071616" y="199339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Surgical. You know exactly what to change.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25"/>
          <p:cNvSpPr/>
          <p:nvPr/>
        </p:nvSpPr>
        <p:spPr>
          <a:xfrm>
            <a:off x="502920" y="280720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5"/>
          <p:cNvSpPr/>
          <p:nvPr/>
        </p:nvSpPr>
        <p:spPr>
          <a:xfrm>
            <a:off x="640080" y="291693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25"/>
          <p:cNvSpPr/>
          <p:nvPr/>
        </p:nvSpPr>
        <p:spPr>
          <a:xfrm>
            <a:off x="640080" y="322783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Delegate clearly-defined work. Constrain what it must not touch.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25"/>
          <p:cNvSpPr/>
          <p:nvPr/>
        </p:nvSpPr>
        <p:spPr>
          <a:xfrm>
            <a:off x="3218688" y="280720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5"/>
          <p:cNvSpPr/>
          <p:nvPr/>
        </p:nvSpPr>
        <p:spPr>
          <a:xfrm>
            <a:off x="3355848" y="291693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25"/>
          <p:cNvSpPr/>
          <p:nvPr/>
        </p:nvSpPr>
        <p:spPr>
          <a:xfrm>
            <a:off x="3355848" y="322783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Think before typing. When in doubt, plan first.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25"/>
          <p:cNvSpPr/>
          <p:nvPr/>
        </p:nvSpPr>
        <p:spPr>
          <a:xfrm>
            <a:off x="5934456" y="2807208"/>
            <a:ext cx="2587752" cy="1115568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5"/>
          <p:cNvSpPr/>
          <p:nvPr/>
        </p:nvSpPr>
        <p:spPr>
          <a:xfrm>
            <a:off x="6071616" y="2916936"/>
            <a:ext cx="231343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Debug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25"/>
          <p:cNvSpPr/>
          <p:nvPr/>
        </p:nvSpPr>
        <p:spPr>
          <a:xfrm>
            <a:off x="6071616" y="3227832"/>
            <a:ext cx="2313432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Reach for it before Ask or Agent when tests go red.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25"/>
          <p:cNvSpPr/>
          <p:nvPr/>
        </p:nvSpPr>
        <p:spPr>
          <a:xfrm>
            <a:off x="502920" y="4160520"/>
            <a:ext cx="8138160" cy="8046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5"/>
          <p:cNvSpPr/>
          <p:nvPr/>
        </p:nvSpPr>
        <p:spPr>
          <a:xfrm>
            <a:off x="704088" y="4242816"/>
            <a:ext cx="182880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HOMEWORK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25"/>
          <p:cNvSpPr/>
          <p:nvPr/>
        </p:nvSpPr>
        <p:spPr>
          <a:xfrm>
            <a:off x="704088" y="4443984"/>
            <a:ext cx="773582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Before the next session: use at least 3 modes on a real work task. Note what felt natural vs. awkward. That friction is the signal</a:t>
            </a: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bring it to week 3.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>
            <a:off x="502920" y="438912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THE LANDSCAPE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/>
          <p:nvPr/>
        </p:nvSpPr>
        <p:spPr>
          <a:xfrm>
            <a:off x="502920" y="65836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Six tools. One underlying model.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Inter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Different permissions and surface.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" name="Google Shape;47;p3"/>
          <p:cNvCxnSpPr/>
          <p:nvPr/>
        </p:nvCxnSpPr>
        <p:spPr>
          <a:xfrm>
            <a:off x="502920" y="1664208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3"/>
          <p:cNvSpPr/>
          <p:nvPr/>
        </p:nvSpPr>
        <p:spPr>
          <a:xfrm>
            <a:off x="502920" y="1810512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502920" y="1810512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3"/>
          <p:cNvSpPr/>
          <p:nvPr/>
        </p:nvSpPr>
        <p:spPr>
          <a:xfrm>
            <a:off x="685800" y="1975104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TAB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685800" y="2176272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Autocomplete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685800" y="2487168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Write boilerplate or finish a thought. Unlimited on all paid plans.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3"/>
          <p:cNvSpPr/>
          <p:nvPr/>
        </p:nvSpPr>
        <p:spPr>
          <a:xfrm>
            <a:off x="3218688" y="1810512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3218688" y="1810512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"/>
          <p:cNvSpPr/>
          <p:nvPr/>
        </p:nvSpPr>
        <p:spPr>
          <a:xfrm>
            <a:off x="3401568" y="1975104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ASK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3401568" y="2176272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Read-only Q&amp;A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3401568" y="2487168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Explore the codebase without risk. Cannot edit files.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5934456" y="1810512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3"/>
          <p:cNvSpPr/>
          <p:nvPr/>
        </p:nvSpPr>
        <p:spPr>
          <a:xfrm>
            <a:off x="5934456" y="1810512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6117336" y="1975104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6117336" y="2176272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Build &amp; execute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6117336" y="2487168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Reads, edits, runs terminal commands. Multi-file, autonomous.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2920" y="3429000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502920" y="34290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685800" y="35935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INLINE EDIT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685800" y="37947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Cmd+K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685800" y="4105656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Select code → describe the change → accept or reject the diff. Surgical.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3218688" y="3429000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3"/>
          <p:cNvSpPr/>
          <p:nvPr/>
        </p:nvSpPr>
        <p:spPr>
          <a:xfrm>
            <a:off x="3218688" y="34290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"/>
          <p:cNvSpPr/>
          <p:nvPr/>
        </p:nvSpPr>
        <p:spPr>
          <a:xfrm>
            <a:off x="3401568" y="35935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PLAN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3401568" y="37947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Research &amp; plan first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3401568" y="4105656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Clarifying questions → editable numbered plan → execution.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5934456" y="3429000"/>
            <a:ext cx="2587752" cy="150876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"/>
          <p:cNvSpPr/>
          <p:nvPr/>
        </p:nvSpPr>
        <p:spPr>
          <a:xfrm>
            <a:off x="5934456" y="34290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3"/>
          <p:cNvSpPr/>
          <p:nvPr/>
        </p:nvSpPr>
        <p:spPr>
          <a:xfrm>
            <a:off x="6117336" y="35935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DEBUG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6117336" y="37947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50"/>
              <a:buFont typeface="Inter"/>
              <a:buNone/>
            </a:pPr>
            <a:r>
              <a:rPr b="1" i="0" lang="en-US" sz="11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Error diagnosis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"/>
          <p:cNvSpPr/>
          <p:nvPr/>
        </p:nvSpPr>
        <p:spPr>
          <a:xfrm>
            <a:off x="6117336" y="4105656"/>
            <a:ext cx="2221992" cy="6949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00"/>
              <a:buFont typeface="Inter"/>
              <a:buNone/>
            </a:pPr>
            <a:r>
              <a:rPr b="0" i="0" lang="en-US" sz="10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Purpose-built for red terminal and test output. Focused and fast.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3"/>
          <p:cNvSpPr/>
          <p:nvPr/>
        </p:nvSpPr>
        <p:spPr>
          <a:xfrm>
            <a:off x="502920" y="4956048"/>
            <a:ext cx="81381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800"/>
              <a:buFont typeface="Inter"/>
              <a:buNone/>
            </a:pPr>
            <a:r>
              <a:rPr b="0" i="0" lang="en-US" sz="80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Only Agent / Ask / Plan / Debug appear in the mode picker (Shift+Tab). Tab and Inline Edit are separate features.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"/>
          <p:cNvSpPr/>
          <p:nvPr/>
        </p:nvSpPr>
        <p:spPr>
          <a:xfrm>
            <a:off x="502920" y="438912"/>
            <a:ext cx="54864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BEFORE THE DEMOS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502920" y="658368"/>
            <a:ext cx="6400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Context is the variable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control.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6" name="Google Shape;86;p4"/>
          <p:cNvCxnSpPr/>
          <p:nvPr/>
        </p:nvCxnSpPr>
        <p:spPr>
          <a:xfrm>
            <a:off x="502920" y="173736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7" name="Google Shape;87;p4"/>
          <p:cNvSpPr/>
          <p:nvPr/>
        </p:nvSpPr>
        <p:spPr>
          <a:xfrm>
            <a:off x="502930" y="1874525"/>
            <a:ext cx="8138100" cy="265170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"/>
          <p:cNvSpPr/>
          <p:nvPr/>
        </p:nvSpPr>
        <p:spPr>
          <a:xfrm>
            <a:off x="502930" y="1874529"/>
            <a:ext cx="8138100" cy="37500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"/>
          <p:cNvSpPr/>
          <p:nvPr/>
        </p:nvSpPr>
        <p:spPr>
          <a:xfrm>
            <a:off x="685800" y="2039125"/>
            <a:ext cx="7765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@file  ·  @folder  ·  @symbol</a:t>
            </a:r>
            <a:r>
              <a:rPr b="1" lang="en-US" sz="125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 ·  @terminal · @past chats · @branch</a:t>
            </a:r>
            <a:endParaRPr sz="12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t/>
            </a:r>
            <a:endParaRPr b="1" sz="125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t/>
            </a:r>
            <a:endParaRPr b="1" sz="125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Inter"/>
              <a:buNone/>
            </a:pPr>
            <a:r>
              <a:t/>
            </a:r>
            <a:endParaRPr b="1" sz="125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685800" y="2551175"/>
            <a:ext cx="7858200" cy="18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lang="en-US" sz="110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Each of these allow you to point the agent in the correct direction. No need for it to search if you can give it the right context from the get-go. More work you do up-front, the less tokens the agent has to spend in order to figure out what you need.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502920" y="4773168"/>
            <a:ext cx="813816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C5C5C"/>
              </a:buClr>
              <a:buSzPts val="800"/>
              <a:buFont typeface="Inter"/>
              <a:buNone/>
            </a:pPr>
            <a:r>
              <a:rPr b="0" i="0" lang="en-US" sz="800" u="none" cap="none" strike="noStrike">
                <a:solidFill>
                  <a:srgbClr val="5C5C5C"/>
                </a:solidFill>
                <a:latin typeface="Inter"/>
                <a:ea typeface="Inter"/>
                <a:cs typeface="Inter"/>
                <a:sym typeface="Inter"/>
              </a:rPr>
              <a:t>Balance matters: too many @ symbols bloat context; too few starve it. Start a new chat when a conversation anchors on wrong assumptions.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01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TAB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AI-powered autocomplete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as you type.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0" name="Google Shape;100;p5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5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Reach for Tab when you're writing boilerplate or finishing a thought fast.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TAB · WHAT / WHEN / TIPS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502920" y="658368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Speed, not intelligence.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Inter"/>
              <a:buNone/>
            </a:pPr>
            <a:r>
              <a:rPr b="0" i="0" lang="en-US" sz="30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 still own every line.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9" name="Google Shape;109;p6"/>
          <p:cNvCxnSpPr/>
          <p:nvPr/>
        </p:nvCxnSpPr>
        <p:spPr>
          <a:xfrm>
            <a:off x="502920" y="1664208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0" name="Google Shape;110;p6"/>
          <p:cNvSpPr/>
          <p:nvPr/>
        </p:nvSpPr>
        <p:spPr>
          <a:xfrm>
            <a:off x="502920" y="1828800"/>
            <a:ext cx="258775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"/>
          <p:cNvSpPr/>
          <p:nvPr/>
        </p:nvSpPr>
        <p:spPr>
          <a:xfrm>
            <a:off x="502920" y="18288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"/>
          <p:cNvSpPr/>
          <p:nvPr/>
        </p:nvSpPr>
        <p:spPr>
          <a:xfrm>
            <a:off x="685800" y="19933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SHORTCUTS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685800" y="21945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Three keys to know.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685800" y="2505456"/>
            <a:ext cx="2221992" cy="2249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Accept full: Tab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Accept one word: Cmd/Ctrl+→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Reject: Esc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3218688" y="1828800"/>
            <a:ext cx="258775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"/>
          <p:cNvSpPr/>
          <p:nvPr/>
        </p:nvSpPr>
        <p:spPr>
          <a:xfrm>
            <a:off x="3218688" y="18288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"/>
          <p:cNvSpPr/>
          <p:nvPr/>
        </p:nvSpPr>
        <p:spPr>
          <a:xfrm>
            <a:off x="3401568" y="19933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JUMP-TO-NEXT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3401568" y="21945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Press Tab again.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3401568" y="2505456"/>
            <a:ext cx="2221992" cy="2249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After accepting a suggestion, Tab jumps to the predicted next edit location. Chains across multiple placeholders.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5934456" y="1828800"/>
            <a:ext cx="2587752" cy="30632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6"/>
          <p:cNvSpPr/>
          <p:nvPr/>
        </p:nvSpPr>
        <p:spPr>
          <a:xfrm>
            <a:off x="5934456" y="1828800"/>
            <a:ext cx="2587752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"/>
          <p:cNvSpPr/>
          <p:nvPr/>
        </p:nvSpPr>
        <p:spPr>
          <a:xfrm>
            <a:off x="6117336" y="1993392"/>
            <a:ext cx="2221992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OWNERSHIP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6117336" y="2194560"/>
            <a:ext cx="2221992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Unlimited. Still yours.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6117336" y="2505456"/>
            <a:ext cx="2221992" cy="2249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100"/>
              <a:buFont typeface="Inter"/>
              <a:buNone/>
            </a:pPr>
            <a:r>
              <a:rPr b="0" i="0" lang="en-US" sz="110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All paid plans include unlimited Tab completions. Every line Tab suggests still goes into your PR. Review it.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02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7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ASK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Read-only Q&amp;A about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your codebase.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3" name="Google Shape;133;p7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4" name="Google Shape;134;p7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Use Ask before changing code you don't understand. Zero risk</a:t>
            </a:r>
            <a:r>
              <a:rPr lang="en-US" sz="1250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,</a:t>
            </a: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 it is physically incapable of modifying anything.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/>
          <p:nvPr/>
        </p:nvSpPr>
        <p:spPr>
          <a:xfrm>
            <a:off x="502920" y="438912"/>
            <a:ext cx="64008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ASK · WHAT / WHEN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502920" y="658368"/>
            <a:ext cx="64008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Inter"/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Read before you write.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2" name="Google Shape;142;p8"/>
          <p:cNvCxnSpPr/>
          <p:nvPr/>
        </p:nvCxnSpPr>
        <p:spPr>
          <a:xfrm>
            <a:off x="502920" y="1417320"/>
            <a:ext cx="813816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3" name="Google Shape;143;p8"/>
          <p:cNvSpPr/>
          <p:nvPr/>
        </p:nvSpPr>
        <p:spPr>
          <a:xfrm>
            <a:off x="502920" y="15727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8"/>
          <p:cNvSpPr/>
          <p:nvPr/>
        </p:nvSpPr>
        <p:spPr>
          <a:xfrm>
            <a:off x="502920" y="15727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/>
          <p:nvPr/>
        </p:nvSpPr>
        <p:spPr>
          <a:xfrm>
            <a:off x="685800" y="173736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BLAST RADIUS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/>
          <p:nvPr/>
        </p:nvSpPr>
        <p:spPr>
          <a:xfrm>
            <a:off x="685800" y="19385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breaks if I change X?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685800" y="2249424"/>
            <a:ext cx="3520440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Ask traces every call site and explains the downstream impact before you touch a single file.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4754880" y="15727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"/>
          <p:cNvSpPr/>
          <p:nvPr/>
        </p:nvSpPr>
        <p:spPr>
          <a:xfrm>
            <a:off x="4754880" y="15727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"/>
          <p:cNvSpPr/>
          <p:nvPr/>
        </p:nvSpPr>
        <p:spPr>
          <a:xfrm>
            <a:off x="4937760" y="173736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EXISTING UTILITIES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8"/>
          <p:cNvSpPr/>
          <p:nvPr/>
        </p:nvSpPr>
        <p:spPr>
          <a:xfrm>
            <a:off x="4937760" y="19385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Does this already exist?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8"/>
          <p:cNvSpPr/>
          <p:nvPr/>
        </p:nvSpPr>
        <p:spPr>
          <a:xfrm>
            <a:off x="4937760" y="2249424"/>
            <a:ext cx="3520440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Ask surfaces helpers and patterns already in the codebase. Stops you writing code that's already written.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8"/>
          <p:cNvSpPr/>
          <p:nvPr/>
        </p:nvSpPr>
        <p:spPr>
          <a:xfrm>
            <a:off x="502920" y="31729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8"/>
          <p:cNvSpPr/>
          <p:nvPr/>
        </p:nvSpPr>
        <p:spPr>
          <a:xfrm>
            <a:off x="502920" y="31729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8"/>
          <p:cNvSpPr/>
          <p:nvPr/>
        </p:nvSpPr>
        <p:spPr>
          <a:xfrm>
            <a:off x="685800" y="333756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DESIGN INTENT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685800" y="35387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Why is it built this way?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/>
          <p:nvPr/>
        </p:nvSpPr>
        <p:spPr>
          <a:xfrm>
            <a:off x="685800" y="3849624"/>
            <a:ext cx="3520440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Ask explains intentional decisions: injection patterns, naming choices, architectural tradeoffs. Read the design before you override it.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/>
          <p:nvPr/>
        </p:nvSpPr>
        <p:spPr>
          <a:xfrm>
            <a:off x="4754880" y="3172968"/>
            <a:ext cx="3886200" cy="1463040"/>
          </a:xfrm>
          <a:prstGeom prst="rect">
            <a:avLst/>
          </a:prstGeom>
          <a:solidFill>
            <a:srgbClr val="141414"/>
          </a:solidFill>
          <a:ln cap="flat" cmpd="sng" w="12700">
            <a:solidFill>
              <a:srgbClr val="14141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8"/>
          <p:cNvSpPr/>
          <p:nvPr/>
        </p:nvSpPr>
        <p:spPr>
          <a:xfrm>
            <a:off x="4754880" y="3172968"/>
            <a:ext cx="3886200" cy="27432"/>
          </a:xfrm>
          <a:prstGeom prst="rect">
            <a:avLst/>
          </a:prstGeom>
          <a:solidFill>
            <a:srgbClr val="E8339A"/>
          </a:solidFill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8"/>
          <p:cNvSpPr/>
          <p:nvPr/>
        </p:nvSpPr>
        <p:spPr>
          <a:xfrm>
            <a:off x="4937760" y="3337560"/>
            <a:ext cx="3520440" cy="1645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00"/>
              <a:buFont typeface="Inter"/>
              <a:buNone/>
            </a:pPr>
            <a:r>
              <a:rPr b="0" i="0" lang="en-US" sz="7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EDGE CASES</a:t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8"/>
          <p:cNvSpPr/>
          <p:nvPr/>
        </p:nvSpPr>
        <p:spPr>
          <a:xfrm>
            <a:off x="4937760" y="3538728"/>
            <a:ext cx="3520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What doesn't this handle?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4937760" y="3849624"/>
            <a:ext cx="3520440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050"/>
              <a:buFont typeface="Inter"/>
              <a:buNone/>
            </a:pPr>
            <a:r>
              <a:rPr b="0" i="0" lang="en-US" sz="10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Ask finds the gaps in validation, error handling, and assumptions. Know the limits before extending anything.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"/>
          <p:cNvSpPr/>
          <p:nvPr/>
        </p:nvSpPr>
        <p:spPr>
          <a:xfrm>
            <a:off x="502920" y="457200"/>
            <a:ext cx="182880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8000"/>
              <a:buFont typeface="Inter"/>
              <a:buNone/>
            </a:pPr>
            <a:r>
              <a:rPr b="0" i="0" lang="en-US" sz="800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03</a:t>
            </a:r>
            <a:endParaRPr b="0" i="0" sz="8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502920" y="1536192"/>
            <a:ext cx="4572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8339A"/>
              </a:buClr>
              <a:buSzPts val="750"/>
              <a:buFont typeface="Inter"/>
              <a:buNone/>
            </a:pPr>
            <a:r>
              <a:rPr b="0" i="0" lang="en-US" sz="750" u="none" cap="none" strike="noStrike">
                <a:solidFill>
                  <a:srgbClr val="E8339A"/>
                </a:solidFill>
                <a:latin typeface="Inter"/>
                <a:ea typeface="Inter"/>
                <a:cs typeface="Inter"/>
                <a:sym typeface="Inter"/>
              </a:rPr>
              <a:t>AGENT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502920" y="1783080"/>
            <a:ext cx="73152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Autonomous AI that reads,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Inter"/>
              <a:buNone/>
            </a:pPr>
            <a:r>
              <a:rPr b="0" i="0" lang="en-US" sz="3800" u="none" cap="none" strike="noStrik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edits, runs, and iterates.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1" name="Google Shape;171;p9"/>
          <p:cNvCxnSpPr/>
          <p:nvPr/>
        </p:nvCxnSpPr>
        <p:spPr>
          <a:xfrm>
            <a:off x="502920" y="3337560"/>
            <a:ext cx="2286000" cy="0"/>
          </a:xfrm>
          <a:prstGeom prst="straightConnector1">
            <a:avLst/>
          </a:prstGeom>
          <a:noFill/>
          <a:ln cap="flat" cmpd="sng" w="12700">
            <a:solidFill>
              <a:srgbClr val="E8339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2" name="Google Shape;172;p9"/>
          <p:cNvSpPr/>
          <p:nvPr/>
        </p:nvSpPr>
        <p:spPr>
          <a:xfrm>
            <a:off x="502920" y="3456432"/>
            <a:ext cx="81381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A8A8A8"/>
              </a:buClr>
              <a:buSzPts val="1250"/>
              <a:buFont typeface="Inter"/>
              <a:buNone/>
            </a:pPr>
            <a:r>
              <a:rPr b="0" i="0" lang="en-US" sz="1250" u="none" cap="none" strike="noStrike">
                <a:solidFill>
                  <a:srgbClr val="A8A8A8"/>
                </a:solidFill>
                <a:latin typeface="Inter"/>
                <a:ea typeface="Inter"/>
                <a:cs typeface="Inter"/>
                <a:sym typeface="Inter"/>
              </a:rPr>
              <a:t>Use Agent when you can clearly describe the outcome and the work spans more than one file. Be specific about what it must not touch.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2026-04-16T21:21:00Z</dcterms:created>
  <dc:creator>Lazer / Deloitte Wonder</dc:creator>
</cp:coreProperties>
</file>